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343" r:id="rId4"/>
    <p:sldId id="328" r:id="rId5"/>
    <p:sldId id="321" r:id="rId6"/>
    <p:sldId id="330" r:id="rId7"/>
    <p:sldId id="329" r:id="rId8"/>
    <p:sldId id="342" r:id="rId9"/>
    <p:sldId id="331" r:id="rId10"/>
    <p:sldId id="332" r:id="rId11"/>
    <p:sldId id="333" r:id="rId12"/>
    <p:sldId id="334" r:id="rId13"/>
    <p:sldId id="344" r:id="rId14"/>
    <p:sldId id="336" r:id="rId15"/>
    <p:sldId id="335" r:id="rId16"/>
    <p:sldId id="338" r:id="rId17"/>
    <p:sldId id="345" r:id="rId18"/>
    <p:sldId id="339" r:id="rId19"/>
    <p:sldId id="340" r:id="rId20"/>
    <p:sldId id="341" r:id="rId21"/>
    <p:sldId id="32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ECFF"/>
    <a:srgbClr val="90F58B"/>
    <a:srgbClr val="CCFFFF"/>
    <a:srgbClr val="FFFFCC"/>
    <a:srgbClr val="DDDDDD"/>
    <a:srgbClr val="C0C0C0"/>
    <a:srgbClr val="FFCC66"/>
    <a:srgbClr val="FFCC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46" autoAdjust="0"/>
    <p:restoredTop sz="91038" autoAdjust="0"/>
  </p:normalViewPr>
  <p:slideViewPr>
    <p:cSldViewPr showGuides="1">
      <p:cViewPr varScale="1">
        <p:scale>
          <a:sx n="67" d="100"/>
          <a:sy n="67" d="100"/>
        </p:scale>
        <p:origin x="-12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7" d="100"/>
          <a:sy n="37" d="100"/>
        </p:scale>
        <p:origin x="-14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C10F6F-8769-4B92-B59E-70723C83F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00618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34479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67291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9134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0885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3992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96366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0426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54874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5696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65334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1459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3803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64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943600"/>
          </a:xfrm>
        </p:spPr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18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828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3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784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394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962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18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44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35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8133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035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832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31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4930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43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24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5469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044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986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867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DCDD9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5613" indent="1588" algn="l" rtl="0" fontAlgn="base">
        <a:spcBef>
          <a:spcPct val="20000"/>
        </a:spcBef>
        <a:spcAft>
          <a:spcPct val="0"/>
        </a:spcAft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11225" indent="3175" algn="l" rtl="0" fontAlgn="base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68425" indent="3175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4038" indent="4763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98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0264" y="1828800"/>
            <a:ext cx="6423471" cy="1567912"/>
          </a:xfr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en-US" altLang="en-US" sz="4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Resurrection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559804" y="3733800"/>
            <a:ext cx="40386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Corinthians 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some were saying (v.12)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286000"/>
            <a:ext cx="79248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</a:t>
            </a:r>
            <a:b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Resurrection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,’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12-19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</p:spTree>
    <p:extLst>
      <p:ext uri="{BB962C8B-B14F-4D97-AF65-F5344CB8AC3E}">
        <p14:creationId xmlns:p14="http://schemas.microsoft.com/office/powerpoint/2010/main" xmlns="" val="96475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257800"/>
          </a:xfrm>
        </p:spPr>
        <p:txBody>
          <a:bodyPr/>
          <a:lstStyle/>
          <a:p>
            <a:pPr defTabSz="622300">
              <a:spcAft>
                <a:spcPts val="0"/>
              </a:spcAft>
            </a:pP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</a:t>
            </a:r>
            <a:r>
              <a:rPr lang="en-US" altLang="en-US" sz="3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there is no resurrection . . . (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13-15)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not risen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preaching is empty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faith is empty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false witnesses</a:t>
            </a:r>
          </a:p>
          <a:p>
            <a:pPr defTabSz="622300">
              <a:spcAft>
                <a:spcPts val="0"/>
              </a:spcAft>
            </a:pP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</a:t>
            </a:r>
            <a:r>
              <a:rPr lang="en-US" altLang="en-US" sz="3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dead do not rise . . . (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16-19)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not risen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faith is vain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still in sins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perish; </a:t>
            </a: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most pitiful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556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(v.12)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486400" y="2286000"/>
            <a:ext cx="3200400" cy="9144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724400"/>
            <a:ext cx="3200400" cy="9144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708358"/>
          </a:xfrm>
        </p:spPr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is not raised.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preaching is vain (empty, void, lie)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vain.  Ro.10:17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still in sins.  Ro.4:25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perish at death.   1 Th.4:13-18</a:t>
            </a:r>
          </a:p>
          <a:p>
            <a:pPr defTabSz="622300">
              <a:spcAft>
                <a:spcPts val="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lost.</a:t>
            </a: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556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260684"/>
            <a:ext cx="2590800" cy="166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223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We’ve only just begun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2895600"/>
            <a:ext cx="79248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20-23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‘There Is No Res.,’ 12-19</a:t>
            </a:r>
          </a:p>
        </p:txBody>
      </p:sp>
    </p:spTree>
    <p:extLst>
      <p:ext uri="{BB962C8B-B14F-4D97-AF65-F5344CB8AC3E}">
        <p14:creationId xmlns:p14="http://schemas.microsoft.com/office/powerpoint/2010/main" xmlns="" val="3984472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796" y="1143000"/>
            <a:ext cx="8490284" cy="5334000"/>
          </a:xfrm>
        </p:spPr>
        <p:txBody>
          <a:bodyPr/>
          <a:lstStyle/>
          <a:p>
            <a:pPr defTabSz="622300">
              <a:spcAft>
                <a:spcPts val="8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21, Adam: </a:t>
            </a:r>
            <a:r>
              <a:rPr lang="en-US" alt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(22)</a:t>
            </a:r>
          </a:p>
          <a:p>
            <a:pPr marL="912813" lvl="1" indent="-457200" defTabSz="6223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 Adam’s sin, all must die</a:t>
            </a:r>
          </a:p>
          <a:p>
            <a:pPr defTabSz="622300">
              <a:spcAft>
                <a:spcPts val="8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22, Christ: </a:t>
            </a:r>
            <a:r>
              <a:rPr lang="en-US" alt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resurrection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(22)</a:t>
            </a:r>
          </a:p>
          <a:p>
            <a:pPr marL="912813" lvl="1" indent="-457200" defTabSz="6223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 His resurrection, all must live</a:t>
            </a:r>
          </a:p>
          <a:p>
            <a:pPr marL="457200" indent="-457200" defTabSz="6223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‘</a:t>
            </a:r>
            <a:r>
              <a:rPr lang="en-US" alt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(22) – as Jn.5:28-29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guarantee ‘second’-fruits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46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Glory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505200"/>
            <a:ext cx="7924800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Must Be ‘All In All,’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24-28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‘There Is No Res.,’ 12-19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28956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20-23</a:t>
            </a:r>
          </a:p>
        </p:txBody>
      </p:sp>
    </p:spTree>
    <p:extLst>
      <p:ext uri="{BB962C8B-B14F-4D97-AF65-F5344CB8AC3E}">
        <p14:creationId xmlns:p14="http://schemas.microsoft.com/office/powerpoint/2010/main" xmlns="" val="760134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16" y="1066800"/>
            <a:ext cx="8305800" cy="5361122"/>
          </a:xfrm>
        </p:spPr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24-26, to deliver kingdom to God, what must take place?</a:t>
            </a:r>
          </a:p>
          <a:p>
            <a:pPr defTabSz="622300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 every enemy.   Josh.10:22</a:t>
            </a:r>
          </a:p>
          <a:p>
            <a:pPr defTabSz="622300">
              <a:spcAft>
                <a:spcPts val="9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enemy: death, 26.  </a:t>
            </a:r>
          </a:p>
          <a:p>
            <a:pPr defTabSz="622300">
              <a:spcBef>
                <a:spcPts val="7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27-28, will God let death keep Him from being ‘all in all’?  </a:t>
            </a:r>
          </a:p>
          <a:p>
            <a:pPr marL="912813" lvl="1" indent="-457200" defTabSz="6223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Celsus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Roman physician, AD 220</a:t>
            </a:r>
          </a:p>
          <a:p>
            <a:pPr lvl="1" indent="0" defTabSz="622300">
              <a:spcAft>
                <a:spcPts val="0"/>
              </a:spcAft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God: glorified to the fullest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84394" y="5255969"/>
            <a:ext cx="6789420" cy="11064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Is resurrection more difficult than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original creation (Gn.2:7)?   3:19</a:t>
            </a:r>
          </a:p>
        </p:txBody>
      </p:sp>
    </p:spTree>
    <p:extLst>
      <p:ext uri="{BB962C8B-B14F-4D97-AF65-F5344CB8AC3E}">
        <p14:creationId xmlns:p14="http://schemas.microsoft.com/office/powerpoint/2010/main" xmlns="" val="353668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think about the dead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‘There Is No Res.,’ 12-19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28956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20-23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4114800"/>
            <a:ext cx="7924800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For The Dead,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35052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God Must Be ‘All In All,’ 24-28</a:t>
            </a:r>
          </a:p>
        </p:txBody>
      </p:sp>
    </p:spTree>
    <p:extLst>
      <p:ext uri="{BB962C8B-B14F-4D97-AF65-F5344CB8AC3E}">
        <p14:creationId xmlns:p14="http://schemas.microsoft.com/office/powerpoint/2010/main" xmlns="" val="2306452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16" y="1143000"/>
            <a:ext cx="8305800" cy="5334000"/>
          </a:xfrm>
        </p:spPr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Ezk.18:20; 2 Co.5:10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‘For’ in English: 21 meanings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‘Concerning’</a:t>
            </a:r>
          </a:p>
          <a:p>
            <a:pPr defTabSz="622300">
              <a:spcAft>
                <a:spcPts val="600"/>
              </a:spcAft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Mormon doctrine is false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84394" y="3124200"/>
            <a:ext cx="7121406" cy="2057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7338" marR="0" indent="-2873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30000" dirty="0">
                <a:ln>
                  <a:noFill/>
                </a:ln>
                <a:effectLst/>
                <a:latin typeface="Calibri" panose="020F0502020204030204" pitchFamily="34" charset="0"/>
              </a:rPr>
              <a:t>1.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‘</a:t>
            </a:r>
            <a:r>
              <a:rPr kumimoji="0" lang="en-US" sz="36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be thus minded of you all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’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–  Ph.1:7</a:t>
            </a:r>
          </a:p>
          <a:p>
            <a:pPr marL="338138" marR="0" indent="-338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30000" dirty="0">
                <a:latin typeface="Calibri" panose="020F050202020403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‘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think of me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’ </a:t>
            </a:r>
            <a:r>
              <a:rPr lang="en-US" sz="3600" dirty="0">
                <a:latin typeface="Calibri" panose="020F0502020204030204" pitchFamily="34" charset="0"/>
              </a:rPr>
              <a:t>(care for me, be  interested in me) – Ph.4:10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8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16" y="914400"/>
            <a:ext cx="8305800" cy="5715000"/>
          </a:xfrm>
        </p:spPr>
        <p:txBody>
          <a:bodyPr/>
          <a:lstStyle/>
          <a:p>
            <a:pPr defTabSz="622300">
              <a:spcAft>
                <a:spcPts val="3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view death negatively</a:t>
            </a:r>
          </a:p>
          <a:p>
            <a:pPr defTabSz="622300">
              <a:spcBef>
                <a:spcPts val="700"/>
              </a:spcBef>
              <a:spcAft>
                <a:spcPts val="3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Corinthians: body stays that way (no resurrection)</a:t>
            </a:r>
          </a:p>
          <a:p>
            <a:pPr defTabSz="622300">
              <a:spcBef>
                <a:spcPts val="700"/>
              </a:spcBef>
              <a:spcAft>
                <a:spcPts val="3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Gospel: in baptism – death, burial, resurrection</a:t>
            </a:r>
          </a:p>
          <a:p>
            <a:pPr defTabSz="622300">
              <a:spcBef>
                <a:spcPts val="700"/>
              </a:spcBef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 must change preaching or practice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048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views death in some way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1000" y="4861302"/>
            <a:ext cx="4114800" cy="1752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bury</a:t>
            </a: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water (do not let him up –  </a:t>
            </a:r>
            <a:b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resurrection)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648200" y="4861302"/>
            <a:ext cx="4114800" cy="1752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admit</a:t>
            </a: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resurrection</a:t>
            </a:r>
            <a:b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(let him up – DB</a:t>
            </a:r>
            <a:r>
              <a:rPr kumimoji="0" lang="en-US" sz="33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1955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Epicurean materialism: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life after death. </a:t>
            </a: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Acts 17:32</a:t>
            </a:r>
          </a:p>
          <a:p>
            <a:pPr marL="511175" indent="-511175">
              <a:spcAft>
                <a:spcPts val="300"/>
              </a:spcAft>
              <a:buAutoNum type="arabicPeriod"/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Stoicism: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soul merges with deity; loses its personality.  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Seneca.</a:t>
            </a:r>
          </a:p>
          <a:p>
            <a:pPr marL="511175" indent="-511175">
              <a:spcAft>
                <a:spcPts val="100"/>
              </a:spcAft>
              <a:buAutoNum type="arabicPeriod"/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Platonism: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immortality of soul, no bodily resurrection.   Dualism:</a:t>
            </a:r>
          </a:p>
          <a:p>
            <a:pPr>
              <a:spcAft>
                <a:spcPts val="200"/>
              </a:spcAft>
              <a:tabLst>
                <a:tab pos="573088" algn="l"/>
              </a:tabLst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Spiritual is good</a:t>
            </a:r>
          </a:p>
          <a:p>
            <a:pPr defTabSz="573088">
              <a:spcAft>
                <a:spcPts val="0"/>
              </a:spcAft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is evil.  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*1 Co.15:33</a:t>
            </a: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7200" y="457200"/>
            <a:ext cx="8229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Three views of after-life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8666" y="3581400"/>
            <a:ext cx="8382000" cy="280440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1262062" y="5238750"/>
            <a:ext cx="5029200" cy="457200"/>
          </a:xfrm>
          <a:prstGeom prst="rect">
            <a:avLst/>
          </a:prstGeom>
          <a:solidFill>
            <a:srgbClr val="990000">
              <a:alpha val="16000"/>
            </a:srgbClr>
          </a:solidFill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7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marL="514350" indent="-514350" defTabSz="622300">
              <a:spcAft>
                <a:spcPts val="0"/>
              </a:spcAft>
              <a:buAutoNum type="arabicPeriod"/>
            </a:pPr>
            <a:r>
              <a:rPr lang="en-US" alt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we die like dogs, may as well live like them.   </a:t>
            </a:r>
          </a:p>
          <a:p>
            <a:pPr defTabSz="622300">
              <a:spcAft>
                <a:spcPts val="0"/>
              </a:spcAft>
            </a:pPr>
            <a:r>
              <a:rPr lang="en-US" alt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*But if we do not . . . then rise (Ro.6) 	anticipating final resurrection</a:t>
            </a:r>
          </a:p>
          <a:p>
            <a:pPr marL="465138" indent="-465138" defTabSz="622300">
              <a:spcAft>
                <a:spcPts val="0"/>
              </a:spcAft>
            </a:pPr>
            <a:r>
              <a:rPr lang="en-US" alt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dirty="0">
                <a:solidFill>
                  <a:srgbClr val="FFFF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‘Without a doubt, the resurrection of Jesus is the foundation on which Christianity is built.  Destroy the belief in the bodily resurrection of Jesus and Christianity has been destroyed.’</a:t>
            </a:r>
          </a:p>
          <a:p>
            <a:pPr defTabSz="622300">
              <a:spcAft>
                <a:spcPts val="0"/>
              </a:spcAft>
            </a:pPr>
            <a:endParaRPr lang="en-US" altLang="en-US" sz="3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81000"/>
            <a:ext cx="8686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 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32-34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4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7924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Resurrection, 1 Co.15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1-4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83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334000"/>
          </a:xfrm>
        </p:spPr>
        <p:txBody>
          <a:bodyPr/>
          <a:lstStyle/>
          <a:p>
            <a:pPr marL="457200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deny resurrection, must deny O.T. prophecies.  Is.53.</a:t>
            </a:r>
          </a:p>
          <a:p>
            <a:pPr marL="457200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-457200" defTabSz="6223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 had received this truth (v.1).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to be reminded of basics…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lest we forget.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O. T. Prophecies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1919036" y="2286000"/>
            <a:ext cx="5334000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says He ‘slept’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of Christians (v.6).</a:t>
            </a:r>
          </a:p>
        </p:txBody>
      </p:sp>
    </p:spTree>
    <p:extLst>
      <p:ext uri="{BB962C8B-B14F-4D97-AF65-F5344CB8AC3E}">
        <p14:creationId xmlns:p14="http://schemas.microsoft.com/office/powerpoint/2010/main" xmlns="" val="3684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Resurrection, 1 Co.15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79248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5-11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79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</a:t>
            </a:r>
          </a:p>
          <a:p>
            <a:pPr marL="514350" lvl="1" indent="-514350" defTabSz="6223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Apostles: told truth? lied? mistaken?</a:t>
            </a:r>
          </a:p>
          <a:p>
            <a:pPr marL="0" lvl="1" indent="0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</a:t>
            </a:r>
            <a:r>
              <a:rPr lang="en-US" altLang="en-US" sz="3200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they were mistaken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lvl="1" indent="0" defTabSz="622300">
              <a:spcBef>
                <a:spcPts val="3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He never spoke to them   </a:t>
            </a:r>
          </a:p>
          <a:p>
            <a:pPr marL="0" lvl="1" indent="0" defTabSz="6223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 No signs to confirm message</a:t>
            </a:r>
          </a:p>
          <a:p>
            <a:pPr marL="0" lvl="1" indent="0" defTabSz="5762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	Persecution – for what?</a:t>
            </a:r>
          </a:p>
          <a:p>
            <a:pPr marL="0" lvl="1" indent="0" defTabSz="5762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	How to explain Peter?  (Jn.21…)</a:t>
            </a:r>
          </a:p>
          <a:p>
            <a:pPr marL="0" lvl="1" indent="0" defTabSz="5762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e.	… James? (Jn.7; 1 Co.15:7)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048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4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</a:t>
            </a:r>
          </a:p>
          <a:p>
            <a:pPr marL="514350" lvl="1" indent="-514350" defTabSz="6223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Apostles: told truth? lied? mistaken?</a:t>
            </a:r>
          </a:p>
          <a:p>
            <a:pPr marL="0" lvl="1" indent="0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**</a:t>
            </a:r>
            <a:r>
              <a:rPr lang="en-US" altLang="en-US" sz="3200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they were mistaken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lvl="1" indent="0" defTabSz="157163">
              <a:spcBef>
                <a:spcPts val="300"/>
              </a:spcBef>
              <a:spcAft>
                <a:spcPts val="600"/>
              </a:spcAft>
              <a:tabLst>
                <a:tab pos="1033463" algn="l"/>
              </a:tabLs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f.  How to explain Mary?  (Jn.20)</a:t>
            </a:r>
          </a:p>
          <a:p>
            <a:pPr marL="0" lvl="1" indent="0" defTabSz="5080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g. …Thomas?  (Jn.20)</a:t>
            </a:r>
          </a:p>
          <a:p>
            <a:pPr marL="0" lvl="1" indent="0" defTabSz="5080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h.	…No one recanted?  </a:t>
            </a:r>
          </a:p>
          <a:p>
            <a:pPr marL="0" lvl="1" indent="0" defTabSz="517525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	…OT prophecies?  1 Co.15 . . . </a:t>
            </a:r>
          </a:p>
          <a:p>
            <a:pPr marL="0" lvl="1" indent="0" defTabSz="517525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j.  …church?   Ac.2 . . .   How? Why?</a:t>
            </a:r>
          </a:p>
          <a:p>
            <a:pPr marL="0" lvl="1" indent="0" defTabSz="4826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k.	… 500+ witnesses?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048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9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3340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24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 </a:t>
            </a:r>
          </a:p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Quality.  Must be reliable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Peter, Lk.24:34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Twelve, Lk.24:34-43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500+, Mt.28:7, 10 (?).  Ac.26:26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James.  Mk.3:20-21; Ac.1:14; Ga.1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apostles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Paul, 8-11</a:t>
            </a: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65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3340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24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 </a:t>
            </a:r>
          </a:p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Quality.  Must be reliable</a:t>
            </a:r>
          </a:p>
          <a:p>
            <a:pPr marL="0" lvl="1" indent="0" algn="ctr" defTabSz="622300">
              <a:spcAft>
                <a:spcPts val="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Paul:</a:t>
            </a:r>
          </a:p>
          <a:p>
            <a:pPr marL="912813" lvl="1" indent="-457200" defTabSz="6223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as premature child (not usual time to become apostle)</a:t>
            </a:r>
          </a:p>
          <a:p>
            <a:pPr marL="912813" lvl="1" indent="-457200" defTabSz="6223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champion of persecutors; Ac.9</a:t>
            </a: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10-11, all preach same facts</a:t>
            </a:r>
          </a:p>
          <a:p>
            <a:pPr lvl="1" indent="0" defTabSz="622300">
              <a:spcAft>
                <a:spcPts val="600"/>
              </a:spcAft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60265" y="5224464"/>
            <a:ext cx="6423471" cy="90054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...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...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067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Handwriting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749</Words>
  <Application>Microsoft Office PowerPoint</Application>
  <PresentationFormat>On-screen Show (4:3)</PresentationFormat>
  <Paragraphs>148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2_Default Design</vt:lpstr>
      <vt:lpstr>The Resurrection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閈]狴逄掘뿿��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Duggin</dc:creator>
  <cp:lastModifiedBy>church of Christ</cp:lastModifiedBy>
  <cp:revision>263</cp:revision>
  <dcterms:created xsi:type="dcterms:W3CDTF">2007-09-27T14:42:45Z</dcterms:created>
  <dcterms:modified xsi:type="dcterms:W3CDTF">2017-02-19T17:56:05Z</dcterms:modified>
</cp:coreProperties>
</file>