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9"/>
  </p:handoutMasterIdLst>
  <p:sldIdLst>
    <p:sldId id="269" r:id="rId3"/>
    <p:sldId id="270" r:id="rId4"/>
    <p:sldId id="261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039"/>
    <a:srgbClr val="28624C"/>
    <a:srgbClr val="E6ECCA"/>
    <a:srgbClr val="E4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3DBD8-95E0-41CA-92CE-C5CAEAD9A46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4B39-413A-45C0-A645-957801E2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29222" r="43953" b="5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3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0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6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C3DD-D909-4B4B-B439-DC4D46ACBADA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5E15-19E0-458E-8F43-D45A5C7D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067425"/>
            <a:ext cx="9144000" cy="790575"/>
          </a:xfrm>
          <a:prstGeom prst="rect">
            <a:avLst/>
          </a:prstGeom>
          <a:solidFill>
            <a:srgbClr val="B56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425" y="6108769"/>
            <a:ext cx="649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West Knoxville church of Christ</a:t>
            </a:r>
            <a:b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000" dirty="0">
                <a:solidFill>
                  <a:srgbClr val="E6ECCA"/>
                </a:solidFill>
                <a:latin typeface="Adobe Gothic Std B" pitchFamily="34" charset="-128"/>
                <a:ea typeface="Adobe Gothic Std B" pitchFamily="34" charset="-128"/>
              </a:rPr>
              <a:t>www.wkcoc.com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1047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56039"/>
                </a:solidFill>
                <a:latin typeface="Adobe Gothic Std B" pitchFamily="34" charset="-128"/>
                <a:ea typeface="Adobe Gothic Std B" pitchFamily="34" charset="-128"/>
              </a:rPr>
              <a:t>Spring Meeting – March 5-8, 2017</a:t>
            </a:r>
          </a:p>
        </p:txBody>
      </p:sp>
      <p:pic>
        <p:nvPicPr>
          <p:cNvPr id="3" name="Picture 2" descr="Home ‹ West Knoxville church of Christ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6162674"/>
            <a:ext cx="2409825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E6EC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B5603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Spring Meeting 2017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6294" y="951230"/>
            <a:ext cx="3573781" cy="2716868"/>
            <a:chOff x="836294" y="951230"/>
            <a:chExt cx="3573781" cy="2716868"/>
          </a:xfrm>
        </p:grpSpPr>
        <p:sp>
          <p:nvSpPr>
            <p:cNvPr id="3" name="TextBox 2"/>
            <p:cNvSpPr txBox="1"/>
            <p:nvPr/>
          </p:nvSpPr>
          <p:spPr>
            <a:xfrm>
              <a:off x="1226978" y="951230"/>
              <a:ext cx="2615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6294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AM - Help!  I need more self-control.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28925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PM - Help!  I am not very grateful.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96138" y="951230"/>
            <a:ext cx="3070860" cy="2716868"/>
            <a:chOff x="5296138" y="951230"/>
            <a:chExt cx="3070860" cy="2716868"/>
          </a:xfrm>
        </p:grpSpPr>
        <p:sp>
          <p:nvSpPr>
            <p:cNvPr id="4" name="TextBox 3"/>
            <p:cNvSpPr txBox="1"/>
            <p:nvPr/>
          </p:nvSpPr>
          <p:spPr>
            <a:xfrm>
              <a:off x="5296138" y="951230"/>
              <a:ext cx="30708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7168" y="2098438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Daily Bible reading is a chore.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80994" y="3950358"/>
            <a:ext cx="3107056" cy="2595344"/>
            <a:chOff x="980994" y="4150383"/>
            <a:chExt cx="3107056" cy="2595344"/>
          </a:xfrm>
        </p:grpSpPr>
        <p:sp>
          <p:nvSpPr>
            <p:cNvPr id="5" name="TextBox 4"/>
            <p:cNvSpPr txBox="1"/>
            <p:nvPr/>
          </p:nvSpPr>
          <p:spPr>
            <a:xfrm>
              <a:off x="980994" y="4150383"/>
              <a:ext cx="3107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3947" y="5176067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My zeal is running low.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10350" y="3950358"/>
            <a:ext cx="4242436" cy="2595344"/>
            <a:chOff x="4710350" y="4150383"/>
            <a:chExt cx="4242436" cy="2595344"/>
          </a:xfrm>
        </p:grpSpPr>
        <p:sp>
          <p:nvSpPr>
            <p:cNvPr id="6" name="TextBox 5"/>
            <p:cNvSpPr txBox="1"/>
            <p:nvPr/>
          </p:nvSpPr>
          <p:spPr>
            <a:xfrm>
              <a:off x="4710350" y="4150383"/>
              <a:ext cx="42424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rgbClr val="28624C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17168" y="5176067"/>
              <a:ext cx="1581150" cy="1569660"/>
            </a:xfrm>
            <a:prstGeom prst="rect">
              <a:avLst/>
            </a:prstGeom>
            <a:solidFill>
              <a:srgbClr val="E6ECCA"/>
            </a:solidFill>
            <a:effectLst>
              <a:glow rad="101600">
                <a:srgbClr val="28624C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B56039"/>
                  </a:solidFill>
                </a:rPr>
                <a:t>Help!  I’m afraid of</a:t>
              </a:r>
              <a:br>
                <a:rPr lang="en-US" sz="2400" b="1" i="1" dirty="0">
                  <a:solidFill>
                    <a:srgbClr val="B56039"/>
                  </a:solidFill>
                </a:rPr>
              </a:br>
              <a:r>
                <a:rPr lang="en-US" sz="2400" b="1" i="1" dirty="0">
                  <a:solidFill>
                    <a:srgbClr val="B56039"/>
                  </a:solidFill>
                </a:rPr>
                <a:t>death and dying.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1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63000">
                <a:srgbClr val="28624C"/>
              </a:gs>
              <a:gs pos="37000">
                <a:schemeClr val="bg2"/>
              </a:gs>
              <a:gs pos="0">
                <a:srgbClr val="E6ECCA"/>
              </a:gs>
              <a:gs pos="50000">
                <a:srgbClr val="B56039"/>
              </a:gs>
              <a:gs pos="100000">
                <a:srgbClr val="28624C"/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24050"/>
            <a:ext cx="9144000" cy="28359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14649" y="2046615"/>
            <a:ext cx="6105525" cy="2590801"/>
          </a:xfrm>
        </p:spPr>
        <p:txBody>
          <a:bodyPr>
            <a:noAutofit/>
          </a:bodyPr>
          <a:lstStyle/>
          <a:p>
            <a:pPr algn="l"/>
            <a:r>
              <a:rPr lang="en-US" sz="6200" b="1" dirty="0">
                <a:ln w="28575">
                  <a:solidFill>
                    <a:srgbClr val="28624C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Help! I need more self control!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0" y="527050"/>
            <a:ext cx="9144000" cy="654050"/>
          </a:xfrm>
          <a:solidFill>
            <a:srgbClr val="B56039"/>
          </a:solidFill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4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Marshmallow Principle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2805641" cy="28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9144001" cy="1066800"/>
          </a:xfrm>
        </p:spPr>
        <p:txBody>
          <a:bodyPr>
            <a:noAutofit/>
          </a:bodyPr>
          <a:lstStyle/>
          <a:p>
            <a:r>
              <a:rPr lang="en-US" sz="5400" b="1" dirty="0">
                <a:ln w="19050">
                  <a:solidFill>
                    <a:srgbClr val="28624C"/>
                  </a:solidFill>
                </a:ln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The Marshmallow Principle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24197" y="2244726"/>
            <a:ext cx="2743200" cy="2743200"/>
          </a:xfrm>
          <a:prstGeom prst="rect">
            <a:avLst/>
          </a:prstGeom>
          <a:solidFill>
            <a:schemeClr val="bg1"/>
          </a:solidFill>
          <a:ln w="28575">
            <a:solidFill>
              <a:srgbClr val="B56039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US" sz="3600" b="1" dirty="0">
                <a:solidFill>
                  <a:srgbClr val="28624C"/>
                </a:solidFill>
              </a:rPr>
              <a:t>God and the Bible love self-control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14937" y="2244726"/>
            <a:ext cx="2743200" cy="2743200"/>
          </a:xfrm>
          <a:prstGeom prst="rect">
            <a:avLst/>
          </a:prstGeom>
          <a:solidFill>
            <a:srgbClr val="B56039"/>
          </a:solidFill>
          <a:ln w="28575">
            <a:solidFill>
              <a:srgbClr val="28624C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Society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hates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self-control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21057595">
            <a:off x="-101045" y="4704091"/>
            <a:ext cx="994919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28624C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>
                <a:solidFill>
                  <a:srgbClr val="B56039"/>
                </a:solidFill>
                <a:latin typeface="Arial" pitchFamily="34" charset="0"/>
                <a:cs typeface="Arial" pitchFamily="34" charset="0"/>
              </a:rPr>
              <a:t>You can learn </a:t>
            </a:r>
            <a:br>
              <a:rPr lang="en-US" sz="5400" b="1" i="1" dirty="0">
                <a:solidFill>
                  <a:srgbClr val="B56039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i="1" dirty="0">
                <a:solidFill>
                  <a:srgbClr val="B56039"/>
                </a:solidFill>
                <a:latin typeface="Arial" pitchFamily="34" charset="0"/>
                <a:cs typeface="Arial" pitchFamily="34" charset="0"/>
              </a:rPr>
              <a:t>self-discipline!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67397" y="3354716"/>
            <a:ext cx="124754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20384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8587" y="1083944"/>
            <a:ext cx="9486900" cy="4326255"/>
          </a:xfrm>
          <a:prstGeom prst="rect">
            <a:avLst/>
          </a:prstGeom>
          <a:solidFill>
            <a:schemeClr val="bg1"/>
          </a:solidFill>
          <a:ln>
            <a:solidFill>
              <a:srgbClr val="28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451" y="1083944"/>
            <a:ext cx="8734424" cy="41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B56039"/>
              </a:buClr>
              <a:buFont typeface="Wingdings" pitchFamily="2" charset="2"/>
              <a:buChar char="§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B56039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Stop making excuses for eating one marshmallow.</a:t>
            </a:r>
          </a:p>
          <a:p>
            <a:pPr marL="457200" indent="-457200">
              <a:lnSpc>
                <a:spcPct val="150000"/>
              </a:lnSpc>
              <a:buClr>
                <a:srgbClr val="B56039"/>
              </a:buClr>
              <a:buFont typeface="Wingdings" pitchFamily="2" charset="2"/>
              <a:buChar char="§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B56039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Plan to deal with the temptation of one marshmallow.</a:t>
            </a:r>
          </a:p>
          <a:p>
            <a:pPr marL="457200" indent="-457200">
              <a:lnSpc>
                <a:spcPct val="150000"/>
              </a:lnSpc>
              <a:buClr>
                <a:srgbClr val="B56039"/>
              </a:buClr>
              <a:buFont typeface="Wingdings" pitchFamily="2" charset="2"/>
              <a:buChar char="§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B56039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Stop staring at one marshmallow while you’re waiting for two.</a:t>
            </a:r>
          </a:p>
          <a:p>
            <a:pPr marL="457200" indent="-457200">
              <a:lnSpc>
                <a:spcPct val="150000"/>
              </a:lnSpc>
              <a:buClr>
                <a:srgbClr val="B56039"/>
              </a:buClr>
              <a:buFont typeface="Wingdings" pitchFamily="2" charset="2"/>
              <a:buChar char="§"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B56039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Keep thinking about that reward.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019174"/>
          </a:xfrm>
        </p:spPr>
        <p:txBody>
          <a:bodyPr>
            <a:noAutofit/>
          </a:bodyPr>
          <a:lstStyle/>
          <a:p>
            <a:r>
              <a:rPr lang="en-US" sz="4800" b="1" dirty="0">
                <a:ln w="19050">
                  <a:solidFill>
                    <a:srgbClr val="28624C"/>
                  </a:solidFill>
                </a:ln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The Marshmallow Principle</a:t>
            </a:r>
          </a:p>
        </p:txBody>
      </p:sp>
    </p:spTree>
    <p:extLst>
      <p:ext uri="{BB962C8B-B14F-4D97-AF65-F5344CB8AC3E}">
        <p14:creationId xmlns:p14="http://schemas.microsoft.com/office/powerpoint/2010/main" val="4294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Help! I need more self control!</vt:lpstr>
      <vt:lpstr>The Marshmallow Principle</vt:lpstr>
      <vt:lpstr>The Marshmallow Principle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26</cp:revision>
  <cp:lastPrinted>2017-03-01T22:04:41Z</cp:lastPrinted>
  <dcterms:created xsi:type="dcterms:W3CDTF">2015-09-02T18:52:02Z</dcterms:created>
  <dcterms:modified xsi:type="dcterms:W3CDTF">2017-03-05T20:50:31Z</dcterms:modified>
</cp:coreProperties>
</file>