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2"/>
  </p:handoutMasterIdLst>
  <p:sldIdLst>
    <p:sldId id="267" r:id="rId3"/>
    <p:sldId id="268" r:id="rId4"/>
    <p:sldId id="256" r:id="rId5"/>
    <p:sldId id="257" r:id="rId6"/>
    <p:sldId id="263" r:id="rId7"/>
    <p:sldId id="264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A7060-CE70-4EBB-AFBF-5E654B238670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66E33-F51E-42CC-8297-673713AC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C199-1407-4DB5-8427-E0D91E079F9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A9B-F907-49AF-8AAF-F2FBA09459C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10926" r="28021" b="7037"/>
          <a:stretch/>
        </p:blipFill>
        <p:spPr>
          <a:xfrm>
            <a:off x="7620000" y="152400"/>
            <a:ext cx="1219200" cy="1247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C199-1407-4DB5-8427-E0D91E079F9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A9B-F907-49AF-8AAF-F2FBA0945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C199-1407-4DB5-8427-E0D91E079F9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A9B-F907-49AF-8AAF-F2FBA0945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1397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3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C199-1407-4DB5-8427-E0D91E079F9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A9B-F907-49AF-8AAF-F2FBA0945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38473" b="33766"/>
          <a:stretch/>
        </p:blipFill>
        <p:spPr>
          <a:xfrm>
            <a:off x="0" y="0"/>
            <a:ext cx="9144000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6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C199-1407-4DB5-8427-E0D91E079F9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A9B-F907-49AF-8AAF-F2FBA09459C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C199-1407-4DB5-8427-E0D91E079F9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A9B-F907-49AF-8AAF-F2FBA0945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C199-1407-4DB5-8427-E0D91E079F9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A9B-F907-49AF-8AAF-F2FBA09459C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C199-1407-4DB5-8427-E0D91E079F9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A9B-F907-49AF-8AAF-F2FBA0945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C199-1407-4DB5-8427-E0D91E079F9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A9B-F907-49AF-8AAF-F2FBA0945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C199-1407-4DB5-8427-E0D91E079F9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A9B-F907-49AF-8AAF-F2FBA09459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C199-1407-4DB5-8427-E0D91E079F9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5A9B-F907-49AF-8AAF-F2FBA0945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4CC199-1407-4DB5-8427-E0D91E079F9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F875A9B-F907-49AF-8AAF-F2FBA09459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10926" r="28021" b="7037"/>
          <a:stretch/>
        </p:blipFill>
        <p:spPr>
          <a:xfrm>
            <a:off x="7620000" y="152400"/>
            <a:ext cx="1219200" cy="1247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121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7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1397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6067425"/>
            <a:ext cx="9144000" cy="790575"/>
          </a:xfrm>
          <a:prstGeom prst="rect">
            <a:avLst/>
          </a:prstGeom>
          <a:solidFill>
            <a:srgbClr val="B56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8425" y="6108769"/>
            <a:ext cx="6498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6ECCA"/>
                </a:solidFill>
                <a:latin typeface="Adobe Gothic Std B" pitchFamily="34" charset="-128"/>
                <a:ea typeface="Adobe Gothic Std B" pitchFamily="34" charset="-128"/>
              </a:rPr>
              <a:t>West Knoxville church of Christ</a:t>
            </a:r>
            <a:br>
              <a:rPr lang="en-US" sz="2000" dirty="0">
                <a:solidFill>
                  <a:srgbClr val="E6ECCA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2000" b="1" dirty="0">
                <a:solidFill>
                  <a:srgbClr val="E6ECCA"/>
                </a:solidFill>
                <a:latin typeface="Adobe Gothic Std B" pitchFamily="34" charset="-128"/>
                <a:ea typeface="Adobe Gothic Std B" pitchFamily="34" charset="-128"/>
              </a:rPr>
              <a:t>www.wkcoc.com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10477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B56039"/>
                </a:solidFill>
                <a:latin typeface="Adobe Gothic Std B" pitchFamily="34" charset="-128"/>
                <a:ea typeface="Adobe Gothic Std B" pitchFamily="34" charset="-128"/>
              </a:rPr>
              <a:t>Spring Meeting – March 5-8, 2017</a:t>
            </a:r>
          </a:p>
        </p:txBody>
      </p:sp>
      <p:pic>
        <p:nvPicPr>
          <p:cNvPr id="3" name="Picture 2" descr="Home ‹ West Knoxville church of Christ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6162674"/>
            <a:ext cx="2409825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4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E6EC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B5603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Spring Meeting 2017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36294" y="951230"/>
            <a:ext cx="3573781" cy="2716868"/>
            <a:chOff x="836294" y="951230"/>
            <a:chExt cx="3573781" cy="2716868"/>
          </a:xfrm>
        </p:grpSpPr>
        <p:sp>
          <p:nvSpPr>
            <p:cNvPr id="3" name="TextBox 2"/>
            <p:cNvSpPr txBox="1"/>
            <p:nvPr/>
          </p:nvSpPr>
          <p:spPr>
            <a:xfrm>
              <a:off x="1226978" y="951230"/>
              <a:ext cx="26150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rgbClr val="28624C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Sunday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6294" y="2098438"/>
              <a:ext cx="1581150" cy="1569660"/>
            </a:xfrm>
            <a:prstGeom prst="rect">
              <a:avLst/>
            </a:prstGeom>
            <a:solidFill>
              <a:srgbClr val="E6ECCA"/>
            </a:solidFill>
            <a:effectLst>
              <a:glow rad="101600">
                <a:srgbClr val="28624C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B56039"/>
                  </a:solidFill>
                </a:rPr>
                <a:t>AM - Help!  I need more self-control.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28925" y="2098438"/>
              <a:ext cx="1581150" cy="1569660"/>
            </a:xfrm>
            <a:prstGeom prst="rect">
              <a:avLst/>
            </a:prstGeom>
            <a:solidFill>
              <a:srgbClr val="E6ECCA"/>
            </a:solidFill>
            <a:effectLst>
              <a:glow rad="101600">
                <a:srgbClr val="28624C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B56039"/>
                  </a:solidFill>
                </a:rPr>
                <a:t>PM - Help!  I am not very grateful.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96138" y="951230"/>
            <a:ext cx="3070860" cy="2716868"/>
            <a:chOff x="5296138" y="951230"/>
            <a:chExt cx="3070860" cy="2716868"/>
          </a:xfrm>
        </p:grpSpPr>
        <p:sp>
          <p:nvSpPr>
            <p:cNvPr id="4" name="TextBox 3"/>
            <p:cNvSpPr txBox="1"/>
            <p:nvPr/>
          </p:nvSpPr>
          <p:spPr>
            <a:xfrm>
              <a:off x="5296138" y="951230"/>
              <a:ext cx="30708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rgbClr val="28624C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Monday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17168" y="2098438"/>
              <a:ext cx="1581150" cy="1569660"/>
            </a:xfrm>
            <a:prstGeom prst="rect">
              <a:avLst/>
            </a:prstGeom>
            <a:solidFill>
              <a:srgbClr val="E6ECCA"/>
            </a:solidFill>
            <a:effectLst>
              <a:glow rad="101600">
                <a:srgbClr val="28624C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B56039"/>
                  </a:solidFill>
                </a:rPr>
                <a:t>Help!  Daily Bible reading is a chore.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80994" y="3950358"/>
            <a:ext cx="3107056" cy="2595344"/>
            <a:chOff x="980994" y="4150383"/>
            <a:chExt cx="3107056" cy="2595344"/>
          </a:xfrm>
        </p:grpSpPr>
        <p:sp>
          <p:nvSpPr>
            <p:cNvPr id="5" name="TextBox 4"/>
            <p:cNvSpPr txBox="1"/>
            <p:nvPr/>
          </p:nvSpPr>
          <p:spPr>
            <a:xfrm>
              <a:off x="980994" y="4150383"/>
              <a:ext cx="3107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rgbClr val="28624C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Tuesday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43947" y="5176067"/>
              <a:ext cx="1581150" cy="1569660"/>
            </a:xfrm>
            <a:prstGeom prst="rect">
              <a:avLst/>
            </a:prstGeom>
            <a:solidFill>
              <a:srgbClr val="E6ECCA"/>
            </a:solidFill>
            <a:effectLst>
              <a:glow rad="101600">
                <a:srgbClr val="28624C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B56039"/>
                  </a:solidFill>
                </a:rPr>
                <a:t>Help!  My zeal is running low.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10350" y="3950358"/>
            <a:ext cx="4242436" cy="2595344"/>
            <a:chOff x="4710350" y="4150383"/>
            <a:chExt cx="4242436" cy="2595344"/>
          </a:xfrm>
        </p:grpSpPr>
        <p:sp>
          <p:nvSpPr>
            <p:cNvPr id="6" name="TextBox 5"/>
            <p:cNvSpPr txBox="1"/>
            <p:nvPr/>
          </p:nvSpPr>
          <p:spPr>
            <a:xfrm>
              <a:off x="4710350" y="4150383"/>
              <a:ext cx="42424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rgbClr val="28624C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Wednesday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17168" y="5176067"/>
              <a:ext cx="1581150" cy="1569660"/>
            </a:xfrm>
            <a:prstGeom prst="rect">
              <a:avLst/>
            </a:prstGeom>
            <a:solidFill>
              <a:srgbClr val="E6ECCA"/>
            </a:solidFill>
            <a:effectLst>
              <a:glow rad="101600">
                <a:srgbClr val="28624C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B56039"/>
                  </a:solidFill>
                </a:rPr>
                <a:t>Help!  I’m afraid of</a:t>
              </a:r>
              <a:br>
                <a:rPr lang="en-US" sz="2400" b="1" i="1" dirty="0">
                  <a:solidFill>
                    <a:srgbClr val="B56039"/>
                  </a:solidFill>
                </a:rPr>
              </a:br>
              <a:r>
                <a:rPr lang="en-US" sz="2400" b="1" i="1" dirty="0">
                  <a:solidFill>
                    <a:srgbClr val="B56039"/>
                  </a:solidFill>
                </a:rPr>
                <a:t>death and dying.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1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Help!  I’m not </a:t>
            </a:r>
            <a:br>
              <a:rPr lang="en-US" b="1" dirty="0"/>
            </a:br>
            <a:r>
              <a:rPr lang="en-US" b="1" dirty="0"/>
              <a:t>very GRATEFUL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/>
              <a:t>Developing a grateful heart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648200"/>
            <a:ext cx="2065763" cy="20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787900"/>
            <a:ext cx="20669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Developing a Grateful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SzPct val="100000"/>
              <a:buNone/>
            </a:pPr>
            <a:r>
              <a:rPr lang="en-US" sz="6000" b="1" i="1" dirty="0">
                <a:solidFill>
                  <a:schemeClr val="tx2"/>
                </a:solidFill>
              </a:rPr>
              <a:t>1. </a:t>
            </a:r>
            <a:r>
              <a:rPr lang="en-US" sz="6000" b="1" i="1" dirty="0"/>
              <a:t>Start defeating our sense of deserved-ness.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787900"/>
            <a:ext cx="20669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Developing a Grateful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SzPct val="100000"/>
              <a:buNone/>
            </a:pPr>
            <a:r>
              <a:rPr lang="en-US" sz="7200" b="1" i="1" dirty="0">
                <a:solidFill>
                  <a:schemeClr val="tx2"/>
                </a:solidFill>
              </a:rPr>
              <a:t>2. </a:t>
            </a:r>
            <a:r>
              <a:rPr lang="en-US" sz="7200" b="1" i="1" dirty="0"/>
              <a:t>Take a trip to the past.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0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787900"/>
            <a:ext cx="20669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Developing a Grateful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SzPct val="100000"/>
              <a:buNone/>
            </a:pPr>
            <a:r>
              <a:rPr lang="en-US" sz="7200" b="1" i="1" dirty="0">
                <a:solidFill>
                  <a:schemeClr val="tx2"/>
                </a:solidFill>
              </a:rPr>
              <a:t>3. </a:t>
            </a:r>
            <a:r>
              <a:rPr lang="en-US" sz="7200" b="1" i="1" dirty="0"/>
              <a:t>Stop listening to our culture.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5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787900"/>
            <a:ext cx="20669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Developing a Grateful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SzPct val="100000"/>
              <a:buNone/>
            </a:pPr>
            <a:r>
              <a:rPr lang="en-US" sz="7200" b="1" i="1" dirty="0">
                <a:solidFill>
                  <a:schemeClr val="tx2"/>
                </a:solidFill>
              </a:rPr>
              <a:t>4. </a:t>
            </a:r>
            <a:r>
              <a:rPr lang="en-US" sz="7200" b="1" i="1" dirty="0"/>
              <a:t>Go on a complaint fast.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787900"/>
            <a:ext cx="20669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Developing a Grateful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SzPct val="100000"/>
              <a:buNone/>
            </a:pPr>
            <a:r>
              <a:rPr lang="en-US" sz="5400" b="1" i="1" dirty="0">
                <a:solidFill>
                  <a:schemeClr val="tx2"/>
                </a:solidFill>
              </a:rPr>
              <a:t>5. </a:t>
            </a:r>
            <a:r>
              <a:rPr lang="en-US" sz="5400" b="1" i="1" dirty="0"/>
              <a:t>Remember that happiness grows in the soil of gratitude.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787900"/>
            <a:ext cx="20669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Developing a Grateful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375"/>
            <a:ext cx="8458200" cy="48768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i="1" dirty="0"/>
              <a:t>Start defeating our sense of </a:t>
            </a:r>
            <a:br>
              <a:rPr lang="en-US" sz="3000" b="1" i="1" dirty="0"/>
            </a:br>
            <a:r>
              <a:rPr lang="en-US" sz="3000" b="1" i="1" dirty="0"/>
              <a:t>deserved-ness.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i="1" dirty="0"/>
              <a:t>Take a trip to the past.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i="1" dirty="0"/>
              <a:t>Stop listening to our culture.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i="1" dirty="0"/>
              <a:t>Go on a complaint fast.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i="1" dirty="0"/>
              <a:t>Remember that happiness grows </a:t>
            </a:r>
            <a:br>
              <a:rPr lang="en-US" sz="3000" b="1" i="1" dirty="0"/>
            </a:br>
            <a:r>
              <a:rPr lang="en-US" sz="3000" b="1" i="1" dirty="0"/>
              <a:t>in the soil of gratitude.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9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617</TotalTime>
  <Words>143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Adobe Gothic Std B</vt:lpstr>
      <vt:lpstr>Arial</vt:lpstr>
      <vt:lpstr>Calibri</vt:lpstr>
      <vt:lpstr>Tahoma</vt:lpstr>
      <vt:lpstr>Clarity</vt:lpstr>
      <vt:lpstr>Office Theme</vt:lpstr>
      <vt:lpstr>PowerPoint Presentation</vt:lpstr>
      <vt:lpstr>PowerPoint Presentation</vt:lpstr>
      <vt:lpstr>Help!  I’m not  very GRATEFUL</vt:lpstr>
      <vt:lpstr>Developing a Grateful Heart</vt:lpstr>
      <vt:lpstr>Developing a Grateful Heart</vt:lpstr>
      <vt:lpstr>Developing a Grateful Heart</vt:lpstr>
      <vt:lpstr>Developing a Grateful Heart</vt:lpstr>
      <vt:lpstr>Developing a Grateful Heart</vt:lpstr>
      <vt:lpstr>Developing a Grateful Heart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Mark Roberts</cp:lastModifiedBy>
  <cp:revision>14</cp:revision>
  <cp:lastPrinted>2015-10-28T19:01:30Z</cp:lastPrinted>
  <dcterms:created xsi:type="dcterms:W3CDTF">2014-11-21T22:57:02Z</dcterms:created>
  <dcterms:modified xsi:type="dcterms:W3CDTF">2017-03-05T20:51:32Z</dcterms:modified>
</cp:coreProperties>
</file>