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8" r:id="rId1"/>
    <p:sldMasterId id="2147483912" r:id="rId2"/>
  </p:sldMasterIdLst>
  <p:handoutMasterIdLst>
    <p:handoutMasterId r:id="rId13"/>
  </p:handoutMasterIdLst>
  <p:sldIdLst>
    <p:sldId id="267" r:id="rId3"/>
    <p:sldId id="256" r:id="rId4"/>
    <p:sldId id="257" r:id="rId5"/>
    <p:sldId id="258" r:id="rId6"/>
    <p:sldId id="259" r:id="rId7"/>
    <p:sldId id="260" r:id="rId8"/>
    <p:sldId id="262" r:id="rId9"/>
    <p:sldId id="263" r:id="rId10"/>
    <p:sldId id="264" r:id="rId11"/>
    <p:sldId id="26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2" d="100"/>
          <a:sy n="112" d="100"/>
        </p:scale>
        <p:origin x="87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C3E5B3-ECAD-4D99-A1ED-01CFCDDF2E8B}" type="datetimeFigureOut">
              <a:rPr lang="en-US" smtClean="0"/>
              <a:t>3/8/2017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745133-5365-48FC-8EB4-19287ECCC97D}" type="slidenum">
              <a:rPr lang="en-US" smtClean="0"/>
              <a:t>‹#›</a:t>
            </a:fld>
            <a:endParaRPr lang="en-US"/>
          </a:p>
        </p:txBody>
      </p:sp>
    </p:spTree>
    <p:extLst>
      <p:ext uri="{BB962C8B-B14F-4D97-AF65-F5344CB8AC3E}">
        <p14:creationId xmlns:p14="http://schemas.microsoft.com/office/powerpoint/2010/main" val="30120333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28349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3/8/2017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716672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3/8/2017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59455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preferRelativeResize="0">
            <a:picLocks noChangeAspect="1"/>
          </p:cNvPicPr>
          <p:nvPr userDrawn="1"/>
        </p:nvPicPr>
        <p:blipFill rotWithShape="1">
          <a:blip r:embed="rId2">
            <a:extLst>
              <a:ext uri="{28A0092B-C50C-407E-A947-70E740481C1C}">
                <a14:useLocalDpi xmlns:a14="http://schemas.microsoft.com/office/drawing/2010/main" val="0"/>
              </a:ext>
            </a:extLst>
          </a:blip>
          <a:srcRect l="11029" r="13971"/>
          <a:stretch/>
        </p:blipFill>
        <p:spPr>
          <a:xfrm>
            <a:off x="-1" y="0"/>
            <a:ext cx="9144001" cy="6858000"/>
          </a:xfrm>
          <a:prstGeom prst="rect">
            <a:avLst/>
          </a:prstGeom>
        </p:spPr>
      </p:pic>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4DC3DD-D909-4B4B-B439-DC4D46ACBADA}" type="datetimeFigureOut">
              <a:rPr lang="en-US" smtClean="0">
                <a:solidFill>
                  <a:prstClr val="black">
                    <a:tint val="75000"/>
                  </a:prstClr>
                </a:solidFill>
              </a:rPr>
              <a:pPr/>
              <a:t>3/8/2017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785E15-19E0-458E-8F43-D45A5C7DA7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435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4DC3DD-D909-4B4B-B439-DC4D46ACBADA}" type="datetimeFigureOut">
              <a:rPr lang="en-US" smtClean="0">
                <a:solidFill>
                  <a:prstClr val="black">
                    <a:tint val="75000"/>
                  </a:prstClr>
                </a:solidFill>
              </a:rPr>
              <a:pPr/>
              <a:t>3/8/2017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785E15-19E0-458E-8F43-D45A5C7DA7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786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4DC3DD-D909-4B4B-B439-DC4D46ACBADA}" type="datetimeFigureOut">
              <a:rPr lang="en-US" smtClean="0">
                <a:solidFill>
                  <a:prstClr val="black">
                    <a:tint val="75000"/>
                  </a:prstClr>
                </a:solidFill>
              </a:rPr>
              <a:pPr/>
              <a:t>3/8/2017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785E15-19E0-458E-8F43-D45A5C7DA7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227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4DC3DD-D909-4B4B-B439-DC4D46ACBADA}" type="datetimeFigureOut">
              <a:rPr lang="en-US" smtClean="0">
                <a:solidFill>
                  <a:prstClr val="black">
                    <a:tint val="75000"/>
                  </a:prstClr>
                </a:solidFill>
              </a:rPr>
              <a:pPr/>
              <a:t>3/8/2017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785E15-19E0-458E-8F43-D45A5C7DA7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404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4DC3DD-D909-4B4B-B439-DC4D46ACBADA}" type="datetimeFigureOut">
              <a:rPr lang="en-US" smtClean="0">
                <a:solidFill>
                  <a:prstClr val="black">
                    <a:tint val="75000"/>
                  </a:prstClr>
                </a:solidFill>
              </a:rPr>
              <a:pPr/>
              <a:t>3/8/2017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785E15-19E0-458E-8F43-D45A5C7DA7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268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4DC3DD-D909-4B4B-B439-DC4D46ACBADA}" type="datetimeFigureOut">
              <a:rPr lang="en-US" smtClean="0">
                <a:solidFill>
                  <a:prstClr val="black">
                    <a:tint val="75000"/>
                  </a:prstClr>
                </a:solidFill>
              </a:rPr>
              <a:pPr/>
              <a:t>3/8/2017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785E15-19E0-458E-8F43-D45A5C7DA7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571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DC3DD-D909-4B4B-B439-DC4D46ACBADA}" type="datetimeFigureOut">
              <a:rPr lang="en-US" smtClean="0">
                <a:solidFill>
                  <a:prstClr val="black">
                    <a:tint val="75000"/>
                  </a:prstClr>
                </a:solidFill>
              </a:rPr>
              <a:pPr/>
              <a:t>3/8/2017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785E15-19E0-458E-8F43-D45A5C7DA7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8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4DC3DD-D909-4B4B-B439-DC4D46ACBADA}" type="datetimeFigureOut">
              <a:rPr lang="en-US" smtClean="0">
                <a:solidFill>
                  <a:prstClr val="black">
                    <a:tint val="75000"/>
                  </a:prstClr>
                </a:solidFill>
              </a:rPr>
              <a:pPr/>
              <a:t>3/8/2017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785E15-19E0-458E-8F43-D45A5C7DA7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8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229886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2825" r="38473" b="33766"/>
          <a:stretch/>
        </p:blipFill>
        <p:spPr>
          <a:xfrm>
            <a:off x="0" y="0"/>
            <a:ext cx="9144000" cy="6995160"/>
          </a:xfrm>
          <a:prstGeom prst="rect">
            <a:avLst/>
          </a:prstGeom>
        </p:spPr>
      </p:pic>
    </p:spTree>
    <p:extLst>
      <p:ext uri="{BB962C8B-B14F-4D97-AF65-F5344CB8AC3E}">
        <p14:creationId xmlns:p14="http://schemas.microsoft.com/office/powerpoint/2010/main" val="3008305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4DC3DD-D909-4B4B-B439-DC4D46ACBADA}" type="datetimeFigureOut">
              <a:rPr lang="en-US" smtClean="0">
                <a:solidFill>
                  <a:prstClr val="black">
                    <a:tint val="75000"/>
                  </a:prstClr>
                </a:solidFill>
              </a:rPr>
              <a:pPr/>
              <a:t>3/8/2017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785E15-19E0-458E-8F43-D45A5C7DA7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546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4DC3DD-D909-4B4B-B439-DC4D46ACBADA}" type="datetimeFigureOut">
              <a:rPr lang="en-US" smtClean="0">
                <a:solidFill>
                  <a:prstClr val="black">
                    <a:tint val="75000"/>
                  </a:prstClr>
                </a:solidFill>
              </a:rPr>
              <a:pPr/>
              <a:t>3/8/2017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785E15-19E0-458E-8F43-D45A5C7DA7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961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405561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3/8/2017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967474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3/8/2017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33678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3/8/2017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244549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3/8/2017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70870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3/8/2017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782745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2">
              <a:lumMod val="60000"/>
              <a:lumOff val="4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3/8/2017</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245030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586B75A-687E-405C-8A0B-8D00578BA2C3}" type="datetimeFigureOut">
              <a:rPr lang="en-US" smtClean="0"/>
              <a:pPr/>
              <a:t>3/8/2017</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4526485"/>
      </p:ext>
    </p:extLst>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l="12825" r="12174"/>
          <a:stretch/>
        </p:blipFill>
        <p:spPr>
          <a:xfrm>
            <a:off x="0" y="0"/>
            <a:ext cx="9144000" cy="6858000"/>
          </a:xfrm>
          <a:prstGeom prst="rect">
            <a:avLst/>
          </a:prstGeom>
        </p:spPr>
      </p:pic>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44DC3DD-D909-4B4B-B439-DC4D46ACBADA}" type="datetimeFigureOut">
              <a:rPr lang="en-US" smtClean="0">
                <a:solidFill>
                  <a:prstClr val="black">
                    <a:tint val="75000"/>
                  </a:prstClr>
                </a:solidFill>
              </a:rPr>
              <a:pPr defTabSz="914400"/>
              <a:t>3/8/2017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5785E15-19E0-458E-8F43-D45A5C7DA761}"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02327453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referRelativeResize="0">
            <a:picLocks noChangeAspect="1"/>
          </p:cNvPicPr>
          <p:nvPr/>
        </p:nvPicPr>
        <p:blipFill rotWithShape="1">
          <a:blip r:embed="rId2">
            <a:extLst>
              <a:ext uri="{28A0092B-C50C-407E-A947-70E740481C1C}">
                <a14:useLocalDpi xmlns:a14="http://schemas.microsoft.com/office/drawing/2010/main" val="0"/>
              </a:ext>
            </a:extLst>
          </a:blip>
          <a:srcRect l="11029" r="13971"/>
          <a:stretch/>
        </p:blipFill>
        <p:spPr>
          <a:xfrm>
            <a:off x="-1" y="0"/>
            <a:ext cx="9144001" cy="6858000"/>
          </a:xfrm>
          <a:prstGeom prst="rect">
            <a:avLst/>
          </a:prstGeom>
        </p:spPr>
      </p:pic>
      <p:sp>
        <p:nvSpPr>
          <p:cNvPr id="2" name="Rectangle 1"/>
          <p:cNvSpPr/>
          <p:nvPr/>
        </p:nvSpPr>
        <p:spPr>
          <a:xfrm>
            <a:off x="-1" y="6067425"/>
            <a:ext cx="9144000" cy="790575"/>
          </a:xfrm>
          <a:prstGeom prst="rect">
            <a:avLst/>
          </a:prstGeom>
          <a:solidFill>
            <a:srgbClr val="B56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TextBox 7"/>
          <p:cNvSpPr txBox="1"/>
          <p:nvPr/>
        </p:nvSpPr>
        <p:spPr>
          <a:xfrm>
            <a:off x="2638425" y="6108769"/>
            <a:ext cx="6498430" cy="707886"/>
          </a:xfrm>
          <a:prstGeom prst="rect">
            <a:avLst/>
          </a:prstGeom>
          <a:noFill/>
        </p:spPr>
        <p:txBody>
          <a:bodyPr wrap="square" rtlCol="0">
            <a:spAutoFit/>
          </a:bodyPr>
          <a:lstStyle/>
          <a:p>
            <a:pPr algn="ctr" defTabSz="914400"/>
            <a:r>
              <a:rPr lang="en-US" sz="2000" dirty="0">
                <a:solidFill>
                  <a:srgbClr val="E6ECCA"/>
                </a:solidFill>
                <a:latin typeface="Adobe Gothic Std B" pitchFamily="34" charset="-128"/>
                <a:ea typeface="Adobe Gothic Std B" pitchFamily="34" charset="-128"/>
              </a:rPr>
              <a:t>West Knoxville church of Christ</a:t>
            </a:r>
            <a:br>
              <a:rPr lang="en-US" sz="2000" dirty="0">
                <a:solidFill>
                  <a:srgbClr val="E6ECCA"/>
                </a:solidFill>
                <a:latin typeface="Adobe Gothic Std B" pitchFamily="34" charset="-128"/>
                <a:ea typeface="Adobe Gothic Std B" pitchFamily="34" charset="-128"/>
              </a:rPr>
            </a:br>
            <a:r>
              <a:rPr lang="en-US" sz="2000" b="1" dirty="0">
                <a:solidFill>
                  <a:srgbClr val="E6ECCA"/>
                </a:solidFill>
                <a:latin typeface="Adobe Gothic Std B" pitchFamily="34" charset="-128"/>
                <a:ea typeface="Adobe Gothic Std B" pitchFamily="34" charset="-128"/>
              </a:rPr>
              <a:t>www.wckoc.com</a:t>
            </a:r>
          </a:p>
        </p:txBody>
      </p:sp>
      <p:sp>
        <p:nvSpPr>
          <p:cNvPr id="9" name="TextBox 8"/>
          <p:cNvSpPr txBox="1"/>
          <p:nvPr/>
        </p:nvSpPr>
        <p:spPr>
          <a:xfrm>
            <a:off x="-1" y="104776"/>
            <a:ext cx="9144000" cy="646331"/>
          </a:xfrm>
          <a:prstGeom prst="rect">
            <a:avLst/>
          </a:prstGeom>
          <a:noFill/>
        </p:spPr>
        <p:txBody>
          <a:bodyPr wrap="square" rtlCol="0">
            <a:spAutoFit/>
          </a:bodyPr>
          <a:lstStyle/>
          <a:p>
            <a:pPr algn="ctr" defTabSz="914400"/>
            <a:r>
              <a:rPr lang="en-US" sz="3600" dirty="0">
                <a:solidFill>
                  <a:srgbClr val="B56039"/>
                </a:solidFill>
                <a:latin typeface="Adobe Gothic Std B" pitchFamily="34" charset="-128"/>
                <a:ea typeface="Adobe Gothic Std B" pitchFamily="34" charset="-128"/>
              </a:rPr>
              <a:t>Spring Meeting – March 5-8, 2017</a:t>
            </a:r>
          </a:p>
        </p:txBody>
      </p:sp>
      <p:pic>
        <p:nvPicPr>
          <p:cNvPr id="3" name="Picture 2" descr="Home ‹ West Knoxville church of Christ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8599" y="6162674"/>
            <a:ext cx="2409825" cy="600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2432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3741" y="1298448"/>
            <a:ext cx="5925671" cy="3255264"/>
          </a:xfrm>
        </p:spPr>
        <p:txBody>
          <a:bodyPr/>
          <a:lstStyle/>
          <a:p>
            <a:r>
              <a:rPr lang="en-US" b="1" dirty="0">
                <a:ln w="19050">
                  <a:solidFill>
                    <a:sysClr val="windowText" lastClr="000000"/>
                  </a:solidFill>
                </a:ln>
                <a:effectLst>
                  <a:glow rad="228600">
                    <a:schemeClr val="accent6">
                      <a:satMod val="175000"/>
                      <a:alpha val="40000"/>
                    </a:schemeClr>
                  </a:glow>
                </a:effectLst>
              </a:rPr>
              <a:t>Victory over </a:t>
            </a:r>
            <a:r>
              <a:rPr lang="en-US" b="1" dirty="0">
                <a:solidFill>
                  <a:schemeClr val="bg1"/>
                </a:solidFill>
                <a:effectLst>
                  <a:glow rad="228600">
                    <a:schemeClr val="accent6">
                      <a:satMod val="175000"/>
                      <a:alpha val="40000"/>
                    </a:schemeClr>
                  </a:glow>
                </a:effectLst>
              </a:rPr>
              <a:t>Death</a:t>
            </a:r>
          </a:p>
        </p:txBody>
      </p:sp>
      <p:sp>
        <p:nvSpPr>
          <p:cNvPr id="3" name="Subtitle 2"/>
          <p:cNvSpPr>
            <a:spLocks noGrp="1"/>
          </p:cNvSpPr>
          <p:nvPr>
            <p:ph type="subTitle" idx="1"/>
          </p:nvPr>
        </p:nvSpPr>
        <p:spPr>
          <a:xfrm>
            <a:off x="654424" y="4670246"/>
            <a:ext cx="5656987" cy="914400"/>
          </a:xfrm>
        </p:spPr>
        <p:txBody>
          <a:bodyPr/>
          <a:lstStyle/>
          <a:p>
            <a:r>
              <a:rPr lang="en-US">
                <a:solidFill>
                  <a:schemeClr val="bg2"/>
                </a:solidFill>
              </a:rPr>
              <a:t>Hebrews 2:14-18</a:t>
            </a:r>
            <a:endParaRPr lang="en-US" dirty="0">
              <a:solidFill>
                <a:schemeClr val="bg2"/>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2403"/>
          <a:stretch/>
        </p:blipFill>
        <p:spPr>
          <a:xfrm>
            <a:off x="7065297" y="5414681"/>
            <a:ext cx="1773901" cy="1165411"/>
          </a:xfrm>
          <a:prstGeom prst="rect">
            <a:avLst/>
          </a:prstGeom>
          <a:ln>
            <a:noFill/>
          </a:ln>
          <a:effectLst>
            <a:reflection blurRad="12700" stA="30000" endPos="30000" dist="5000" dir="5400000" sy="-100000" algn="bl" rotWithShape="0"/>
          </a:effectLst>
          <a:scene3d>
            <a:camera prst="perspectiveContrastingLeftFacing">
              <a:rot lat="1200000" lon="1506155" rev="0"/>
            </a:camera>
            <a:lightRig rig="threePt" dir="t">
              <a:rot lat="0" lon="0" rev="2700000"/>
            </a:lightRig>
          </a:scene3d>
          <a:sp3d>
            <a:bevelT w="63500" h="50800"/>
          </a:sp3d>
        </p:spPr>
      </p:pic>
    </p:spTree>
    <p:extLst>
      <p:ext uri="{BB962C8B-B14F-4D97-AF65-F5344CB8AC3E}">
        <p14:creationId xmlns:p14="http://schemas.microsoft.com/office/powerpoint/2010/main" val="37198108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3741" y="1298448"/>
            <a:ext cx="5925671" cy="3255264"/>
          </a:xfrm>
        </p:spPr>
        <p:txBody>
          <a:bodyPr/>
          <a:lstStyle/>
          <a:p>
            <a:r>
              <a:rPr lang="en-US" b="1" dirty="0">
                <a:ln w="19050">
                  <a:solidFill>
                    <a:sysClr val="windowText" lastClr="000000"/>
                  </a:solidFill>
                </a:ln>
                <a:effectLst>
                  <a:glow rad="228600">
                    <a:schemeClr val="accent6">
                      <a:satMod val="175000"/>
                      <a:alpha val="40000"/>
                    </a:schemeClr>
                  </a:glow>
                </a:effectLst>
              </a:rPr>
              <a:t>Victory over </a:t>
            </a:r>
            <a:r>
              <a:rPr lang="en-US" b="1" dirty="0">
                <a:solidFill>
                  <a:schemeClr val="bg1"/>
                </a:solidFill>
                <a:effectLst>
                  <a:glow rad="228600">
                    <a:schemeClr val="accent6">
                      <a:satMod val="175000"/>
                      <a:alpha val="40000"/>
                    </a:schemeClr>
                  </a:glow>
                </a:effectLst>
              </a:rPr>
              <a:t>Death</a:t>
            </a:r>
          </a:p>
        </p:txBody>
      </p:sp>
      <p:sp>
        <p:nvSpPr>
          <p:cNvPr id="3" name="Subtitle 2"/>
          <p:cNvSpPr>
            <a:spLocks noGrp="1"/>
          </p:cNvSpPr>
          <p:nvPr>
            <p:ph type="subTitle" idx="1"/>
          </p:nvPr>
        </p:nvSpPr>
        <p:spPr>
          <a:xfrm>
            <a:off x="654424" y="4670246"/>
            <a:ext cx="5656987" cy="914400"/>
          </a:xfrm>
        </p:spPr>
        <p:txBody>
          <a:bodyPr/>
          <a:lstStyle/>
          <a:p>
            <a:r>
              <a:rPr lang="en-US" dirty="0">
                <a:solidFill>
                  <a:schemeClr val="bg2"/>
                </a:solidFill>
              </a:rPr>
              <a:t>Hebrews 2:14-18</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2403"/>
          <a:stretch/>
        </p:blipFill>
        <p:spPr>
          <a:xfrm>
            <a:off x="7065297" y="5414681"/>
            <a:ext cx="1773901" cy="1165411"/>
          </a:xfrm>
          <a:prstGeom prst="rect">
            <a:avLst/>
          </a:prstGeom>
          <a:ln>
            <a:noFill/>
          </a:ln>
          <a:effectLst>
            <a:reflection blurRad="12700" stA="30000" endPos="30000" dist="5000" dir="5400000" sy="-100000" algn="bl" rotWithShape="0"/>
          </a:effectLst>
          <a:scene3d>
            <a:camera prst="perspectiveContrastingLeftFacing">
              <a:rot lat="1200000" lon="1506155" rev="0"/>
            </a:camera>
            <a:lightRig rig="threePt" dir="t">
              <a:rot lat="0" lon="0" rev="2700000"/>
            </a:lightRig>
          </a:scene3d>
          <a:sp3d>
            <a:bevelT w="63500" h="50800"/>
          </a:sp3d>
        </p:spPr>
      </p:pic>
    </p:spTree>
    <p:extLst>
      <p:ext uri="{BB962C8B-B14F-4D97-AF65-F5344CB8AC3E}">
        <p14:creationId xmlns:p14="http://schemas.microsoft.com/office/powerpoint/2010/main" val="33257573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4022" y="747567"/>
            <a:ext cx="5486400" cy="5120640"/>
          </a:xfrm>
        </p:spPr>
        <p:txBody>
          <a:bodyPr>
            <a:normAutofit/>
          </a:bodyPr>
          <a:lstStyle/>
          <a:p>
            <a:pPr marL="0" indent="0" algn="ctr">
              <a:lnSpc>
                <a:spcPct val="150000"/>
              </a:lnSpc>
              <a:buNone/>
            </a:pPr>
            <a:r>
              <a:rPr lang="en-US" sz="6200" i="1" dirty="0"/>
              <a:t>We are terrified of death and dying, v. 15.</a:t>
            </a:r>
          </a:p>
        </p:txBody>
      </p:sp>
      <p:sp>
        <p:nvSpPr>
          <p:cNvPr id="4" name="Title 1"/>
          <p:cNvSpPr txBox="1">
            <a:spLocks/>
          </p:cNvSpPr>
          <p:nvPr/>
        </p:nvSpPr>
        <p:spPr>
          <a:xfrm>
            <a:off x="179294" y="1685365"/>
            <a:ext cx="2223248" cy="34151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lnSpc>
                <a:spcPct val="150000"/>
              </a:lnSpc>
            </a:pPr>
            <a:r>
              <a:rPr lang="en-US" sz="5000" b="1" dirty="0">
                <a:ln w="19050">
                  <a:solidFill>
                    <a:sysClr val="windowText" lastClr="000000"/>
                  </a:solidFill>
                </a:ln>
                <a:effectLst>
                  <a:glow rad="101600">
                    <a:schemeClr val="accent6">
                      <a:satMod val="175000"/>
                      <a:alpha val="40000"/>
                    </a:schemeClr>
                  </a:glow>
                </a:effectLst>
              </a:rPr>
              <a:t>Victory over </a:t>
            </a:r>
            <a:r>
              <a:rPr lang="en-US" sz="5000" b="1" dirty="0">
                <a:solidFill>
                  <a:schemeClr val="bg1"/>
                </a:solidFill>
                <a:effectLst>
                  <a:glow rad="101600">
                    <a:schemeClr val="accent6">
                      <a:satMod val="175000"/>
                      <a:alpha val="40000"/>
                    </a:schemeClr>
                  </a:glow>
                </a:effectLst>
              </a:rPr>
              <a:t>Death</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2403"/>
          <a:stretch/>
        </p:blipFill>
        <p:spPr>
          <a:xfrm>
            <a:off x="642763" y="5710518"/>
            <a:ext cx="1296310" cy="8516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7367118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4022" y="747567"/>
            <a:ext cx="5486400" cy="5120640"/>
          </a:xfrm>
        </p:spPr>
        <p:txBody>
          <a:bodyPr>
            <a:normAutofit/>
          </a:bodyPr>
          <a:lstStyle/>
          <a:p>
            <a:pPr marL="0" indent="0" algn="ctr">
              <a:lnSpc>
                <a:spcPct val="150000"/>
              </a:lnSpc>
              <a:buNone/>
            </a:pPr>
            <a:r>
              <a:rPr lang="en-US" sz="6200" i="1" dirty="0"/>
              <a:t>Jesus is the answer, </a:t>
            </a:r>
          </a:p>
          <a:p>
            <a:pPr marL="0" indent="0" algn="ctr">
              <a:lnSpc>
                <a:spcPct val="150000"/>
              </a:lnSpc>
              <a:buNone/>
            </a:pPr>
            <a:r>
              <a:rPr lang="en-US" sz="6200" i="1" dirty="0"/>
              <a:t>v. 14.</a:t>
            </a:r>
          </a:p>
        </p:txBody>
      </p:sp>
      <p:sp>
        <p:nvSpPr>
          <p:cNvPr id="4" name="Title 1"/>
          <p:cNvSpPr txBox="1">
            <a:spLocks/>
          </p:cNvSpPr>
          <p:nvPr/>
        </p:nvSpPr>
        <p:spPr>
          <a:xfrm>
            <a:off x="179294" y="1685365"/>
            <a:ext cx="2223248" cy="34151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lnSpc>
                <a:spcPct val="150000"/>
              </a:lnSpc>
            </a:pPr>
            <a:r>
              <a:rPr lang="en-US" sz="5000" b="1" dirty="0">
                <a:ln w="19050">
                  <a:solidFill>
                    <a:sysClr val="windowText" lastClr="000000"/>
                  </a:solidFill>
                </a:ln>
                <a:effectLst>
                  <a:glow rad="101600">
                    <a:schemeClr val="accent6">
                      <a:satMod val="175000"/>
                      <a:alpha val="40000"/>
                    </a:schemeClr>
                  </a:glow>
                </a:effectLst>
              </a:rPr>
              <a:t>Victory over </a:t>
            </a:r>
            <a:r>
              <a:rPr lang="en-US" sz="5000" b="1" dirty="0">
                <a:solidFill>
                  <a:schemeClr val="bg1"/>
                </a:solidFill>
                <a:effectLst>
                  <a:glow rad="101600">
                    <a:schemeClr val="accent6">
                      <a:satMod val="175000"/>
                      <a:alpha val="40000"/>
                    </a:schemeClr>
                  </a:glow>
                </a:effectLst>
              </a:rPr>
              <a:t>Death</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2403"/>
          <a:stretch/>
        </p:blipFill>
        <p:spPr>
          <a:xfrm>
            <a:off x="642763" y="5710518"/>
            <a:ext cx="1296310" cy="8516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257896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4022" y="747567"/>
            <a:ext cx="5486400" cy="5120640"/>
          </a:xfrm>
        </p:spPr>
        <p:txBody>
          <a:bodyPr>
            <a:normAutofit/>
          </a:bodyPr>
          <a:lstStyle/>
          <a:p>
            <a:pPr marL="0" indent="0" algn="ctr">
              <a:lnSpc>
                <a:spcPct val="150000"/>
              </a:lnSpc>
              <a:buNone/>
            </a:pPr>
            <a:r>
              <a:rPr lang="en-US" sz="6200" i="1" dirty="0"/>
              <a:t>Jesus helps us really live, </a:t>
            </a:r>
          </a:p>
          <a:p>
            <a:pPr marL="0" indent="0" algn="ctr">
              <a:lnSpc>
                <a:spcPct val="150000"/>
              </a:lnSpc>
              <a:buNone/>
            </a:pPr>
            <a:r>
              <a:rPr lang="en-US" sz="6200" i="1" dirty="0"/>
              <a:t>v. 18.</a:t>
            </a:r>
          </a:p>
        </p:txBody>
      </p:sp>
      <p:sp>
        <p:nvSpPr>
          <p:cNvPr id="4" name="Title 1"/>
          <p:cNvSpPr txBox="1">
            <a:spLocks/>
          </p:cNvSpPr>
          <p:nvPr/>
        </p:nvSpPr>
        <p:spPr>
          <a:xfrm>
            <a:off x="179294" y="1685365"/>
            <a:ext cx="2223248" cy="34151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lnSpc>
                <a:spcPct val="150000"/>
              </a:lnSpc>
            </a:pPr>
            <a:r>
              <a:rPr lang="en-US" sz="5000" b="1" dirty="0">
                <a:ln w="19050">
                  <a:solidFill>
                    <a:sysClr val="windowText" lastClr="000000"/>
                  </a:solidFill>
                </a:ln>
                <a:effectLst>
                  <a:glow rad="101600">
                    <a:schemeClr val="accent6">
                      <a:satMod val="175000"/>
                      <a:alpha val="40000"/>
                    </a:schemeClr>
                  </a:glow>
                </a:effectLst>
              </a:rPr>
              <a:t>Victory over </a:t>
            </a:r>
            <a:r>
              <a:rPr lang="en-US" sz="5000" b="1" dirty="0">
                <a:solidFill>
                  <a:schemeClr val="bg1"/>
                </a:solidFill>
                <a:effectLst>
                  <a:glow rad="101600">
                    <a:schemeClr val="accent6">
                      <a:satMod val="175000"/>
                      <a:alpha val="40000"/>
                    </a:schemeClr>
                  </a:glow>
                </a:effectLst>
              </a:rPr>
              <a:t>Death</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2403"/>
          <a:stretch/>
        </p:blipFill>
        <p:spPr>
          <a:xfrm>
            <a:off x="642763" y="5710518"/>
            <a:ext cx="1296310" cy="8516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14148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4022" y="747567"/>
            <a:ext cx="5486400" cy="5120640"/>
          </a:xfrm>
        </p:spPr>
        <p:txBody>
          <a:bodyPr>
            <a:normAutofit/>
          </a:bodyPr>
          <a:lstStyle/>
          <a:p>
            <a:pPr marL="287338" indent="-287338">
              <a:lnSpc>
                <a:spcPct val="150000"/>
              </a:lnSpc>
              <a:buClr>
                <a:schemeClr val="tx1">
                  <a:lumMod val="75000"/>
                </a:schemeClr>
              </a:buClr>
              <a:buSzPct val="65000"/>
              <a:buFont typeface="Wingdings" panose="05000000000000000000" pitchFamily="2" charset="2"/>
              <a:buChar char="§"/>
            </a:pPr>
            <a:r>
              <a:rPr lang="en-US" sz="3600" i="1" dirty="0"/>
              <a:t>We are terrified of death and dying, v. 15</a:t>
            </a:r>
          </a:p>
          <a:p>
            <a:pPr marL="287338" indent="-287338">
              <a:lnSpc>
                <a:spcPct val="150000"/>
              </a:lnSpc>
              <a:buClr>
                <a:schemeClr val="tx1">
                  <a:lumMod val="75000"/>
                </a:schemeClr>
              </a:buClr>
              <a:buSzPct val="65000"/>
              <a:buFont typeface="Wingdings" panose="05000000000000000000" pitchFamily="2" charset="2"/>
              <a:buChar char="§"/>
            </a:pPr>
            <a:r>
              <a:rPr lang="en-US" sz="3600" i="1" dirty="0"/>
              <a:t>Jesus is the answer, v. 14</a:t>
            </a:r>
          </a:p>
          <a:p>
            <a:pPr marL="287338" indent="-287338">
              <a:lnSpc>
                <a:spcPct val="150000"/>
              </a:lnSpc>
              <a:buClr>
                <a:schemeClr val="tx1">
                  <a:lumMod val="75000"/>
                </a:schemeClr>
              </a:buClr>
              <a:buSzPct val="65000"/>
              <a:buFont typeface="Wingdings" panose="05000000000000000000" pitchFamily="2" charset="2"/>
              <a:buChar char="§"/>
            </a:pPr>
            <a:r>
              <a:rPr lang="en-US" sz="3600" i="1" dirty="0"/>
              <a:t>Jesus helps us really live, </a:t>
            </a:r>
            <a:br>
              <a:rPr lang="en-US" sz="3600" i="1" dirty="0"/>
            </a:br>
            <a:r>
              <a:rPr lang="en-US" sz="3600" i="1" dirty="0"/>
              <a:t>v. 18.</a:t>
            </a:r>
          </a:p>
        </p:txBody>
      </p:sp>
      <p:sp>
        <p:nvSpPr>
          <p:cNvPr id="4" name="Title 1"/>
          <p:cNvSpPr txBox="1">
            <a:spLocks/>
          </p:cNvSpPr>
          <p:nvPr/>
        </p:nvSpPr>
        <p:spPr>
          <a:xfrm>
            <a:off x="179294" y="1685365"/>
            <a:ext cx="2223248" cy="34151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lnSpc>
                <a:spcPct val="150000"/>
              </a:lnSpc>
            </a:pPr>
            <a:r>
              <a:rPr lang="en-US" sz="5000" b="1" dirty="0">
                <a:ln w="19050">
                  <a:solidFill>
                    <a:sysClr val="windowText" lastClr="000000"/>
                  </a:solidFill>
                </a:ln>
                <a:effectLst>
                  <a:glow rad="101600">
                    <a:schemeClr val="accent6">
                      <a:satMod val="175000"/>
                      <a:alpha val="40000"/>
                    </a:schemeClr>
                  </a:glow>
                </a:effectLst>
              </a:rPr>
              <a:t>Victory over </a:t>
            </a:r>
            <a:r>
              <a:rPr lang="en-US" sz="5000" b="1" dirty="0">
                <a:solidFill>
                  <a:schemeClr val="bg1"/>
                </a:solidFill>
                <a:effectLst>
                  <a:glow rad="101600">
                    <a:schemeClr val="accent6">
                      <a:satMod val="175000"/>
                      <a:alpha val="40000"/>
                    </a:schemeClr>
                  </a:glow>
                </a:effectLst>
              </a:rPr>
              <a:t>Death</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2403"/>
          <a:stretch/>
        </p:blipFill>
        <p:spPr>
          <a:xfrm>
            <a:off x="642763" y="5710518"/>
            <a:ext cx="1296310" cy="8516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6648921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294" y="1685365"/>
            <a:ext cx="2223248" cy="34151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lnSpc>
                <a:spcPct val="150000"/>
              </a:lnSpc>
            </a:pPr>
            <a:r>
              <a:rPr lang="en-US" sz="5000" b="1" dirty="0">
                <a:ln w="19050">
                  <a:solidFill>
                    <a:sysClr val="windowText" lastClr="000000"/>
                  </a:solidFill>
                </a:ln>
                <a:effectLst>
                  <a:glow rad="101600">
                    <a:schemeClr val="accent6">
                      <a:satMod val="175000"/>
                      <a:alpha val="40000"/>
                    </a:schemeClr>
                  </a:glow>
                </a:effectLst>
              </a:rPr>
              <a:t>Victory over </a:t>
            </a:r>
            <a:r>
              <a:rPr lang="en-US" sz="5000" b="1" dirty="0">
                <a:solidFill>
                  <a:schemeClr val="bg1"/>
                </a:solidFill>
                <a:effectLst>
                  <a:glow rad="101600">
                    <a:schemeClr val="accent6">
                      <a:satMod val="175000"/>
                      <a:alpha val="40000"/>
                    </a:schemeClr>
                  </a:glow>
                </a:effectLst>
              </a:rPr>
              <a:t>Death</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4699" r="11675"/>
          <a:stretch/>
        </p:blipFill>
        <p:spPr>
          <a:xfrm>
            <a:off x="2754586" y="223759"/>
            <a:ext cx="6117336" cy="4876800"/>
          </a:xfrm>
          <a:prstGeom prst="rect">
            <a:avLst/>
          </a:prstGeom>
          <a:ln>
            <a:solidFill>
              <a:schemeClr val="accent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4500"/>
          <a:stretch/>
        </p:blipFill>
        <p:spPr>
          <a:xfrm>
            <a:off x="3175210" y="777142"/>
            <a:ext cx="5522976" cy="4876800"/>
          </a:xfrm>
          <a:prstGeom prst="rect">
            <a:avLst/>
          </a:prstGeom>
          <a:ln>
            <a:solidFill>
              <a:schemeClr val="accent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7000" r="19125"/>
          <a:stretch/>
        </p:blipFill>
        <p:spPr>
          <a:xfrm>
            <a:off x="2907792" y="1593925"/>
            <a:ext cx="5404104" cy="4876800"/>
          </a:xfrm>
          <a:prstGeom prst="rect">
            <a:avLst/>
          </a:prstGeom>
          <a:ln>
            <a:solidFill>
              <a:schemeClr val="accent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12403"/>
          <a:stretch/>
        </p:blipFill>
        <p:spPr>
          <a:xfrm>
            <a:off x="642763" y="5710518"/>
            <a:ext cx="1296310" cy="8516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8649430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6" presetClass="entr" presetSubtype="21"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2000"/>
                            </p:stCondLst>
                            <p:childTnLst>
                              <p:par>
                                <p:cTn id="13" presetID="16" presetClass="entr" presetSubtype="21" fill="hold"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294" y="1685365"/>
            <a:ext cx="2223248" cy="34151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lnSpc>
                <a:spcPct val="150000"/>
              </a:lnSpc>
            </a:pPr>
            <a:r>
              <a:rPr lang="en-US" sz="5000" b="1" dirty="0">
                <a:ln w="19050">
                  <a:solidFill>
                    <a:sysClr val="windowText" lastClr="000000"/>
                  </a:solidFill>
                </a:ln>
                <a:effectLst>
                  <a:glow rad="101600">
                    <a:schemeClr val="accent6">
                      <a:satMod val="175000"/>
                      <a:alpha val="40000"/>
                    </a:schemeClr>
                  </a:glow>
                </a:effectLst>
              </a:rPr>
              <a:t>Victory over </a:t>
            </a:r>
            <a:r>
              <a:rPr lang="en-US" sz="5000" b="1" dirty="0">
                <a:solidFill>
                  <a:schemeClr val="bg1"/>
                </a:solidFill>
                <a:effectLst>
                  <a:glow rad="101600">
                    <a:schemeClr val="accent6">
                      <a:satMod val="175000"/>
                      <a:alpha val="40000"/>
                    </a:schemeClr>
                  </a:glow>
                </a:effectLst>
              </a:rPr>
              <a:t>Death</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8782" y="234586"/>
            <a:ext cx="3553173" cy="6316752"/>
          </a:xfrm>
          <a:prstGeom prst="rect">
            <a:avLst/>
          </a:prstGeom>
          <a:ln>
            <a:solidFill>
              <a:schemeClr val="accent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2403"/>
          <a:stretch/>
        </p:blipFill>
        <p:spPr>
          <a:xfrm>
            <a:off x="642763" y="5710518"/>
            <a:ext cx="1296310" cy="8516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662325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4022" y="747567"/>
            <a:ext cx="5486400" cy="5120640"/>
          </a:xfrm>
        </p:spPr>
        <p:txBody>
          <a:bodyPr>
            <a:normAutofit fontScale="62500" lnSpcReduction="20000"/>
          </a:bodyPr>
          <a:lstStyle/>
          <a:p>
            <a:pPr marL="0" indent="0">
              <a:lnSpc>
                <a:spcPct val="150000"/>
              </a:lnSpc>
              <a:buClr>
                <a:schemeClr val="tx1">
                  <a:lumMod val="75000"/>
                </a:schemeClr>
              </a:buClr>
              <a:buSzPct val="65000"/>
              <a:buNone/>
            </a:pPr>
            <a:r>
              <a:rPr lang="en-US" sz="3600" i="1" dirty="0"/>
              <a:t>“During his last few days on earth, Christian </a:t>
            </a:r>
            <a:r>
              <a:rPr lang="en-US" sz="3600" i="1" dirty="0">
                <a:solidFill>
                  <a:srgbClr val="FFFF00"/>
                </a:solidFill>
              </a:rPr>
              <a:t>made it unmistakably clear to us that he knew where he was going. </a:t>
            </a:r>
            <a:r>
              <a:rPr lang="en-US" sz="3600" i="1" dirty="0"/>
              <a:t>He wanted nothing more than to reach that promised rest, and to bring others there with him. Christian knew how many people loved him so dearly, and he anticipated this being difficult for everyone. However, he took every opportunity to remind us to dry our tears, </a:t>
            </a:r>
            <a:r>
              <a:rPr lang="en-US" sz="3600" i="1" dirty="0">
                <a:solidFill>
                  <a:srgbClr val="FFFF00"/>
                </a:solidFill>
              </a:rPr>
              <a:t>be happy for him</a:t>
            </a:r>
            <a:r>
              <a:rPr lang="en-US" sz="3600" i="1" dirty="0"/>
              <a:t>, and to do everything we can to one day reach that goal ourselves.”</a:t>
            </a:r>
          </a:p>
        </p:txBody>
      </p:sp>
      <p:sp>
        <p:nvSpPr>
          <p:cNvPr id="4" name="Title 1"/>
          <p:cNvSpPr txBox="1">
            <a:spLocks/>
          </p:cNvSpPr>
          <p:nvPr/>
        </p:nvSpPr>
        <p:spPr>
          <a:xfrm>
            <a:off x="179294" y="1685365"/>
            <a:ext cx="2223248" cy="34151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lnSpc>
                <a:spcPct val="150000"/>
              </a:lnSpc>
            </a:pPr>
            <a:r>
              <a:rPr lang="en-US" sz="5000" b="1" dirty="0">
                <a:ln w="19050">
                  <a:solidFill>
                    <a:sysClr val="windowText" lastClr="000000"/>
                  </a:solidFill>
                </a:ln>
                <a:effectLst>
                  <a:glow rad="101600">
                    <a:schemeClr val="accent6">
                      <a:satMod val="175000"/>
                      <a:alpha val="40000"/>
                    </a:schemeClr>
                  </a:glow>
                </a:effectLst>
              </a:rPr>
              <a:t>Victory over </a:t>
            </a:r>
            <a:r>
              <a:rPr lang="en-US" sz="5000" b="1" dirty="0">
                <a:solidFill>
                  <a:schemeClr val="bg1"/>
                </a:solidFill>
                <a:effectLst>
                  <a:glow rad="101600">
                    <a:schemeClr val="accent6">
                      <a:satMod val="175000"/>
                      <a:alpha val="40000"/>
                    </a:schemeClr>
                  </a:glow>
                </a:effectLst>
              </a:rPr>
              <a:t>Death</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2403"/>
          <a:stretch/>
        </p:blipFill>
        <p:spPr>
          <a:xfrm>
            <a:off x="642763" y="5710518"/>
            <a:ext cx="1296310" cy="8516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3941891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Fra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9935E573-C197-41A8-BCA1-5D5F62C560B7}"/>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Frame</Template>
  <TotalTime>142</TotalTime>
  <Words>194</Words>
  <Application>Microsoft Office PowerPoint</Application>
  <PresentationFormat>On-screen Show (4:3)</PresentationFormat>
  <Paragraphs>22</Paragraphs>
  <Slides>10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Adobe Gothic Std B</vt:lpstr>
      <vt:lpstr>Arial</vt:lpstr>
      <vt:lpstr>Calibri</vt:lpstr>
      <vt:lpstr>Corbel</vt:lpstr>
      <vt:lpstr>Wingdings</vt:lpstr>
      <vt:lpstr>Wingdings 2</vt:lpstr>
      <vt:lpstr>Frame</vt:lpstr>
      <vt:lpstr>1_Office Theme</vt:lpstr>
      <vt:lpstr>PowerPoint Presentation</vt:lpstr>
      <vt:lpstr>Victory over Death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Victory over Death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Victory over Death</dc:title>
  <dc:creator>PC</dc:creator>
  <cp:lastModifiedBy>tchtcj@gmail.com</cp:lastModifiedBy>
  <cp:revision>21</cp:revision>
  <dcterms:created xsi:type="dcterms:W3CDTF">2016-07-29T05:19:05Z</dcterms:created>
  <dcterms:modified xsi:type="dcterms:W3CDTF">2017-03-09T03:05:10Z</dcterms:modified>
</cp:coreProperties>
</file>