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5"/>
  </p:notesMasterIdLst>
  <p:sldIdLst>
    <p:sldId id="311" r:id="rId3"/>
    <p:sldId id="292" r:id="rId4"/>
    <p:sldId id="293" r:id="rId5"/>
    <p:sldId id="295" r:id="rId6"/>
    <p:sldId id="320" r:id="rId7"/>
    <p:sldId id="322" r:id="rId8"/>
    <p:sldId id="323" r:id="rId9"/>
    <p:sldId id="319" r:id="rId10"/>
    <p:sldId id="316" r:id="rId11"/>
    <p:sldId id="296" r:id="rId12"/>
    <p:sldId id="317" r:id="rId13"/>
    <p:sldId id="318" r:id="rId14"/>
    <p:sldId id="297" r:id="rId15"/>
    <p:sldId id="298" r:id="rId16"/>
    <p:sldId id="299" r:id="rId17"/>
    <p:sldId id="315" r:id="rId18"/>
    <p:sldId id="314" r:id="rId19"/>
    <p:sldId id="301" r:id="rId20"/>
    <p:sldId id="303" r:id="rId21"/>
    <p:sldId id="321" r:id="rId22"/>
    <p:sldId id="304" r:id="rId23"/>
    <p:sldId id="305"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B3D1"/>
    <a:srgbClr val="FFFFCC"/>
    <a:srgbClr val="CCFFFF"/>
    <a:srgbClr val="66FF33"/>
    <a:srgbClr val="EDECEB"/>
    <a:srgbClr val="FFFF99"/>
    <a:srgbClr val="E18564"/>
    <a:srgbClr val="E88563"/>
    <a:srgbClr val="FFFF3E"/>
    <a:srgbClr val="E84C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421" autoAdjust="0"/>
    <p:restoredTop sz="86347" autoAdjust="0"/>
  </p:normalViewPr>
  <p:slideViewPr>
    <p:cSldViewPr showGuides="1">
      <p:cViewPr varScale="1">
        <p:scale>
          <a:sx n="71" d="100"/>
          <a:sy n="71" d="100"/>
        </p:scale>
        <p:origin x="-15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577C5-8197-4C11-BDF0-FF94BC2EBE20}" type="datetimeFigureOut">
              <a:rPr lang="en-US" smtClean="0"/>
              <a:pPr/>
              <a:t>3/12/2017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EC2C0-101D-44FE-9306-F951BFC92B2E}" type="slidenum">
              <a:rPr lang="en-US" smtClean="0"/>
              <a:pPr/>
              <a:t>‹#›</a:t>
            </a:fld>
            <a:endParaRPr lang="en-US"/>
          </a:p>
        </p:txBody>
      </p:sp>
    </p:spTree>
    <p:extLst>
      <p:ext uri="{BB962C8B-B14F-4D97-AF65-F5344CB8AC3E}">
        <p14:creationId xmlns:p14="http://schemas.microsoft.com/office/powerpoint/2010/main" xmlns="" val="4067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3</a:t>
            </a:fld>
            <a:endParaRPr lang="en-US"/>
          </a:p>
        </p:txBody>
      </p:sp>
    </p:spTree>
    <p:extLst>
      <p:ext uri="{BB962C8B-B14F-4D97-AF65-F5344CB8AC3E}">
        <p14:creationId xmlns:p14="http://schemas.microsoft.com/office/powerpoint/2010/main" xmlns="" val="2803575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4</a:t>
            </a:fld>
            <a:endParaRPr lang="en-US"/>
          </a:p>
        </p:txBody>
      </p:sp>
    </p:spTree>
    <p:extLst>
      <p:ext uri="{BB962C8B-B14F-4D97-AF65-F5344CB8AC3E}">
        <p14:creationId xmlns:p14="http://schemas.microsoft.com/office/powerpoint/2010/main" xmlns="" val="1715272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5</a:t>
            </a:fld>
            <a:endParaRPr lang="en-US"/>
          </a:p>
        </p:txBody>
      </p:sp>
    </p:spTree>
    <p:extLst>
      <p:ext uri="{BB962C8B-B14F-4D97-AF65-F5344CB8AC3E}">
        <p14:creationId xmlns:p14="http://schemas.microsoft.com/office/powerpoint/2010/main" xmlns="" val="3448784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6</a:t>
            </a:fld>
            <a:endParaRPr lang="en-US"/>
          </a:p>
        </p:txBody>
      </p:sp>
    </p:spTree>
    <p:extLst>
      <p:ext uri="{BB962C8B-B14F-4D97-AF65-F5344CB8AC3E}">
        <p14:creationId xmlns:p14="http://schemas.microsoft.com/office/powerpoint/2010/main" xmlns="" val="452849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7</a:t>
            </a:fld>
            <a:endParaRPr lang="en-US"/>
          </a:p>
        </p:txBody>
      </p:sp>
    </p:spTree>
    <p:extLst>
      <p:ext uri="{BB962C8B-B14F-4D97-AF65-F5344CB8AC3E}">
        <p14:creationId xmlns:p14="http://schemas.microsoft.com/office/powerpoint/2010/main" xmlns="" val="2680470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8</a:t>
            </a:fld>
            <a:endParaRPr lang="en-US"/>
          </a:p>
        </p:txBody>
      </p:sp>
    </p:spTree>
    <p:extLst>
      <p:ext uri="{BB962C8B-B14F-4D97-AF65-F5344CB8AC3E}">
        <p14:creationId xmlns:p14="http://schemas.microsoft.com/office/powerpoint/2010/main" xmlns="" val="511110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EC2C0-101D-44FE-9306-F951BFC92B2E}" type="slidenum">
              <a:rPr lang="en-US" smtClean="0"/>
              <a:pPr/>
              <a:t>9</a:t>
            </a:fld>
            <a:endParaRPr lang="en-US"/>
          </a:p>
        </p:txBody>
      </p:sp>
    </p:spTree>
    <p:extLst>
      <p:ext uri="{BB962C8B-B14F-4D97-AF65-F5344CB8AC3E}">
        <p14:creationId xmlns:p14="http://schemas.microsoft.com/office/powerpoint/2010/main" xmlns="" val="1058776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14116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01032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134100" cy="6400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9690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7469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9811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18490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888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112787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5948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876464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65842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922683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9491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6314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4327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xmlns="" val="61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616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07348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43557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2834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99756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xmlns="" val="202364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1143000"/>
          </a:xfrm>
          <a:prstGeom prst="rect">
            <a:avLst/>
          </a:prstGeom>
          <a:noFill/>
          <a:ln>
            <a:noFill/>
          </a:ln>
          <a:effectLst>
            <a:outerShdw dist="45791" dir="3378596" algn="ctr" rotWithShape="0">
              <a:schemeClr val="bg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rgbClr val="17B3D1"/>
          </a:solidFill>
          <a:latin typeface="+mj-lt"/>
          <a:ea typeface="+mj-ea"/>
          <a:cs typeface="+mj-cs"/>
        </a:defRPr>
      </a:lvl1pPr>
      <a:lvl2pPr algn="ctr" rtl="0" eaLnBrk="0" fontAlgn="base" hangingPunct="0">
        <a:spcBef>
          <a:spcPct val="0"/>
        </a:spcBef>
        <a:spcAft>
          <a:spcPct val="0"/>
        </a:spcAft>
        <a:defRPr sz="4400">
          <a:solidFill>
            <a:srgbClr val="17B3D1"/>
          </a:solidFill>
          <a:latin typeface="Arial Black" panose="020B0A04020102020204" pitchFamily="34" charset="0"/>
        </a:defRPr>
      </a:lvl2pPr>
      <a:lvl3pPr algn="ctr" rtl="0" eaLnBrk="0" fontAlgn="base" hangingPunct="0">
        <a:spcBef>
          <a:spcPct val="0"/>
        </a:spcBef>
        <a:spcAft>
          <a:spcPct val="0"/>
        </a:spcAft>
        <a:defRPr sz="4400">
          <a:solidFill>
            <a:srgbClr val="17B3D1"/>
          </a:solidFill>
          <a:latin typeface="Arial Black" panose="020B0A04020102020204" pitchFamily="34" charset="0"/>
        </a:defRPr>
      </a:lvl3pPr>
      <a:lvl4pPr algn="ctr" rtl="0" eaLnBrk="0" fontAlgn="base" hangingPunct="0">
        <a:spcBef>
          <a:spcPct val="0"/>
        </a:spcBef>
        <a:spcAft>
          <a:spcPct val="0"/>
        </a:spcAft>
        <a:defRPr sz="4400">
          <a:solidFill>
            <a:srgbClr val="17B3D1"/>
          </a:solidFill>
          <a:latin typeface="Arial Black" panose="020B0A04020102020204" pitchFamily="34" charset="0"/>
        </a:defRPr>
      </a:lvl4pPr>
      <a:lvl5pPr algn="ctr" rtl="0" eaLnBrk="0" fontAlgn="base" hangingPunct="0">
        <a:spcBef>
          <a:spcPct val="0"/>
        </a:spcBef>
        <a:spcAft>
          <a:spcPct val="0"/>
        </a:spcAft>
        <a:defRPr sz="4400">
          <a:solidFill>
            <a:srgbClr val="17B3D1"/>
          </a:solidFill>
          <a:latin typeface="Arial Black" panose="020B0A04020102020204" pitchFamily="34" charset="0"/>
        </a:defRPr>
      </a:lvl5pPr>
      <a:lvl6pPr marL="457200" algn="ctr" rtl="0" fontAlgn="base">
        <a:spcBef>
          <a:spcPct val="0"/>
        </a:spcBef>
        <a:spcAft>
          <a:spcPct val="0"/>
        </a:spcAft>
        <a:defRPr sz="4400">
          <a:solidFill>
            <a:srgbClr val="17B3D1"/>
          </a:solidFill>
          <a:latin typeface="Arial Black" panose="020B0A04020102020204" pitchFamily="34" charset="0"/>
        </a:defRPr>
      </a:lvl6pPr>
      <a:lvl7pPr marL="914400" algn="ctr" rtl="0" fontAlgn="base">
        <a:spcBef>
          <a:spcPct val="0"/>
        </a:spcBef>
        <a:spcAft>
          <a:spcPct val="0"/>
        </a:spcAft>
        <a:defRPr sz="4400">
          <a:solidFill>
            <a:srgbClr val="17B3D1"/>
          </a:solidFill>
          <a:latin typeface="Arial Black" panose="020B0A04020102020204" pitchFamily="34" charset="0"/>
        </a:defRPr>
      </a:lvl7pPr>
      <a:lvl8pPr marL="1371600" algn="ctr" rtl="0" fontAlgn="base">
        <a:spcBef>
          <a:spcPct val="0"/>
        </a:spcBef>
        <a:spcAft>
          <a:spcPct val="0"/>
        </a:spcAft>
        <a:defRPr sz="4400">
          <a:solidFill>
            <a:srgbClr val="17B3D1"/>
          </a:solidFill>
          <a:latin typeface="Arial Black" panose="020B0A04020102020204" pitchFamily="34" charset="0"/>
        </a:defRPr>
      </a:lvl8pPr>
      <a:lvl9pPr marL="1828800" algn="ctr" rtl="0" fontAlgn="base">
        <a:spcBef>
          <a:spcPct val="0"/>
        </a:spcBef>
        <a:spcAft>
          <a:spcPct val="0"/>
        </a:spcAft>
        <a:defRPr sz="4400">
          <a:solidFill>
            <a:srgbClr val="17B3D1"/>
          </a:solidFill>
          <a:latin typeface="Arial Black" panose="020B0A04020102020204" pitchFamily="34" charset="0"/>
        </a:defRPr>
      </a:lvl9pPr>
    </p:titleStyle>
    <p:body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9349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D1C39F"/>
            </a:gs>
            <a:gs pos="69000">
              <a:srgbClr val="F0EBD5">
                <a:alpha val="70000"/>
              </a:srgbClr>
            </a:gs>
            <a:gs pos="100000">
              <a:srgbClr val="FFEFD1"/>
            </a:gs>
          </a:gsLst>
          <a:lin ang="27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solidFill>
            <a:srgbClr val="CCFFFF"/>
          </a:solidFill>
          <a:ln>
            <a:solidFill>
              <a:srgbClr val="CCFFFF"/>
            </a:solidFill>
          </a:ln>
          <a:scene3d>
            <a:camera prst="orthographicFront"/>
            <a:lightRig rig="threePt" dir="t"/>
          </a:scene3d>
          <a:sp3d>
            <a:bevelT prst="angle"/>
          </a:sp3d>
        </p:spPr>
        <p:txBody>
          <a:bodyPr/>
          <a:lstStyle/>
          <a:p>
            <a:r>
              <a:rPr lang="en-US" dirty="0">
                <a:solidFill>
                  <a:schemeClr val="accent2">
                    <a:lumMod val="75000"/>
                  </a:schemeClr>
                </a:solidFill>
              </a:rPr>
              <a:t>A Galaxy Of Stars</a:t>
            </a:r>
            <a:br>
              <a:rPr lang="en-US" dirty="0">
                <a:solidFill>
                  <a:schemeClr val="accent2">
                    <a:lumMod val="75000"/>
                  </a:schemeClr>
                </a:solidFill>
              </a:rPr>
            </a:br>
            <a:r>
              <a:rPr lang="en-US" dirty="0">
                <a:solidFill>
                  <a:schemeClr val="accent2">
                    <a:lumMod val="75000"/>
                  </a:schemeClr>
                </a:solidFill>
              </a:rPr>
              <a:t>Without A Superstar</a:t>
            </a:r>
          </a:p>
        </p:txBody>
      </p:sp>
      <p:sp>
        <p:nvSpPr>
          <p:cNvPr id="5" name="Subtitle 4"/>
          <p:cNvSpPr>
            <a:spLocks noGrp="1"/>
          </p:cNvSpPr>
          <p:nvPr>
            <p:ph type="subTitle" idx="1"/>
          </p:nvPr>
        </p:nvSpPr>
        <p:spPr/>
        <p:txBody>
          <a:bodyPr/>
          <a:lstStyle/>
          <a:p>
            <a:r>
              <a:rPr lang="en-US" sz="4000" dirty="0">
                <a:solidFill>
                  <a:schemeClr val="accent2">
                    <a:lumMod val="50000"/>
                  </a:schemeClr>
                </a:solidFill>
              </a:rPr>
              <a:t>Romans 16</a:t>
            </a:r>
          </a:p>
        </p:txBody>
      </p:sp>
    </p:spTree>
    <p:extLst>
      <p:ext uri="{BB962C8B-B14F-4D97-AF65-F5344CB8AC3E}">
        <p14:creationId xmlns:p14="http://schemas.microsoft.com/office/powerpoint/2010/main" xmlns="" val="136107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382000" cy="7620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Priscilla &amp; Aquila, The Brave, 3-5a</a:t>
            </a:r>
          </a:p>
        </p:txBody>
      </p:sp>
      <p:sp>
        <p:nvSpPr>
          <p:cNvPr id="9219" name="Rectangle 3"/>
          <p:cNvSpPr>
            <a:spLocks noGrp="1" noChangeArrowheads="1"/>
          </p:cNvSpPr>
          <p:nvPr>
            <p:ph type="body" idx="1"/>
          </p:nvPr>
        </p:nvSpPr>
        <p:spPr>
          <a:xfrm>
            <a:off x="381000" y="990600"/>
            <a:ext cx="8382000" cy="5486400"/>
          </a:xfrm>
        </p:spPr>
        <p:txBody>
          <a:bodyPr/>
          <a:lstStyle/>
          <a:p>
            <a:pPr defTabSz="457200" eaLnBrk="1" hangingPunct="1">
              <a:lnSpc>
                <a:spcPct val="80000"/>
              </a:lnSpc>
              <a:spcAft>
                <a:spcPts val="600"/>
              </a:spcAft>
            </a:pPr>
            <a:r>
              <a:rPr lang="en-US" altLang="en-US" dirty="0">
                <a:solidFill>
                  <a:srgbClr val="66FF33"/>
                </a:solidFill>
                <a:latin typeface="Arial" panose="020B0604020202020204" pitchFamily="34" charset="0"/>
                <a:cs typeface="Arial" panose="020B0604020202020204" pitchFamily="34" charset="0"/>
              </a:rPr>
              <a:t>Fellow-workers</a:t>
            </a:r>
            <a:r>
              <a:rPr lang="en-US" altLang="en-US" dirty="0">
                <a:solidFill>
                  <a:srgbClr val="17B3D1"/>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(3), </a:t>
            </a:r>
            <a:r>
              <a:rPr lang="en-US" altLang="en-US" dirty="0">
                <a:solidFill>
                  <a:schemeClr val="bg1"/>
                </a:solidFill>
                <a:latin typeface="Arial" panose="020B0604020202020204" pitchFamily="34" charset="0"/>
                <a:cs typeface="Arial" panose="020B0604020202020204" pitchFamily="34" charset="0"/>
              </a:rPr>
              <a:t>not in tents but teaching (Ac.18:26)  </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No evidence Aquila preached, but…</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We need private teachers too</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a:t>
            </a:r>
            <a:r>
              <a:rPr lang="en-US" altLang="en-US" dirty="0">
                <a:solidFill>
                  <a:srgbClr val="CCFFFF"/>
                </a:solidFill>
                <a:latin typeface="Arial" panose="020B0604020202020204" pitchFamily="34" charset="0"/>
                <a:cs typeface="Arial" panose="020B0604020202020204" pitchFamily="34" charset="0"/>
              </a:rPr>
              <a:t>Corinth</a:t>
            </a:r>
            <a:r>
              <a:rPr lang="en-US" altLang="en-US" dirty="0">
                <a:solidFill>
                  <a:schemeClr val="bg1"/>
                </a:solidFill>
                <a:latin typeface="Arial" panose="020B0604020202020204" pitchFamily="34" charset="0"/>
                <a:cs typeface="Arial" panose="020B0604020202020204" pitchFamily="34" charset="0"/>
              </a:rPr>
              <a:t>, Ac.18:3</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a:t>
            </a:r>
            <a:r>
              <a:rPr lang="en-US" altLang="en-US" dirty="0">
                <a:solidFill>
                  <a:srgbClr val="CCFFFF"/>
                </a:solidFill>
                <a:latin typeface="Arial" panose="020B0604020202020204" pitchFamily="34" charset="0"/>
                <a:cs typeface="Arial" panose="020B0604020202020204" pitchFamily="34" charset="0"/>
              </a:rPr>
              <a:t>Ephesus</a:t>
            </a:r>
            <a:r>
              <a:rPr lang="en-US" altLang="en-US" dirty="0">
                <a:solidFill>
                  <a:schemeClr val="bg1"/>
                </a:solidFill>
                <a:latin typeface="Arial" panose="020B0604020202020204" pitchFamily="34" charset="0"/>
                <a:cs typeface="Arial" panose="020B0604020202020204" pitchFamily="34" charset="0"/>
              </a:rPr>
              <a:t>, Ac.18:18-21</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a:t>
            </a:r>
            <a:r>
              <a:rPr lang="en-US" altLang="en-US" dirty="0">
                <a:solidFill>
                  <a:srgbClr val="CCFFFF"/>
                </a:solidFill>
                <a:latin typeface="Arial" panose="020B0604020202020204" pitchFamily="34" charset="0"/>
                <a:cs typeface="Arial" panose="020B0604020202020204" pitchFamily="34" charset="0"/>
              </a:rPr>
              <a:t>Rome</a:t>
            </a:r>
            <a:r>
              <a:rPr lang="en-US" altLang="en-US" dirty="0">
                <a:solidFill>
                  <a:schemeClr val="bg1"/>
                </a:solidFill>
                <a:latin typeface="Arial" panose="020B0604020202020204" pitchFamily="34" charset="0"/>
                <a:cs typeface="Arial" panose="020B0604020202020204" pitchFamily="34" charset="0"/>
              </a:rPr>
              <a:t>, Ro.16:3-5</a:t>
            </a:r>
          </a:p>
          <a:p>
            <a:pPr defTabSz="457200" eaLnBrk="1" hangingPunct="1">
              <a:lnSpc>
                <a:spcPct val="80000"/>
              </a:lnSpc>
              <a:spcAft>
                <a:spcPts val="600"/>
              </a:spcAft>
            </a:pPr>
            <a:r>
              <a:rPr lang="en-US" altLang="en-US" dirty="0">
                <a:solidFill>
                  <a:schemeClr val="bg1"/>
                </a:solidFill>
                <a:latin typeface="Arial" panose="020B0604020202020204" pitchFamily="34" charset="0"/>
                <a:cs typeface="Arial" panose="020B0604020202020204" pitchFamily="34" charset="0"/>
              </a:rPr>
              <a:t>			*</a:t>
            </a:r>
            <a:r>
              <a:rPr lang="en-US" altLang="en-US" dirty="0">
                <a:solidFill>
                  <a:srgbClr val="CCFFFF"/>
                </a:solidFill>
                <a:latin typeface="Arial" panose="020B0604020202020204" pitchFamily="34" charset="0"/>
                <a:cs typeface="Arial" panose="020B0604020202020204" pitchFamily="34" charset="0"/>
              </a:rPr>
              <a:t>Ephesus</a:t>
            </a:r>
            <a:r>
              <a:rPr lang="en-US" altLang="en-US" dirty="0">
                <a:solidFill>
                  <a:schemeClr val="bg1"/>
                </a:solidFill>
                <a:latin typeface="Arial" panose="020B0604020202020204" pitchFamily="34" charset="0"/>
                <a:cs typeface="Arial" panose="020B0604020202020204" pitchFamily="34" charset="0"/>
              </a:rPr>
              <a:t>, 2 Tim.4:19</a:t>
            </a:r>
          </a:p>
          <a:p>
            <a:pPr defTabSz="457200" eaLnBrk="1" hangingPunct="1">
              <a:lnSpc>
                <a:spcPct val="80000"/>
              </a:lnSpc>
            </a:pPr>
            <a:endParaRPr lang="en-US" altLang="en-US" sz="34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382000" cy="7620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Priscilla &amp; Aquila, The Brave, 3-5a</a:t>
            </a:r>
          </a:p>
        </p:txBody>
      </p:sp>
      <p:sp>
        <p:nvSpPr>
          <p:cNvPr id="9219" name="Rectangle 3"/>
          <p:cNvSpPr>
            <a:spLocks noGrp="1" noChangeArrowheads="1"/>
          </p:cNvSpPr>
          <p:nvPr>
            <p:ph type="body" idx="1"/>
          </p:nvPr>
        </p:nvSpPr>
        <p:spPr>
          <a:xfrm>
            <a:off x="381000" y="990600"/>
            <a:ext cx="8382000" cy="5486400"/>
          </a:xfrm>
        </p:spPr>
        <p:txBody>
          <a:bodyPr/>
          <a:lstStyle/>
          <a:p>
            <a:pPr defTabSz="457200" eaLnBrk="1" hangingPunct="1">
              <a:lnSpc>
                <a:spcPct val="80000"/>
              </a:lnSpc>
              <a:spcAft>
                <a:spcPts val="600"/>
              </a:spcAft>
            </a:pPr>
            <a:r>
              <a:rPr lang="en-US" altLang="en-US" dirty="0">
                <a:solidFill>
                  <a:schemeClr val="bg1">
                    <a:lumMod val="85000"/>
                  </a:schemeClr>
                </a:solidFill>
                <a:latin typeface="Arial" panose="020B0604020202020204" pitchFamily="34" charset="0"/>
                <a:cs typeface="Arial" panose="020B0604020202020204" pitchFamily="34" charset="0"/>
              </a:rPr>
              <a:t>Fellow-workers (3), not in tents but teaching (Ac.18:26)  </a:t>
            </a:r>
          </a:p>
          <a:p>
            <a:pPr defTabSz="457200" eaLnBrk="1" hangingPunct="1">
              <a:lnSpc>
                <a:spcPct val="80000"/>
              </a:lnSpc>
            </a:pPr>
            <a:r>
              <a:rPr lang="en-US" altLang="en-US" dirty="0">
                <a:solidFill>
                  <a:srgbClr val="66FF33"/>
                </a:solidFill>
                <a:latin typeface="Arial" panose="020B0604020202020204" pitchFamily="34" charset="0"/>
                <a:cs typeface="Arial" panose="020B0604020202020204" pitchFamily="34" charset="0"/>
              </a:rPr>
              <a:t>Risked necks for Paul </a:t>
            </a:r>
            <a:r>
              <a:rPr lang="en-US" altLang="en-US" dirty="0">
                <a:solidFill>
                  <a:schemeClr val="bg1"/>
                </a:solidFill>
                <a:latin typeface="Arial" panose="020B0604020202020204" pitchFamily="34" charset="0"/>
                <a:cs typeface="Arial" panose="020B0604020202020204" pitchFamily="34" charset="0"/>
              </a:rPr>
              <a:t>(4) </a:t>
            </a:r>
          </a:p>
          <a:p>
            <a:pPr defTabSz="457200" eaLnBrk="1" hangingPunct="1">
              <a:lnSpc>
                <a:spcPct val="80000"/>
              </a:lnSpc>
            </a:pPr>
            <a:r>
              <a:rPr lang="en-US" altLang="en-US" i="1" dirty="0">
                <a:latin typeface="Arial" panose="020B0604020202020204" pitchFamily="34" charset="0"/>
                <a:cs typeface="Arial" panose="020B0604020202020204" pitchFamily="34" charset="0"/>
              </a:rPr>
              <a:t>	</a:t>
            </a:r>
            <a:r>
              <a:rPr lang="en-US" altLang="en-US" i="1" dirty="0">
                <a:solidFill>
                  <a:schemeClr val="bg1"/>
                </a:solidFill>
                <a:latin typeface="Arial" panose="020B0604020202020204" pitchFamily="34" charset="0"/>
                <a:cs typeface="Arial" panose="020B0604020202020204" pitchFamily="34" charset="0"/>
              </a:rPr>
              <a:t>Lay down neck</a:t>
            </a:r>
            <a:r>
              <a:rPr lang="en-US" altLang="en-US" dirty="0">
                <a:solidFill>
                  <a:schemeClr val="bg1"/>
                </a:solidFill>
                <a:latin typeface="Arial" panose="020B0604020202020204" pitchFamily="34" charset="0"/>
                <a:cs typeface="Arial" panose="020B0604020202020204" pitchFamily="34" charset="0"/>
              </a:rPr>
              <a:t> = lay head on block to 	be cut off with an axe.    [Acts 19?]</a:t>
            </a:r>
          </a:p>
          <a:p>
            <a:pPr defTabSz="457200" eaLnBrk="1" hangingPunct="1">
              <a:lnSpc>
                <a:spcPct val="80000"/>
              </a:lnSpc>
            </a:pPr>
            <a:r>
              <a:rPr lang="en-US" altLang="en-US" dirty="0">
                <a:latin typeface="Arial" panose="020B0604020202020204" pitchFamily="34" charset="0"/>
                <a:cs typeface="Arial" panose="020B0604020202020204" pitchFamily="34" charset="0"/>
              </a:rPr>
              <a:t> 		</a:t>
            </a:r>
            <a:r>
              <a:rPr lang="en-US" altLang="en-US" i="1" u="sng" dirty="0">
                <a:solidFill>
                  <a:srgbClr val="FFFFCC"/>
                </a:solidFill>
                <a:latin typeface="Arial" panose="020B0604020202020204" pitchFamily="34" charset="0"/>
                <a:cs typeface="Arial" panose="020B0604020202020204" pitchFamily="34" charset="0"/>
              </a:rPr>
              <a:t>Paul</a:t>
            </a:r>
            <a:r>
              <a:rPr lang="en-US" altLang="en-US" i="1" dirty="0">
                <a:solidFill>
                  <a:srgbClr val="FFFFCC"/>
                </a:solidFill>
                <a:latin typeface="Arial" panose="020B0604020202020204" pitchFamily="34" charset="0"/>
                <a:cs typeface="Arial" panose="020B0604020202020204" pitchFamily="34" charset="0"/>
              </a:rPr>
              <a:t> </a:t>
            </a:r>
            <a:r>
              <a:rPr lang="en-US" altLang="en-US" dirty="0">
                <a:solidFill>
                  <a:srgbClr val="FFFFCC"/>
                </a:solidFill>
                <a:latin typeface="Arial" panose="020B0604020202020204" pitchFamily="34" charset="0"/>
                <a:cs typeface="Arial" panose="020B0604020202020204" pitchFamily="34" charset="0"/>
              </a:rPr>
              <a:t>reveals it  </a:t>
            </a:r>
          </a:p>
          <a:p>
            <a:pPr defTabSz="457200" eaLnBrk="1" hangingPunct="1">
              <a:lnSpc>
                <a:spcPct val="80000"/>
              </a:lnSpc>
              <a:spcAft>
                <a:spcPts val="600"/>
              </a:spcAft>
            </a:pPr>
            <a:r>
              <a:rPr lang="en-US" altLang="en-US" dirty="0">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Paul’s </a:t>
            </a:r>
            <a:r>
              <a:rPr lang="en-US" altLang="en-US" i="1" dirty="0">
                <a:solidFill>
                  <a:schemeClr val="bg1"/>
                </a:solidFill>
                <a:latin typeface="Arial" panose="020B0604020202020204" pitchFamily="34" charset="0"/>
                <a:cs typeface="Arial" panose="020B0604020202020204" pitchFamily="34" charset="0"/>
              </a:rPr>
              <a:t>Romans</a:t>
            </a:r>
            <a:r>
              <a:rPr lang="en-US" altLang="en-US" dirty="0">
                <a:solidFill>
                  <a:schemeClr val="bg1"/>
                </a:solidFill>
                <a:latin typeface="Arial" panose="020B0604020202020204" pitchFamily="34" charset="0"/>
                <a:cs typeface="Arial" panose="020B0604020202020204" pitchFamily="34" charset="0"/>
              </a:rPr>
              <a:t>, </a:t>
            </a:r>
            <a:r>
              <a:rPr lang="en-US" altLang="en-US" i="1" dirty="0">
                <a:solidFill>
                  <a:schemeClr val="bg1"/>
                </a:solidFill>
                <a:latin typeface="Arial" panose="020B0604020202020204" pitchFamily="34" charset="0"/>
                <a:cs typeface="Arial" panose="020B0604020202020204" pitchFamily="34" charset="0"/>
              </a:rPr>
              <a:t>Gal</a:t>
            </a:r>
            <a:r>
              <a:rPr lang="en-US" altLang="en-US" dirty="0">
                <a:solidFill>
                  <a:schemeClr val="bg1"/>
                </a:solidFill>
                <a:latin typeface="Arial" panose="020B0604020202020204" pitchFamily="34" charset="0"/>
                <a:cs typeface="Arial" panose="020B0604020202020204" pitchFamily="34" charset="0"/>
              </a:rPr>
              <a:t>., </a:t>
            </a:r>
            <a:r>
              <a:rPr lang="en-US" altLang="en-US" i="1" dirty="0">
                <a:solidFill>
                  <a:schemeClr val="bg1"/>
                </a:solidFill>
                <a:latin typeface="Arial" panose="020B0604020202020204" pitchFamily="34" charset="0"/>
                <a:cs typeface="Arial" panose="020B0604020202020204" pitchFamily="34" charset="0"/>
              </a:rPr>
              <a:t>Prison 					Epistles</a:t>
            </a:r>
            <a:r>
              <a:rPr lang="en-US" altLang="en-US" dirty="0">
                <a:solidFill>
                  <a:schemeClr val="bg1"/>
                </a:solidFill>
                <a:latin typeface="Arial" panose="020B0604020202020204" pitchFamily="34" charset="0"/>
                <a:cs typeface="Arial" panose="020B0604020202020204" pitchFamily="34" charset="0"/>
              </a:rPr>
              <a:t>, </a:t>
            </a:r>
            <a:r>
              <a:rPr lang="en-US" altLang="en-US" i="1" dirty="0">
                <a:solidFill>
                  <a:schemeClr val="bg1"/>
                </a:solidFill>
                <a:latin typeface="Arial" panose="020B0604020202020204" pitchFamily="34" charset="0"/>
                <a:cs typeface="Arial" panose="020B0604020202020204" pitchFamily="34" charset="0"/>
              </a:rPr>
              <a:t>Tim. / Tit</a:t>
            </a:r>
            <a:r>
              <a:rPr lang="en-US" altLang="en-US" dirty="0">
                <a:solidFill>
                  <a:schemeClr val="bg1"/>
                </a:solidFill>
                <a:latin typeface="Arial" panose="020B0604020202020204" pitchFamily="34" charset="0"/>
                <a:cs typeface="Arial" panose="020B0604020202020204" pitchFamily="34" charset="0"/>
              </a:rPr>
              <a:t>.   1 Jn.3:16</a:t>
            </a:r>
          </a:p>
        </p:txBody>
      </p:sp>
      <p:sp>
        <p:nvSpPr>
          <p:cNvPr id="2" name="Rectangle 1"/>
          <p:cNvSpPr/>
          <p:nvPr/>
        </p:nvSpPr>
        <p:spPr bwMode="auto">
          <a:xfrm>
            <a:off x="1142999" y="5132613"/>
            <a:ext cx="6885213" cy="14478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lvl="1" algn="ctr">
              <a:spcBef>
                <a:spcPts val="0"/>
              </a:spcBef>
              <a:spcAft>
                <a:spcPts val="300"/>
              </a:spcAft>
              <a:buSzPts val="1400"/>
              <a:tabLst>
                <a:tab pos="457200" algn="l"/>
              </a:tabLst>
            </a:pPr>
            <a:r>
              <a:rPr lang="en-US" sz="3200" dirty="0">
                <a:solidFill>
                  <a:schemeClr val="accent2">
                    <a:lumMod val="75000"/>
                  </a:schemeClr>
                </a:solidFill>
                <a:latin typeface="Calibri" panose="020F0502020204030204" pitchFamily="34" charset="0"/>
                <a:ea typeface="Times New Roman" panose="02020603050405020304" pitchFamily="18" charset="0"/>
              </a:rPr>
              <a:t>By this we know love, because He laid down His life for us.   And we also ought to lay down </a:t>
            </a:r>
            <a:r>
              <a:rPr lang="en-US" sz="3200" i="1" dirty="0">
                <a:solidFill>
                  <a:schemeClr val="accent2">
                    <a:lumMod val="75000"/>
                  </a:schemeClr>
                </a:solidFill>
                <a:latin typeface="Calibri" panose="020F0502020204030204" pitchFamily="34" charset="0"/>
                <a:ea typeface="Times New Roman" panose="02020603050405020304" pitchFamily="18" charset="0"/>
              </a:rPr>
              <a:t>our</a:t>
            </a:r>
            <a:r>
              <a:rPr lang="en-US" sz="3200" dirty="0">
                <a:solidFill>
                  <a:schemeClr val="accent2">
                    <a:lumMod val="75000"/>
                  </a:schemeClr>
                </a:solidFill>
                <a:latin typeface="Calibri" panose="020F0502020204030204" pitchFamily="34" charset="0"/>
                <a:ea typeface="Times New Roman" panose="02020603050405020304" pitchFamily="18" charset="0"/>
              </a:rPr>
              <a:t> lives for the brethren.   </a:t>
            </a:r>
            <a:endParaRPr lang="en-US" sz="3200" dirty="0">
              <a:solidFill>
                <a:schemeClr val="accent2">
                  <a:lumMod val="75000"/>
                </a:schemeClr>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xmlns="" val="420826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382000" cy="7620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Priscilla &amp; Aquila, The Brave, 3-5a</a:t>
            </a:r>
          </a:p>
        </p:txBody>
      </p:sp>
      <p:sp>
        <p:nvSpPr>
          <p:cNvPr id="9219" name="Rectangle 3"/>
          <p:cNvSpPr>
            <a:spLocks noGrp="1" noChangeArrowheads="1"/>
          </p:cNvSpPr>
          <p:nvPr>
            <p:ph type="body" idx="1"/>
          </p:nvPr>
        </p:nvSpPr>
        <p:spPr>
          <a:xfrm>
            <a:off x="381000" y="990600"/>
            <a:ext cx="8382000" cy="5486400"/>
          </a:xfrm>
        </p:spPr>
        <p:txBody>
          <a:bodyPr/>
          <a:lstStyle/>
          <a:p>
            <a:pPr defTabSz="457200" eaLnBrk="1" hangingPunct="1">
              <a:lnSpc>
                <a:spcPct val="80000"/>
              </a:lnSpc>
              <a:spcAft>
                <a:spcPts val="600"/>
              </a:spcAft>
            </a:pPr>
            <a:r>
              <a:rPr lang="en-US" altLang="en-US" dirty="0">
                <a:solidFill>
                  <a:schemeClr val="bg1">
                    <a:lumMod val="85000"/>
                  </a:schemeClr>
                </a:solidFill>
                <a:latin typeface="Arial" panose="020B0604020202020204" pitchFamily="34" charset="0"/>
                <a:cs typeface="Arial" panose="020B0604020202020204" pitchFamily="34" charset="0"/>
              </a:rPr>
              <a:t>Fellow-workers (3), not in tents but teaching (Ac.18:26)  </a:t>
            </a:r>
          </a:p>
          <a:p>
            <a:pPr defTabSz="457200" eaLnBrk="1" hangingPunct="1">
              <a:lnSpc>
                <a:spcPct val="80000"/>
              </a:lnSpc>
            </a:pPr>
            <a:r>
              <a:rPr lang="en-US" altLang="en-US" dirty="0">
                <a:solidFill>
                  <a:schemeClr val="bg1">
                    <a:lumMod val="85000"/>
                  </a:schemeClr>
                </a:solidFill>
                <a:latin typeface="Arial" panose="020B0604020202020204" pitchFamily="34" charset="0"/>
                <a:cs typeface="Arial" panose="020B0604020202020204" pitchFamily="34" charset="0"/>
              </a:rPr>
              <a:t>Risked necks for Paul (4) </a:t>
            </a:r>
          </a:p>
          <a:p>
            <a:pPr defTabSz="457200" eaLnBrk="1" hangingPunct="1">
              <a:lnSpc>
                <a:spcPct val="80000"/>
              </a:lnSpc>
              <a:spcAft>
                <a:spcPts val="600"/>
              </a:spcAft>
            </a:pPr>
            <a:r>
              <a:rPr lang="en-US" altLang="en-US" i="1" dirty="0">
                <a:solidFill>
                  <a:schemeClr val="bg1">
                    <a:lumMod val="85000"/>
                  </a:schemeClr>
                </a:solidFill>
                <a:latin typeface="Arial" panose="020B0604020202020204" pitchFamily="34" charset="0"/>
                <a:cs typeface="Arial" panose="020B0604020202020204" pitchFamily="34" charset="0"/>
              </a:rPr>
              <a:t>	Lay down neck</a:t>
            </a:r>
            <a:r>
              <a:rPr lang="en-US" altLang="en-US" dirty="0">
                <a:solidFill>
                  <a:schemeClr val="bg1">
                    <a:lumMod val="85000"/>
                  </a:schemeClr>
                </a:solidFill>
                <a:latin typeface="Arial" panose="020B0604020202020204" pitchFamily="34" charset="0"/>
                <a:cs typeface="Arial" panose="020B0604020202020204" pitchFamily="34" charset="0"/>
              </a:rPr>
              <a:t> = lay head on block to 	be cut off with an axe.    [Acts 19?] </a:t>
            </a:r>
          </a:p>
          <a:p>
            <a:pPr defTabSz="457200" eaLnBrk="1" hangingPunct="1">
              <a:lnSpc>
                <a:spcPct val="80000"/>
              </a:lnSpc>
            </a:pPr>
            <a:r>
              <a:rPr lang="en-US" altLang="en-US" dirty="0">
                <a:solidFill>
                  <a:srgbClr val="66FF33"/>
                </a:solidFill>
                <a:latin typeface="Arial" panose="020B0604020202020204" pitchFamily="34" charset="0"/>
                <a:cs typeface="Arial" panose="020B0604020202020204" pitchFamily="34" charset="0"/>
              </a:rPr>
              <a:t>Church in their house</a:t>
            </a:r>
            <a:r>
              <a:rPr lang="en-US" altLang="en-US" dirty="0">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5 </a:t>
            </a:r>
          </a:p>
          <a:p>
            <a:pPr defTabSz="457200" eaLnBrk="1" hangingPunct="1">
              <a:lnSpc>
                <a:spcPct val="80000"/>
              </a:lnSpc>
            </a:pPr>
            <a:r>
              <a:rPr lang="en-US" altLang="en-US" dirty="0">
                <a:solidFill>
                  <a:schemeClr val="bg1"/>
                </a:solidFill>
                <a:latin typeface="Arial" panose="020B0604020202020204" pitchFamily="34" charset="0"/>
                <a:cs typeface="Arial" panose="020B0604020202020204" pitchFamily="34" charset="0"/>
              </a:rPr>
              <a:t>	Not to boast, but to serve</a:t>
            </a:r>
            <a:r>
              <a:rPr lang="en-US" altLang="en-US" sz="3400" b="1"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2526993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ffectLst/>
        </p:spPr>
        <p:txBody>
          <a:bodyPr/>
          <a:lstStyle/>
          <a:p>
            <a:pPr eaLnBrk="1" hangingPunct="1"/>
            <a:r>
              <a:rPr lang="en-US" altLang="en-US" sz="4000" dirty="0" err="1">
                <a:solidFill>
                  <a:schemeClr val="bg1"/>
                </a:solidFill>
                <a:latin typeface="Arial" panose="020B0604020202020204" pitchFamily="34" charset="0"/>
                <a:cs typeface="Arial" panose="020B0604020202020204" pitchFamily="34" charset="0"/>
              </a:rPr>
              <a:t>Epainetus</a:t>
            </a:r>
            <a:r>
              <a:rPr lang="en-US" altLang="en-US" sz="4000" dirty="0">
                <a:solidFill>
                  <a:schemeClr val="bg1"/>
                </a:solidFill>
                <a:latin typeface="Arial" panose="020B0604020202020204" pitchFamily="34" charset="0"/>
                <a:cs typeface="Arial" panose="020B0604020202020204" pitchFamily="34" charset="0"/>
              </a:rPr>
              <a:t>, The First, 5b</a:t>
            </a:r>
          </a:p>
        </p:txBody>
      </p:sp>
      <p:sp>
        <p:nvSpPr>
          <p:cNvPr id="10243" name="Rectangle 3"/>
          <p:cNvSpPr>
            <a:spLocks noGrp="1" noChangeArrowheads="1"/>
          </p:cNvSpPr>
          <p:nvPr>
            <p:ph type="body" idx="1"/>
          </p:nvPr>
        </p:nvSpPr>
        <p:spPr>
          <a:xfrm>
            <a:off x="381000" y="1371600"/>
            <a:ext cx="8382000" cy="5105400"/>
          </a:xfrm>
        </p:spPr>
        <p:txBody>
          <a:bodyPr/>
          <a:lstStyle/>
          <a:p>
            <a:pPr defTabSz="457200" eaLnBrk="1" hangingPunct="1"/>
            <a:r>
              <a:rPr lang="en-US" altLang="en-US" i="1" dirty="0" err="1">
                <a:solidFill>
                  <a:srgbClr val="FFFF3E"/>
                </a:solidFill>
                <a:latin typeface="Arial" panose="020B0604020202020204" pitchFamily="34" charset="0"/>
                <a:cs typeface="Arial" panose="020B0604020202020204" pitchFamily="34" charset="0"/>
              </a:rPr>
              <a:t>Firstfruits</a:t>
            </a:r>
            <a:r>
              <a:rPr lang="en-US" altLang="en-US" i="1" dirty="0">
                <a:solidFill>
                  <a:srgbClr val="FFFF3E"/>
                </a:solidFill>
                <a:latin typeface="Arial" panose="020B0604020202020204" pitchFamily="34" charset="0"/>
                <a:cs typeface="Arial" panose="020B0604020202020204" pitchFamily="34" charset="0"/>
              </a:rPr>
              <a:t> of Achaia</a:t>
            </a:r>
            <a:r>
              <a:rPr lang="en-US" altLang="en-US" dirty="0">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ASV et al.: </a:t>
            </a:r>
            <a:r>
              <a:rPr lang="en-US" altLang="en-US" i="1" dirty="0">
                <a:solidFill>
                  <a:srgbClr val="FFFF00"/>
                </a:solidFill>
                <a:latin typeface="Arial" panose="020B0604020202020204" pitchFamily="34" charset="0"/>
                <a:cs typeface="Arial" panose="020B0604020202020204" pitchFamily="34" charset="0"/>
              </a:rPr>
              <a:t>Asia</a:t>
            </a:r>
            <a:r>
              <a:rPr lang="en-US" altLang="en-US" dirty="0">
                <a:solidFill>
                  <a:schemeClr val="bg1"/>
                </a:solidFill>
                <a:latin typeface="Arial" panose="020B0604020202020204" pitchFamily="34" charset="0"/>
                <a:cs typeface="Arial" panose="020B0604020202020204" pitchFamily="34" charset="0"/>
              </a:rPr>
              <a:t>.  </a:t>
            </a:r>
          </a:p>
          <a:p>
            <a:pPr defTabSz="457200" eaLnBrk="1" hangingPunct="1"/>
            <a:r>
              <a:rPr lang="en-US" altLang="en-US" dirty="0">
                <a:latin typeface="Arial" panose="020B0604020202020204" pitchFamily="34" charset="0"/>
                <a:cs typeface="Arial" panose="020B0604020202020204" pitchFamily="34" charset="0"/>
              </a:rPr>
              <a:t>	</a:t>
            </a:r>
            <a:r>
              <a:rPr lang="en-US" altLang="en-US" dirty="0" err="1">
                <a:solidFill>
                  <a:schemeClr val="bg1"/>
                </a:solidFill>
                <a:latin typeface="Arial" panose="020B0604020202020204" pitchFamily="34" charset="0"/>
                <a:cs typeface="Arial" panose="020B0604020202020204" pitchFamily="34" charset="0"/>
              </a:rPr>
              <a:t>Stephanas</a:t>
            </a:r>
            <a:r>
              <a:rPr lang="en-US" altLang="en-US" dirty="0">
                <a:solidFill>
                  <a:schemeClr val="bg1"/>
                </a:solidFill>
                <a:latin typeface="Arial" panose="020B0604020202020204" pitchFamily="34" charset="0"/>
                <a:cs typeface="Arial" panose="020B0604020202020204" pitchFamily="34" charset="0"/>
              </a:rPr>
              <a:t>, first </a:t>
            </a:r>
            <a:r>
              <a:rPr lang="en-US" altLang="en-US" i="1" dirty="0">
                <a:solidFill>
                  <a:schemeClr val="bg1"/>
                </a:solidFill>
                <a:latin typeface="Arial" panose="020B0604020202020204" pitchFamily="34" charset="0"/>
                <a:cs typeface="Arial" panose="020B0604020202020204" pitchFamily="34" charset="0"/>
              </a:rPr>
              <a:t>family</a:t>
            </a:r>
            <a:r>
              <a:rPr lang="en-US" altLang="en-US" dirty="0">
                <a:solidFill>
                  <a:schemeClr val="bg1"/>
                </a:solidFill>
                <a:latin typeface="Arial" panose="020B0604020202020204" pitchFamily="34" charset="0"/>
                <a:cs typeface="Arial" panose="020B0604020202020204" pitchFamily="34" charset="0"/>
              </a:rPr>
              <a:t> of </a:t>
            </a:r>
            <a:r>
              <a:rPr lang="en-US" altLang="en-US" i="1" dirty="0">
                <a:solidFill>
                  <a:schemeClr val="bg1"/>
                </a:solidFill>
                <a:latin typeface="Arial" panose="020B0604020202020204" pitchFamily="34" charset="0"/>
                <a:cs typeface="Arial" panose="020B0604020202020204" pitchFamily="34" charset="0"/>
              </a:rPr>
              <a:t>Achaia</a:t>
            </a:r>
            <a:r>
              <a:rPr lang="en-US" altLang="en-US" dirty="0">
                <a:solidFill>
                  <a:schemeClr val="bg1"/>
                </a:solidFill>
                <a:latin typeface="Arial" panose="020B0604020202020204" pitchFamily="34" charset="0"/>
                <a:cs typeface="Arial" panose="020B0604020202020204" pitchFamily="34" charset="0"/>
              </a:rPr>
              <a:t> </a:t>
            </a:r>
            <a:br>
              <a:rPr lang="en-US" altLang="en-US" dirty="0">
                <a:solidFill>
                  <a:schemeClr val="bg1"/>
                </a:solidFill>
                <a:latin typeface="Arial" panose="020B0604020202020204" pitchFamily="34" charset="0"/>
                <a:cs typeface="Arial" panose="020B0604020202020204" pitchFamily="34" charset="0"/>
              </a:rPr>
            </a:br>
            <a:r>
              <a:rPr lang="en-US" altLang="en-US" dirty="0">
                <a:solidFill>
                  <a:schemeClr val="bg1"/>
                </a:solidFill>
                <a:latin typeface="Arial" panose="020B0604020202020204" pitchFamily="34" charset="0"/>
                <a:cs typeface="Arial" panose="020B0604020202020204" pitchFamily="34" charset="0"/>
              </a:rPr>
              <a:t>	(1 Co.16:15)</a:t>
            </a:r>
          </a:p>
          <a:p>
            <a:pPr defTabSz="457200" eaLnBrk="1" hangingPunct="1"/>
            <a:r>
              <a:rPr lang="en-US" altLang="en-US" dirty="0">
                <a:solidFill>
                  <a:schemeClr val="bg1"/>
                </a:solidFill>
                <a:latin typeface="Arial" panose="020B0604020202020204" pitchFamily="34" charset="0"/>
                <a:cs typeface="Arial" panose="020B0604020202020204" pitchFamily="34" charset="0"/>
              </a:rPr>
              <a:t>Paul thought highly of </a:t>
            </a:r>
            <a:r>
              <a:rPr lang="en-US" altLang="en-US" dirty="0" err="1">
                <a:solidFill>
                  <a:schemeClr val="bg1"/>
                </a:solidFill>
                <a:latin typeface="Arial" panose="020B0604020202020204" pitchFamily="34" charset="0"/>
                <a:cs typeface="Arial" panose="020B0604020202020204" pitchFamily="34" charset="0"/>
              </a:rPr>
              <a:t>Epainetus</a:t>
            </a:r>
            <a:endParaRPr lang="en-US" altLang="en-US" dirty="0">
              <a:solidFill>
                <a:schemeClr val="bg1"/>
              </a:solidFill>
              <a:latin typeface="Arial" panose="020B0604020202020204" pitchFamily="34" charset="0"/>
              <a:cs typeface="Arial" panose="020B0604020202020204" pitchFamily="34" charset="0"/>
            </a:endParaRPr>
          </a:p>
          <a:p>
            <a:pPr defTabSz="457200" eaLnBrk="1" hangingPunct="1"/>
            <a:r>
              <a:rPr lang="en-US" altLang="en-US" dirty="0">
                <a:solidFill>
                  <a:schemeClr val="bg1"/>
                </a:solidFill>
                <a:latin typeface="Arial" panose="020B0604020202020204" pitchFamily="34" charset="0"/>
                <a:cs typeface="Arial" panose="020B0604020202020204" pitchFamily="34" charset="0"/>
              </a:rPr>
              <a:t>He did not misuse his ‘seniority’ to become a Diotrephes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Mary, The Worker, 6</a:t>
            </a:r>
          </a:p>
        </p:txBody>
      </p:sp>
      <p:sp>
        <p:nvSpPr>
          <p:cNvPr id="11267" name="Rectangle 3"/>
          <p:cNvSpPr>
            <a:spLocks noGrp="1" noChangeArrowheads="1"/>
          </p:cNvSpPr>
          <p:nvPr>
            <p:ph type="body" idx="1"/>
          </p:nvPr>
        </p:nvSpPr>
        <p:spPr>
          <a:xfrm>
            <a:off x="381000" y="1371600"/>
            <a:ext cx="8382000" cy="5105400"/>
          </a:xfrm>
        </p:spPr>
        <p:txBody>
          <a:bodyPr/>
          <a:lstStyle/>
          <a:p>
            <a:pPr defTabSz="457200" eaLnBrk="1" hangingPunct="1"/>
            <a:r>
              <a:rPr lang="en-US" altLang="en-US" dirty="0">
                <a:solidFill>
                  <a:schemeClr val="bg1"/>
                </a:solidFill>
                <a:latin typeface="Arial" panose="020B0604020202020204" pitchFamily="34" charset="0"/>
                <a:cs typeface="Arial" panose="020B0604020202020204" pitchFamily="34" charset="0"/>
              </a:rPr>
              <a:t>(Compare v. 12)</a:t>
            </a:r>
            <a:endParaRPr lang="en-US" altLang="en-US" dirty="0">
              <a:latin typeface="Arial" panose="020B0604020202020204" pitchFamily="34" charset="0"/>
              <a:cs typeface="Arial" panose="020B0604020202020204" pitchFamily="34" charset="0"/>
            </a:endParaRPr>
          </a:p>
          <a:p>
            <a:pPr defTabSz="457200" eaLnBrk="1" hangingPunct="1"/>
            <a:r>
              <a:rPr lang="en-US" altLang="en-US" dirty="0">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We know one thing about her: </a:t>
            </a:r>
          </a:p>
          <a:p>
            <a:pPr defTabSz="457200" eaLnBrk="1" hangingPunct="1"/>
            <a:r>
              <a:rPr lang="en-US" altLang="en-US" dirty="0">
                <a:solidFill>
                  <a:schemeClr val="bg1"/>
                </a:solidFill>
                <a:latin typeface="Arial" panose="020B0604020202020204" pitchFamily="34" charset="0"/>
                <a:cs typeface="Arial" panose="020B0604020202020204" pitchFamily="34" charset="0"/>
              </a:rPr>
              <a:t>		</a:t>
            </a:r>
            <a:r>
              <a:rPr lang="en-US" altLang="en-US" b="1" baseline="30000" dirty="0">
                <a:solidFill>
                  <a:srgbClr val="17B3D1"/>
                </a:solidFill>
                <a:latin typeface="Arial" panose="020B0604020202020204" pitchFamily="34" charset="0"/>
                <a:cs typeface="Arial" panose="020B0604020202020204" pitchFamily="34" charset="0"/>
              </a:rPr>
              <a:t>1</a:t>
            </a:r>
            <a:r>
              <a:rPr lang="en-US" altLang="en-US" dirty="0">
                <a:solidFill>
                  <a:srgbClr val="FFFFCC"/>
                </a:solidFill>
                <a:latin typeface="Arial" panose="020B0604020202020204" pitchFamily="34" charset="0"/>
                <a:cs typeface="Arial" panose="020B0604020202020204" pitchFamily="34" charset="0"/>
              </a:rPr>
              <a:t>She labored </a:t>
            </a:r>
            <a:r>
              <a:rPr lang="en-US" altLang="en-US" dirty="0">
                <a:solidFill>
                  <a:schemeClr val="bg1"/>
                </a:solidFill>
                <a:latin typeface="Arial" panose="020B0604020202020204" pitchFamily="34" charset="0"/>
                <a:cs typeface="Arial" panose="020B0604020202020204" pitchFamily="34" charset="0"/>
              </a:rPr>
              <a:t>. . . </a:t>
            </a:r>
            <a:r>
              <a:rPr lang="en-US" altLang="en-US" b="1" baseline="30000" dirty="0">
                <a:solidFill>
                  <a:srgbClr val="17B3D1"/>
                </a:solidFill>
                <a:latin typeface="Arial" panose="020B0604020202020204" pitchFamily="34" charset="0"/>
                <a:cs typeface="Arial" panose="020B0604020202020204" pitchFamily="34" charset="0"/>
              </a:rPr>
              <a:t>2</a:t>
            </a:r>
            <a:r>
              <a:rPr lang="en-US" altLang="en-US" dirty="0">
                <a:solidFill>
                  <a:srgbClr val="FFFFCC"/>
                </a:solidFill>
                <a:latin typeface="Arial" panose="020B0604020202020204" pitchFamily="34" charset="0"/>
                <a:cs typeface="Arial" panose="020B0604020202020204" pitchFamily="34" charset="0"/>
              </a:rPr>
              <a:t>Much</a:t>
            </a:r>
            <a:r>
              <a:rPr lang="en-US" altLang="en-US" dirty="0">
                <a:solidFill>
                  <a:schemeClr val="bg1"/>
                </a:solidFill>
                <a:latin typeface="Arial" panose="020B0604020202020204" pitchFamily="34" charset="0"/>
                <a:cs typeface="Arial" panose="020B0604020202020204" pitchFamily="34" charset="0"/>
              </a:rPr>
              <a:t> . . . </a:t>
            </a:r>
            <a:r>
              <a:rPr lang="en-US" altLang="en-US" b="1" baseline="30000" dirty="0">
                <a:solidFill>
                  <a:srgbClr val="17B3D1"/>
                </a:solidFill>
                <a:latin typeface="Arial" panose="020B0604020202020204" pitchFamily="34" charset="0"/>
                <a:cs typeface="Arial" panose="020B0604020202020204" pitchFamily="34" charset="0"/>
              </a:rPr>
              <a:t>3</a:t>
            </a:r>
            <a:r>
              <a:rPr lang="en-US" altLang="en-US" dirty="0">
                <a:solidFill>
                  <a:srgbClr val="FFFFCC"/>
                </a:solidFill>
                <a:latin typeface="Arial" panose="020B0604020202020204" pitchFamily="34" charset="0"/>
                <a:cs typeface="Arial" panose="020B0604020202020204" pitchFamily="34" charset="0"/>
              </a:rPr>
              <a:t>For us</a:t>
            </a:r>
          </a:p>
          <a:p>
            <a:pPr defTabSz="457200" eaLnBrk="1" hangingPunct="1"/>
            <a:r>
              <a:rPr lang="en-US" altLang="en-US" dirty="0">
                <a:solidFill>
                  <a:schemeClr val="bg1"/>
                </a:solidFill>
                <a:latin typeface="Arial" panose="020B0604020202020204" pitchFamily="34" charset="0"/>
                <a:cs typeface="Arial" panose="020B0604020202020204" pitchFamily="34" charset="0"/>
              </a:rPr>
              <a:t>	Lord knows what she did </a:t>
            </a:r>
          </a:p>
          <a:p>
            <a:pPr defTabSz="457200" eaLnBrk="1" hangingPunct="1"/>
            <a:r>
              <a:rPr lang="en-US" altLang="en-US" dirty="0">
                <a:solidFill>
                  <a:schemeClr val="bg1"/>
                </a:solidFill>
                <a:latin typeface="Arial" panose="020B0604020202020204" pitchFamily="34" charset="0"/>
                <a:cs typeface="Arial" panose="020B0604020202020204" pitchFamily="34" charset="0"/>
              </a:rPr>
              <a:t>Some think only about what they ‘get’ out of it  </a:t>
            </a:r>
          </a:p>
          <a:p>
            <a:pPr defTabSz="457200" eaLnBrk="1" hangingPunct="1"/>
            <a:r>
              <a:rPr lang="en-US" altLang="en-US" dirty="0">
                <a:solidFill>
                  <a:schemeClr val="bg1"/>
                </a:solidFill>
                <a:latin typeface="Arial" panose="020B0604020202020204" pitchFamily="34" charset="0"/>
                <a:cs typeface="Arial" panose="020B0604020202020204" pitchFamily="34" charset="0"/>
              </a:rPr>
              <a:t>	Rv.14:13</a:t>
            </a:r>
            <a:endParaRPr lang="en-US" altLang="en-US" sz="40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228600"/>
            <a:ext cx="8382000" cy="7620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Rufus, The Sharer, 13</a:t>
            </a:r>
          </a:p>
        </p:txBody>
      </p:sp>
      <p:sp>
        <p:nvSpPr>
          <p:cNvPr id="12291" name="Rectangle 3"/>
          <p:cNvSpPr>
            <a:spLocks noGrp="1" noChangeArrowheads="1"/>
          </p:cNvSpPr>
          <p:nvPr>
            <p:ph type="body" idx="1"/>
          </p:nvPr>
        </p:nvSpPr>
        <p:spPr>
          <a:xfrm>
            <a:off x="381000" y="914400"/>
            <a:ext cx="8382000" cy="5715000"/>
          </a:xfrm>
        </p:spPr>
        <p:txBody>
          <a:bodyPr/>
          <a:lstStyle/>
          <a:p>
            <a:pPr defTabSz="457200" eaLnBrk="1" hangingPunct="1">
              <a:spcAft>
                <a:spcPts val="300"/>
              </a:spcAft>
            </a:pPr>
            <a:r>
              <a:rPr lang="en-US" altLang="en-US" sz="3400" dirty="0">
                <a:solidFill>
                  <a:schemeClr val="bg1"/>
                </a:solidFill>
                <a:latin typeface="Arial" panose="020B0604020202020204" pitchFamily="34" charset="0"/>
                <a:cs typeface="Arial" panose="020B0604020202020204" pitchFamily="34" charset="0"/>
              </a:rPr>
              <a:t>Son of Simon, Mk.15:21?  </a:t>
            </a:r>
          </a:p>
          <a:p>
            <a:pPr defTabSz="457200" eaLnBrk="1" hangingPunct="1">
              <a:spcAft>
                <a:spcPts val="300"/>
              </a:spcAft>
            </a:pPr>
            <a:r>
              <a:rPr lang="en-US" altLang="en-US" sz="3400" dirty="0">
                <a:latin typeface="Arial" panose="020B0604020202020204" pitchFamily="34" charset="0"/>
                <a:cs typeface="Arial" panose="020B0604020202020204" pitchFamily="34" charset="0"/>
              </a:rPr>
              <a:t>	</a:t>
            </a:r>
            <a:r>
              <a:rPr lang="en-US" altLang="en-US" sz="3400" dirty="0">
                <a:solidFill>
                  <a:srgbClr val="FFFF3E"/>
                </a:solidFill>
                <a:latin typeface="Arial" panose="020B0604020202020204" pitchFamily="34" charset="0"/>
                <a:cs typeface="Arial" panose="020B0604020202020204" pitchFamily="34" charset="0"/>
              </a:rPr>
              <a:t>Mark wrote few years after Romans </a:t>
            </a:r>
          </a:p>
          <a:p>
            <a:pPr defTabSz="457200" eaLnBrk="1" hangingPunct="1">
              <a:spcAft>
                <a:spcPts val="300"/>
              </a:spcAft>
            </a:pPr>
            <a:r>
              <a:rPr lang="en-US" altLang="en-US" sz="3400" dirty="0">
                <a:solidFill>
                  <a:srgbClr val="FFFF3E"/>
                </a:solidFill>
                <a:latin typeface="Arial" panose="020B0604020202020204" pitchFamily="34" charset="0"/>
                <a:cs typeface="Arial" panose="020B0604020202020204" pitchFamily="34" charset="0"/>
              </a:rPr>
              <a:t>	Refers to this family; expects Romans to 	know the sons</a:t>
            </a:r>
            <a:r>
              <a:rPr lang="en-US" altLang="en-US" sz="3400" dirty="0">
                <a:latin typeface="Arial" panose="020B0604020202020204" pitchFamily="34" charset="0"/>
                <a:cs typeface="Arial" panose="020B0604020202020204" pitchFamily="34" charset="0"/>
              </a:rPr>
              <a:t>  </a:t>
            </a:r>
          </a:p>
          <a:p>
            <a:pPr defTabSz="457200" eaLnBrk="1" hangingPunct="1">
              <a:spcAft>
                <a:spcPts val="300"/>
              </a:spcAft>
            </a:pPr>
            <a:r>
              <a:rPr lang="en-US" altLang="en-US" sz="3400" dirty="0">
                <a:solidFill>
                  <a:schemeClr val="bg1"/>
                </a:solidFill>
                <a:latin typeface="Arial" panose="020B0604020202020204" pitchFamily="34" charset="0"/>
                <a:cs typeface="Arial" panose="020B0604020202020204" pitchFamily="34" charset="0"/>
              </a:rPr>
              <a:t>If so, Simon bore Jesus’ cross, voluntarily took up his own cross, dedicated his life and family to Lord  </a:t>
            </a:r>
          </a:p>
          <a:p>
            <a:pPr defTabSz="457200" eaLnBrk="1" hangingPunct="1"/>
            <a:r>
              <a:rPr lang="en-US" altLang="en-US" sz="3400" dirty="0">
                <a:solidFill>
                  <a:srgbClr val="FFFFCC"/>
                </a:solidFill>
                <a:latin typeface="Arial" panose="020B0604020202020204" pitchFamily="34" charset="0"/>
                <a:cs typeface="Arial" panose="020B0604020202020204" pitchFamily="34" charset="0"/>
              </a:rPr>
              <a:t>Paul’s family would have rejected him </a:t>
            </a:r>
          </a:p>
          <a:p>
            <a:pPr defTabSz="457200" eaLnBrk="1" hangingPunct="1"/>
            <a:r>
              <a:rPr lang="en-US" altLang="en-US" sz="3400" dirty="0">
                <a:solidFill>
                  <a:schemeClr val="bg1"/>
                </a:solidFill>
                <a:latin typeface="Arial" panose="020B0604020202020204" pitchFamily="34" charset="0"/>
                <a:cs typeface="Arial" panose="020B0604020202020204" pitchFamily="34" charset="0"/>
              </a:rPr>
              <a:t>	Mt.12:47-50.  Mk.10:30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Gaius, The Host, 23</a:t>
            </a:r>
          </a:p>
        </p:txBody>
      </p:sp>
      <p:sp>
        <p:nvSpPr>
          <p:cNvPr id="6" name="Content Placeholder 5"/>
          <p:cNvSpPr>
            <a:spLocks noGrp="1"/>
          </p:cNvSpPr>
          <p:nvPr>
            <p:ph idx="1"/>
          </p:nvPr>
        </p:nvSpPr>
        <p:spPr>
          <a:xfrm>
            <a:off x="381000" y="1371600"/>
            <a:ext cx="8382000" cy="5105400"/>
          </a:xfrm>
        </p:spPr>
        <p:txBody>
          <a:bodyPr/>
          <a:lstStyle/>
          <a:p>
            <a:pPr lvl="0" eaLnBrk="1" hangingPunct="1"/>
            <a:r>
              <a:rPr lang="en-US" altLang="en-US" dirty="0">
                <a:solidFill>
                  <a:schemeClr val="bg1"/>
                </a:solidFill>
              </a:rPr>
              <a:t>Noted for his hospitality.</a:t>
            </a:r>
          </a:p>
          <a:p>
            <a:pPr lvl="0" eaLnBrk="1" hangingPunct="1"/>
            <a:r>
              <a:rPr lang="en-US" altLang="en-US" dirty="0">
                <a:solidFill>
                  <a:schemeClr val="bg1"/>
                </a:solidFill>
              </a:rPr>
              <a:t>His house was Paul’s home.  3 Jn.5-8</a:t>
            </a:r>
          </a:p>
          <a:p>
            <a:pPr lvl="0" eaLnBrk="1" hangingPunct="1"/>
            <a:r>
              <a:rPr lang="en-US" altLang="en-US" dirty="0">
                <a:solidFill>
                  <a:schemeClr val="bg1"/>
                </a:solidFill>
              </a:rPr>
              <a:t>False brethren betrayed Paul, 2 Co. 11:26</a:t>
            </a:r>
          </a:p>
          <a:p>
            <a:endParaRPr lang="en-US" dirty="0"/>
          </a:p>
        </p:txBody>
      </p:sp>
    </p:spTree>
    <p:extLst>
      <p:ext uri="{BB962C8B-B14F-4D97-AF65-F5344CB8AC3E}">
        <p14:creationId xmlns:p14="http://schemas.microsoft.com/office/powerpoint/2010/main" xmlns="" val="297341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Erastus, The Noble, 23</a:t>
            </a:r>
          </a:p>
        </p:txBody>
      </p:sp>
      <p:sp>
        <p:nvSpPr>
          <p:cNvPr id="14339" name="Rectangle 3"/>
          <p:cNvSpPr>
            <a:spLocks noGrp="1" noChangeArrowheads="1"/>
          </p:cNvSpPr>
          <p:nvPr>
            <p:ph type="body" idx="1"/>
          </p:nvPr>
        </p:nvSpPr>
        <p:spPr>
          <a:xfrm>
            <a:off x="381000" y="1371600"/>
            <a:ext cx="8382000" cy="5105400"/>
          </a:xfrm>
        </p:spPr>
        <p:txBody>
          <a:bodyPr/>
          <a:lstStyle/>
          <a:p>
            <a:pPr defTabSz="522288" eaLnBrk="1" hangingPunct="1"/>
            <a:r>
              <a:rPr lang="en-US" altLang="en-US" dirty="0">
                <a:solidFill>
                  <a:schemeClr val="bg1"/>
                </a:solidFill>
                <a:latin typeface="Arial" panose="020B0604020202020204" pitchFamily="34" charset="0"/>
                <a:cs typeface="Arial" panose="020B0604020202020204" pitchFamily="34" charset="0"/>
              </a:rPr>
              <a:t>1 Co.1:26, not many…</a:t>
            </a:r>
            <a:endParaRPr lang="en-US" altLang="en-US" i="1" dirty="0">
              <a:solidFill>
                <a:schemeClr val="bg1"/>
              </a:solidFill>
              <a:latin typeface="Arial" panose="020B0604020202020204" pitchFamily="34" charset="0"/>
              <a:cs typeface="Arial" panose="020B0604020202020204" pitchFamily="34" charset="0"/>
            </a:endParaRPr>
          </a:p>
          <a:p>
            <a:pPr defTabSz="522288" eaLnBrk="1" hangingPunct="1"/>
            <a:r>
              <a:rPr lang="en-US" altLang="en-US" i="1" dirty="0">
                <a:solidFill>
                  <a:srgbClr val="66FF33"/>
                </a:solidFill>
                <a:latin typeface="Arial" panose="020B0604020202020204" pitchFamily="34" charset="0"/>
                <a:cs typeface="Arial" panose="020B0604020202020204" pitchFamily="34" charset="0"/>
              </a:rPr>
              <a:t>Treasurer – a </a:t>
            </a:r>
            <a:r>
              <a:rPr lang="en-US" altLang="en-US" dirty="0">
                <a:solidFill>
                  <a:srgbClr val="66FF33"/>
                </a:solidFill>
                <a:latin typeface="Arial" panose="020B0604020202020204" pitchFamily="34" charset="0"/>
                <a:cs typeface="Arial" panose="020B0604020202020204" pitchFamily="34" charset="0"/>
              </a:rPr>
              <a:t>city-manager</a:t>
            </a:r>
            <a:r>
              <a:rPr lang="en-US" altLang="en-US" dirty="0">
                <a:latin typeface="Arial" panose="020B0604020202020204" pitchFamily="34" charset="0"/>
                <a:cs typeface="Arial" panose="020B0604020202020204" pitchFamily="34" charset="0"/>
              </a:rPr>
              <a:t> 	</a:t>
            </a:r>
          </a:p>
          <a:p>
            <a:pPr defTabSz="522288" eaLnBrk="1" hangingPunct="1"/>
            <a:r>
              <a:rPr lang="en-US" altLang="en-US" dirty="0">
                <a:latin typeface="Arial" panose="020B0604020202020204" pitchFamily="34" charset="0"/>
                <a:cs typeface="Arial" panose="020B0604020202020204" pitchFamily="34" charset="0"/>
              </a:rPr>
              <a:t>	</a:t>
            </a:r>
          </a:p>
          <a:p>
            <a:pPr defTabSz="522288" eaLnBrk="1" hangingPunct="1"/>
            <a:endParaRPr lang="en-US" altLang="en-US" dirty="0">
              <a:solidFill>
                <a:schemeClr val="bg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cstate="print"/>
          <a:stretch>
            <a:fillRect/>
          </a:stretch>
        </p:blipFill>
        <p:spPr>
          <a:xfrm>
            <a:off x="2133605" y="2895600"/>
            <a:ext cx="4876801" cy="3245290"/>
          </a:xfrm>
          <a:prstGeom prst="rect">
            <a:avLst/>
          </a:prstGeom>
        </p:spPr>
      </p:pic>
    </p:spTree>
    <p:extLst>
      <p:ext uri="{BB962C8B-B14F-4D97-AF65-F5344CB8AC3E}">
        <p14:creationId xmlns:p14="http://schemas.microsoft.com/office/powerpoint/2010/main" xmlns="" val="215054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Erastus, The Noble, 23</a:t>
            </a:r>
          </a:p>
        </p:txBody>
      </p:sp>
      <p:sp>
        <p:nvSpPr>
          <p:cNvPr id="14339" name="Rectangle 3"/>
          <p:cNvSpPr>
            <a:spLocks noGrp="1" noChangeArrowheads="1"/>
          </p:cNvSpPr>
          <p:nvPr>
            <p:ph type="body" idx="1"/>
          </p:nvPr>
        </p:nvSpPr>
        <p:spPr/>
        <p:txBody>
          <a:bodyPr/>
          <a:lstStyle/>
          <a:p>
            <a:pPr defTabSz="522288" eaLnBrk="1" hangingPunct="1">
              <a:spcAft>
                <a:spcPts val="600"/>
              </a:spcAft>
            </a:pPr>
            <a:r>
              <a:rPr lang="en-US" altLang="en-US" dirty="0">
                <a:solidFill>
                  <a:schemeClr val="bg1"/>
                </a:solidFill>
                <a:latin typeface="Arial" panose="020B0604020202020204" pitchFamily="34" charset="0"/>
                <a:cs typeface="Arial" panose="020B0604020202020204" pitchFamily="34" charset="0"/>
              </a:rPr>
              <a:t>Mentioned in Ac.19:22;  2 Tim.4:20?  </a:t>
            </a:r>
          </a:p>
          <a:p>
            <a:pPr defTabSz="522288" eaLnBrk="1" hangingPunct="1">
              <a:spcAft>
                <a:spcPts val="600"/>
              </a:spcAft>
            </a:pPr>
            <a:r>
              <a:rPr lang="en-US" altLang="en-US" dirty="0">
                <a:solidFill>
                  <a:srgbClr val="FFFF00"/>
                </a:solidFill>
                <a:latin typeface="Arial" panose="020B0604020202020204" pitchFamily="34" charset="0"/>
                <a:cs typeface="Arial" panose="020B0604020202020204" pitchFamily="34" charset="0"/>
              </a:rPr>
              <a:t>His important job did not interfere with his service to God</a:t>
            </a:r>
          </a:p>
          <a:p>
            <a:pPr defTabSz="522288" eaLnBrk="1" hangingPunct="1"/>
            <a:r>
              <a:rPr lang="en-US" altLang="en-US" dirty="0">
                <a:solidFill>
                  <a:schemeClr val="bg1"/>
                </a:solidFill>
                <a:latin typeface="Arial" panose="020B0604020202020204" pitchFamily="34" charset="0"/>
                <a:cs typeface="Arial" panose="020B0604020202020204" pitchFamily="34" charset="0"/>
              </a:rPr>
              <a:t>	Mt.6:33</a:t>
            </a:r>
          </a:p>
        </p:txBody>
      </p:sp>
      <p:sp>
        <p:nvSpPr>
          <p:cNvPr id="2" name="Rectangle: Rounded Corners 1"/>
          <p:cNvSpPr/>
          <p:nvPr/>
        </p:nvSpPr>
        <p:spPr bwMode="auto">
          <a:xfrm>
            <a:off x="1752600" y="4343400"/>
            <a:ext cx="5638800" cy="1295400"/>
          </a:xfrm>
          <a:prstGeom prst="round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outerShdw dist="35921" dir="2700000" algn="ctr" rotWithShape="0">
              <a:schemeClr val="bg2"/>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Some don’t have time</a:t>
            </a:r>
            <a:br>
              <a:rPr kumimoji="0" 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go to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ffectLst/>
        </p:spPr>
        <p:txBody>
          <a:bodyPr/>
          <a:lstStyle/>
          <a:p>
            <a:pPr marL="681038" indent="-681038" eaLnBrk="1" hangingPunct="1"/>
            <a:r>
              <a:rPr lang="en-US" altLang="en-US" sz="3600" dirty="0">
                <a:solidFill>
                  <a:srgbClr val="CCFFFF"/>
                </a:solidFill>
                <a:latin typeface="Arial" panose="020B0604020202020204" pitchFamily="34" charset="0"/>
                <a:cs typeface="Arial" panose="020B0604020202020204" pitchFamily="34" charset="0"/>
              </a:rPr>
              <a:t>1. All Scripture is relevant</a:t>
            </a:r>
          </a:p>
        </p:txBody>
      </p:sp>
      <p:sp>
        <p:nvSpPr>
          <p:cNvPr id="16387" name="Rectangle 3"/>
          <p:cNvSpPr>
            <a:spLocks noGrp="1" noChangeArrowheads="1"/>
          </p:cNvSpPr>
          <p:nvPr>
            <p:ph type="body" idx="1"/>
          </p:nvPr>
        </p:nvSpPr>
        <p:spPr/>
        <p:txBody>
          <a:bodyPr/>
          <a:lstStyle/>
          <a:p>
            <a:pPr defTabSz="457200" eaLnBrk="1" hangingPunct="1"/>
            <a:r>
              <a:rPr lang="en-US" altLang="en-US" dirty="0">
                <a:solidFill>
                  <a:srgbClr val="FFFFCC"/>
                </a:solidFill>
                <a:latin typeface="Arial" panose="020B0604020202020204" pitchFamily="34" charset="0"/>
                <a:cs typeface="Arial" panose="020B0604020202020204" pitchFamily="34" charset="0"/>
              </a:rPr>
              <a:t>‘Who wants to hear a list of names?’</a:t>
            </a:r>
          </a:p>
          <a:p>
            <a:pPr defTabSz="457200" eaLnBrk="1" hangingPunct="1"/>
            <a:r>
              <a:rPr lang="en-US" altLang="en-US" dirty="0">
                <a:solidFill>
                  <a:srgbClr val="FFFFCC"/>
                </a:solidFill>
                <a:latin typeface="Arial" panose="020B0604020202020204" pitchFamily="34" charset="0"/>
                <a:cs typeface="Arial" panose="020B0604020202020204" pitchFamily="34" charset="0"/>
              </a:rPr>
              <a:t>We learn from approved examples – encourages us to do better</a:t>
            </a:r>
          </a:p>
        </p:txBody>
      </p:sp>
      <p:sp>
        <p:nvSpPr>
          <p:cNvPr id="2" name="Rectangle 1"/>
          <p:cNvSpPr/>
          <p:nvPr/>
        </p:nvSpPr>
        <p:spPr bwMode="auto">
          <a:xfrm>
            <a:off x="1191987" y="3581400"/>
            <a:ext cx="6781800" cy="2133600"/>
          </a:xfrm>
          <a:prstGeom prst="rect">
            <a:avLst/>
          </a:prstGeom>
          <a:blipFill>
            <a:blip r:embed="rId2" cstate="print"/>
            <a:tile tx="0" ty="0" sx="100000" sy="100000" flip="none" algn="tl"/>
          </a:blipFill>
          <a:ln w="31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Assuredly, I say to you, wherever this</a:t>
            </a:r>
            <a:b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br>
            <a: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gospel is preached in the whole world,</a:t>
            </a:r>
            <a:b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br>
            <a: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what this woman has done will also be</a:t>
            </a:r>
            <a:b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br>
            <a:r>
              <a:rPr lang="en-US" sz="3200"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told as a memorial to her </a:t>
            </a:r>
            <a:r>
              <a:rPr lang="en-US" sz="2800" dirty="0">
                <a:latin typeface="Calibri" panose="020F0502020204030204" pitchFamily="34" charset="0"/>
                <a:ea typeface="Times New Roman" panose="02020603050405020304" pitchFamily="18" charset="0"/>
                <a:cs typeface="Times New Roman" panose="02020603050405020304" pitchFamily="18" charset="0"/>
              </a:rPr>
              <a:t>– Mk.14:9.</a:t>
            </a:r>
            <a:endParaRPr kumimoji="0" lang="en-US" sz="3200" b="0" i="0" u="none" strike="noStrike" cap="none" normalizeH="0" baseline="0" dirty="0">
              <a:ln>
                <a:noFill/>
              </a:ln>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228600"/>
            <a:ext cx="8382000" cy="838200"/>
          </a:xfrm>
          <a:effectLst/>
        </p:spPr>
        <p:txBody>
          <a:bodyPr/>
          <a:lstStyle/>
          <a:p>
            <a:pPr eaLnBrk="1" hangingPunct="1"/>
            <a:r>
              <a:rPr lang="en-US" altLang="en-US" dirty="0">
                <a:solidFill>
                  <a:schemeClr val="bg1"/>
                </a:solidFill>
                <a:latin typeface="Arial" panose="020B0604020202020204" pitchFamily="34" charset="0"/>
                <a:cs typeface="Arial" panose="020B0604020202020204" pitchFamily="34" charset="0"/>
              </a:rPr>
              <a:t>Phoebe, the servant, 1-2</a:t>
            </a:r>
          </a:p>
        </p:txBody>
      </p:sp>
      <p:sp>
        <p:nvSpPr>
          <p:cNvPr id="5123" name="Rectangle 3"/>
          <p:cNvSpPr>
            <a:spLocks noGrp="1" noChangeArrowheads="1"/>
          </p:cNvSpPr>
          <p:nvPr>
            <p:ph type="body" idx="1"/>
          </p:nvPr>
        </p:nvSpPr>
        <p:spPr>
          <a:xfrm>
            <a:off x="381000" y="1219200"/>
            <a:ext cx="8382000" cy="5410200"/>
          </a:xfrm>
        </p:spPr>
        <p:txBody>
          <a:bodyPr/>
          <a:lstStyle/>
          <a:p>
            <a:pPr eaLnBrk="1" hangingPunct="1">
              <a:lnSpc>
                <a:spcPct val="90000"/>
              </a:lnSpc>
            </a:pPr>
            <a:r>
              <a:rPr lang="en-US" altLang="en-US" sz="3500" b="1" dirty="0">
                <a:solidFill>
                  <a:srgbClr val="FFFF99"/>
                </a:solidFill>
                <a:latin typeface="Arial" panose="020B0604020202020204" pitchFamily="34" charset="0"/>
                <a:cs typeface="Arial" panose="020B0604020202020204" pitchFamily="34" charset="0"/>
              </a:rPr>
              <a:t>“</a:t>
            </a:r>
            <a:r>
              <a:rPr lang="en-US" altLang="en-US" sz="3500" b="1" i="1" dirty="0">
                <a:solidFill>
                  <a:srgbClr val="FFFF99"/>
                </a:solidFill>
                <a:latin typeface="Arial" panose="020B0604020202020204" pitchFamily="34" charset="0"/>
                <a:cs typeface="Arial" panose="020B0604020202020204" pitchFamily="34" charset="0"/>
              </a:rPr>
              <a:t>The word ‘servant’ is the Greek term in feminine form that is used of deacons in the New Testament literature.   Many biblical scholars believe there was a female order of deacons in the first century.   Among those in our own heritage who have subscribed to this view are Alexander Campbell, Walter Scott, Moses Lard, and Robert Milligan.</a:t>
            </a:r>
            <a:r>
              <a:rPr lang="en-US" altLang="en-US" sz="3500" b="1" dirty="0">
                <a:solidFill>
                  <a:srgbClr val="FFFF99"/>
                </a:solidFill>
                <a:latin typeface="Arial" panose="020B0604020202020204" pitchFamily="34" charset="0"/>
                <a:cs typeface="Arial" panose="020B0604020202020204" pitchFamily="34" charset="0"/>
              </a:rPr>
              <a:t>”</a:t>
            </a:r>
            <a:endParaRPr lang="en-US" altLang="en-US" sz="35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ffectLst/>
        </p:spPr>
        <p:txBody>
          <a:bodyPr/>
          <a:lstStyle/>
          <a:p>
            <a:pPr marL="681038" indent="-681038" eaLnBrk="1" hangingPunct="1"/>
            <a:r>
              <a:rPr lang="en-US" altLang="en-US" sz="3600" dirty="0">
                <a:solidFill>
                  <a:srgbClr val="CCFFFF"/>
                </a:solidFill>
                <a:latin typeface="Arial" panose="020B0604020202020204" pitchFamily="34" charset="0"/>
                <a:cs typeface="Arial" panose="020B0604020202020204" pitchFamily="34" charset="0"/>
              </a:rPr>
              <a:t>2. Ordinary people can do</a:t>
            </a:r>
            <a:br>
              <a:rPr lang="en-US" altLang="en-US" sz="3600" dirty="0">
                <a:solidFill>
                  <a:srgbClr val="CCFFFF"/>
                </a:solidFill>
                <a:latin typeface="Arial" panose="020B0604020202020204" pitchFamily="34" charset="0"/>
                <a:cs typeface="Arial" panose="020B0604020202020204" pitchFamily="34" charset="0"/>
              </a:rPr>
            </a:br>
            <a:r>
              <a:rPr lang="en-US" altLang="en-US" sz="3600" dirty="0">
                <a:solidFill>
                  <a:srgbClr val="CCFFFF"/>
                </a:solidFill>
                <a:latin typeface="Arial" panose="020B0604020202020204" pitchFamily="34" charset="0"/>
                <a:cs typeface="Arial" panose="020B0604020202020204" pitchFamily="34" charset="0"/>
              </a:rPr>
              <a:t>extraordinary things</a:t>
            </a:r>
          </a:p>
        </p:txBody>
      </p:sp>
      <p:sp>
        <p:nvSpPr>
          <p:cNvPr id="16387" name="Rectangle 3"/>
          <p:cNvSpPr>
            <a:spLocks noGrp="1" noChangeArrowheads="1"/>
          </p:cNvSpPr>
          <p:nvPr>
            <p:ph type="body" idx="1"/>
          </p:nvPr>
        </p:nvSpPr>
        <p:spPr/>
        <p:txBody>
          <a:bodyPr/>
          <a:lstStyle/>
          <a:p>
            <a:pPr defTabSz="457200" eaLnBrk="1" hangingPunct="1">
              <a:spcAft>
                <a:spcPts val="600"/>
              </a:spcAft>
            </a:pPr>
            <a:r>
              <a:rPr lang="en-US" altLang="en-US" b="1" dirty="0"/>
              <a:t>	</a:t>
            </a:r>
            <a:r>
              <a:rPr lang="en-US" altLang="en-US" dirty="0">
                <a:solidFill>
                  <a:srgbClr val="FFFFCC"/>
                </a:solidFill>
                <a:latin typeface="Arial" panose="020B0604020202020204" pitchFamily="34" charset="0"/>
                <a:cs typeface="Arial" panose="020B0604020202020204" pitchFamily="34" charset="0"/>
              </a:rPr>
              <a:t>“Do all the good you can, by all the 	means you can, in all the ways you 	can, in all the places you can, at all 	the times you can, to all the people 	you can, as long as ever you can”  </a:t>
            </a:r>
          </a:p>
          <a:p>
            <a:pPr defTabSz="457200" eaLnBrk="1" hangingPunct="1">
              <a:spcAft>
                <a:spcPts val="600"/>
              </a:spcAft>
            </a:pPr>
            <a:r>
              <a:rPr lang="en-US" altLang="en-US" dirty="0">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We also can be a good example</a:t>
            </a:r>
          </a:p>
          <a:p>
            <a:pPr defTabSz="457200" eaLnBrk="1" hangingPunct="1"/>
            <a:r>
              <a:rPr lang="en-US" altLang="en-US" dirty="0">
                <a:solidFill>
                  <a:schemeClr val="bg1"/>
                </a:solidFill>
                <a:latin typeface="Arial" panose="020B0604020202020204" pitchFamily="34" charset="0"/>
                <a:cs typeface="Arial" panose="020B0604020202020204" pitchFamily="34" charset="0"/>
              </a:rPr>
              <a:t>		Mt.5:13-16</a:t>
            </a:r>
          </a:p>
        </p:txBody>
      </p:sp>
    </p:spTree>
    <p:extLst>
      <p:ext uri="{BB962C8B-B14F-4D97-AF65-F5344CB8AC3E}">
        <p14:creationId xmlns:p14="http://schemas.microsoft.com/office/powerpoint/2010/main" xmlns="" val="38839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ffectLst/>
        </p:spPr>
        <p:txBody>
          <a:bodyPr/>
          <a:lstStyle/>
          <a:p>
            <a:pPr marL="681038" indent="-681038" eaLnBrk="1" hangingPunct="1"/>
            <a:r>
              <a:rPr lang="en-US" altLang="en-US" sz="3600" dirty="0">
                <a:solidFill>
                  <a:srgbClr val="CCFFFF"/>
                </a:solidFill>
                <a:latin typeface="Arial" panose="020B0604020202020204" pitchFamily="34" charset="0"/>
                <a:cs typeface="Arial" panose="020B0604020202020204" pitchFamily="34" charset="0"/>
              </a:rPr>
              <a:t>3. They didn’t know Paul</a:t>
            </a:r>
            <a:br>
              <a:rPr lang="en-US" altLang="en-US" sz="3600" dirty="0">
                <a:solidFill>
                  <a:srgbClr val="CCFFFF"/>
                </a:solidFill>
                <a:latin typeface="Arial" panose="020B0604020202020204" pitchFamily="34" charset="0"/>
                <a:cs typeface="Arial" panose="020B0604020202020204" pitchFamily="34" charset="0"/>
              </a:rPr>
            </a:br>
            <a:r>
              <a:rPr lang="en-US" altLang="en-US" sz="3600" dirty="0">
                <a:solidFill>
                  <a:srgbClr val="CCFFFF"/>
                </a:solidFill>
                <a:latin typeface="Arial" panose="020B0604020202020204" pitchFamily="34" charset="0"/>
                <a:cs typeface="Arial" panose="020B0604020202020204" pitchFamily="34" charset="0"/>
              </a:rPr>
              <a:t>would call their names</a:t>
            </a:r>
          </a:p>
        </p:txBody>
      </p:sp>
      <p:sp>
        <p:nvSpPr>
          <p:cNvPr id="17411" name="Rectangle 3"/>
          <p:cNvSpPr>
            <a:spLocks noGrp="1" noChangeArrowheads="1"/>
          </p:cNvSpPr>
          <p:nvPr>
            <p:ph type="body" idx="1"/>
          </p:nvPr>
        </p:nvSpPr>
        <p:spPr/>
        <p:txBody>
          <a:bodyPr/>
          <a:lstStyle/>
          <a:p>
            <a:pPr defTabSz="522288" eaLnBrk="1" hangingPunct="1"/>
            <a:r>
              <a:rPr lang="en-US" altLang="en-US" b="1" dirty="0"/>
              <a:t>	</a:t>
            </a:r>
            <a:r>
              <a:rPr lang="en-US" altLang="en-US" dirty="0">
                <a:solidFill>
                  <a:schemeClr val="bg1"/>
                </a:solidFill>
                <a:latin typeface="Arial" panose="020B0604020202020204" pitchFamily="34" charset="0"/>
                <a:cs typeface="Arial" panose="020B0604020202020204" pitchFamily="34" charset="0"/>
              </a:rPr>
              <a:t>We know God always watches us  </a:t>
            </a:r>
          </a:p>
          <a:p>
            <a:pPr marL="522288" indent="-522288" defTabSz="522288" eaLnBrk="1" hangingPunct="1"/>
            <a:r>
              <a:rPr lang="en-US" altLang="en-US" dirty="0">
                <a:solidFill>
                  <a:schemeClr val="bg1"/>
                </a:solidFill>
                <a:latin typeface="Arial" panose="020B0604020202020204" pitchFamily="34" charset="0"/>
                <a:cs typeface="Arial" panose="020B0604020202020204" pitchFamily="34" charset="0"/>
              </a:rPr>
              <a:t>	Most important list of names: </a:t>
            </a:r>
            <a:br>
              <a:rPr lang="en-US" altLang="en-US" dirty="0">
                <a:solidFill>
                  <a:schemeClr val="bg1"/>
                </a:solidFill>
                <a:latin typeface="Arial" panose="020B0604020202020204" pitchFamily="34" charset="0"/>
                <a:cs typeface="Arial" panose="020B0604020202020204" pitchFamily="34" charset="0"/>
              </a:rPr>
            </a:br>
            <a:r>
              <a:rPr lang="en-US" altLang="en-US" dirty="0">
                <a:solidFill>
                  <a:schemeClr val="bg1"/>
                </a:solidFill>
                <a:latin typeface="Arial" panose="020B0604020202020204" pitchFamily="34" charset="0"/>
                <a:cs typeface="Arial" panose="020B0604020202020204" pitchFamily="34" charset="0"/>
              </a:rPr>
              <a:t>Book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effectLst/>
        </p:spPr>
        <p:txBody>
          <a:bodyPr/>
          <a:lstStyle/>
          <a:p>
            <a:pPr marL="681038" indent="-681038" eaLnBrk="1" hangingPunct="1"/>
            <a:r>
              <a:rPr lang="en-US" altLang="en-US" sz="3600" dirty="0">
                <a:solidFill>
                  <a:srgbClr val="CCFFFF"/>
                </a:solidFill>
                <a:latin typeface="Arial" panose="020B0604020202020204" pitchFamily="34" charset="0"/>
                <a:cs typeface="Arial" panose="020B0604020202020204" pitchFamily="34" charset="0"/>
              </a:rPr>
              <a:t>4. Paul was busy, yet</a:t>
            </a:r>
            <a:br>
              <a:rPr lang="en-US" altLang="en-US" sz="3600" dirty="0">
                <a:solidFill>
                  <a:srgbClr val="CCFFFF"/>
                </a:solidFill>
                <a:latin typeface="Arial" panose="020B0604020202020204" pitchFamily="34" charset="0"/>
                <a:cs typeface="Arial" panose="020B0604020202020204" pitchFamily="34" charset="0"/>
              </a:rPr>
            </a:br>
            <a:r>
              <a:rPr lang="en-US" altLang="en-US" sz="3600" dirty="0">
                <a:solidFill>
                  <a:srgbClr val="CCFFFF"/>
                </a:solidFill>
                <a:latin typeface="Arial" panose="020B0604020202020204" pitchFamily="34" charset="0"/>
                <a:cs typeface="Arial" panose="020B0604020202020204" pitchFamily="34" charset="0"/>
              </a:rPr>
              <a:t>remembered twenty-six names</a:t>
            </a:r>
          </a:p>
        </p:txBody>
      </p:sp>
      <p:sp>
        <p:nvSpPr>
          <p:cNvPr id="18435" name="Rectangle 3"/>
          <p:cNvSpPr>
            <a:spLocks noGrp="1" noChangeArrowheads="1"/>
          </p:cNvSpPr>
          <p:nvPr>
            <p:ph type="body" idx="1"/>
          </p:nvPr>
        </p:nvSpPr>
        <p:spPr/>
        <p:txBody>
          <a:bodyPr/>
          <a:lstStyle/>
          <a:p>
            <a:pPr defTabSz="566738" eaLnBrk="1" hangingPunct="1"/>
            <a:r>
              <a:rPr lang="en-US" altLang="en-US" b="1" i="1" dirty="0"/>
              <a:t>	</a:t>
            </a:r>
            <a:r>
              <a:rPr lang="en-US" altLang="en-US" i="1" dirty="0">
                <a:solidFill>
                  <a:schemeClr val="bg1"/>
                </a:solidFill>
                <a:latin typeface="Arial" panose="020B0604020202020204" pitchFamily="34" charset="0"/>
                <a:cs typeface="Arial" panose="020B0604020202020204" pitchFamily="34" charset="0"/>
              </a:rPr>
              <a:t>Greet = </a:t>
            </a:r>
            <a:r>
              <a:rPr lang="en-US" altLang="en-US" dirty="0">
                <a:solidFill>
                  <a:schemeClr val="bg1"/>
                </a:solidFill>
                <a:latin typeface="Arial" panose="020B0604020202020204" pitchFamily="34" charset="0"/>
                <a:cs typeface="Arial" panose="020B0604020202020204" pitchFamily="34" charset="0"/>
              </a:rPr>
              <a:t>17 times in vv.3-16  </a:t>
            </a:r>
          </a:p>
          <a:p>
            <a:pPr defTabSz="566738" eaLnBrk="1" hangingPunct="1"/>
            <a:r>
              <a:rPr lang="en-US" altLang="en-US" dirty="0">
                <a:solidFill>
                  <a:schemeClr val="bg1"/>
                </a:solidFill>
                <a:latin typeface="Arial" panose="020B0604020202020204" pitchFamily="34" charset="0"/>
                <a:cs typeface="Arial" panose="020B0604020202020204" pitchFamily="34" charset="0"/>
              </a:rPr>
              <a:t>	Christians are </a:t>
            </a:r>
            <a:r>
              <a:rPr lang="en-US" altLang="en-US"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warm</a:t>
            </a:r>
            <a:endParaRPr lang="en-US" alt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1"/>
          <p:cNvSpPr/>
          <p:nvPr/>
        </p:nvSpPr>
        <p:spPr bwMode="auto">
          <a:xfrm>
            <a:off x="762000" y="2971800"/>
            <a:ext cx="7620000" cy="1676400"/>
          </a:xfrm>
          <a:prstGeom prst="rect">
            <a:avLst/>
          </a:prstGeom>
          <a:solidFill>
            <a:srgbClr val="EDECEB"/>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r>
              <a:rPr lang="en-US" sz="3200" dirty="0">
                <a:solidFill>
                  <a:schemeClr val="accent2">
                    <a:lumMod val="75000"/>
                  </a:schemeClr>
                </a:solidFill>
                <a:latin typeface="Calibri" panose="020F0502020204030204" pitchFamily="34" charset="0"/>
                <a:ea typeface="Times New Roman" panose="02020603050405020304" pitchFamily="18" charset="0"/>
              </a:rPr>
              <a:t>Be </a:t>
            </a:r>
            <a:r>
              <a:rPr lang="en-US" sz="3200" b="1" dirty="0">
                <a:solidFill>
                  <a:schemeClr val="accent2">
                    <a:lumMod val="75000"/>
                  </a:schemeClr>
                </a:solidFill>
                <a:latin typeface="Calibri" panose="020F0502020204030204" pitchFamily="34" charset="0"/>
                <a:ea typeface="Times New Roman" panose="02020603050405020304" pitchFamily="18" charset="0"/>
              </a:rPr>
              <a:t>kindly affectionate</a:t>
            </a:r>
            <a:r>
              <a:rPr lang="en-US" sz="3200" dirty="0">
                <a:solidFill>
                  <a:schemeClr val="accent2">
                    <a:lumMod val="75000"/>
                  </a:schemeClr>
                </a:solidFill>
                <a:latin typeface="Calibri" panose="020F0502020204030204" pitchFamily="34" charset="0"/>
                <a:ea typeface="Times New Roman" panose="02020603050405020304" pitchFamily="18" charset="0"/>
              </a:rPr>
              <a:t> to one another with </a:t>
            </a:r>
            <a:r>
              <a:rPr lang="en-US" sz="3200" b="1" dirty="0">
                <a:solidFill>
                  <a:schemeClr val="accent2">
                    <a:lumMod val="75000"/>
                  </a:schemeClr>
                </a:solidFill>
                <a:latin typeface="Calibri" panose="020F0502020204030204" pitchFamily="34" charset="0"/>
                <a:ea typeface="Times New Roman" panose="02020603050405020304" pitchFamily="18" charset="0"/>
              </a:rPr>
              <a:t>brotherly love</a:t>
            </a:r>
            <a:r>
              <a:rPr lang="en-US" sz="3200" dirty="0">
                <a:solidFill>
                  <a:schemeClr val="accent2">
                    <a:lumMod val="75000"/>
                  </a:schemeClr>
                </a:solidFill>
                <a:latin typeface="Calibri" panose="020F0502020204030204" pitchFamily="34" charset="0"/>
                <a:ea typeface="Times New Roman" panose="02020603050405020304" pitchFamily="18" charset="0"/>
              </a:rPr>
              <a:t>, in honor giving preference</a:t>
            </a:r>
            <a:br>
              <a:rPr lang="en-US" sz="3200" dirty="0">
                <a:solidFill>
                  <a:schemeClr val="accent2">
                    <a:lumMod val="75000"/>
                  </a:schemeClr>
                </a:solidFill>
                <a:latin typeface="Calibri" panose="020F0502020204030204" pitchFamily="34" charset="0"/>
                <a:ea typeface="Times New Roman" panose="02020603050405020304" pitchFamily="18" charset="0"/>
              </a:rPr>
            </a:br>
            <a:r>
              <a:rPr lang="en-US" sz="3200" dirty="0">
                <a:solidFill>
                  <a:schemeClr val="accent2">
                    <a:lumMod val="75000"/>
                  </a:schemeClr>
                </a:solidFill>
                <a:latin typeface="Calibri" panose="020F0502020204030204" pitchFamily="34" charset="0"/>
                <a:ea typeface="Times New Roman" panose="02020603050405020304" pitchFamily="18" charset="0"/>
              </a:rPr>
              <a:t>to one another </a:t>
            </a:r>
            <a:r>
              <a:rPr lang="en-US" sz="2800" dirty="0">
                <a:latin typeface="Calibri" panose="020F0502020204030204" pitchFamily="34" charset="0"/>
                <a:ea typeface="Times New Roman" panose="02020603050405020304" pitchFamily="18" charset="0"/>
              </a:rPr>
              <a:t>– Romans 12:10</a:t>
            </a:r>
            <a:endParaRPr kumimoji="0" lang="en-US" sz="3200" b="0" u="none" strike="noStrike" cap="none" normalizeH="0" baseline="0" dirty="0">
              <a:ln>
                <a:noFill/>
              </a:ln>
              <a:effectLst/>
              <a:latin typeface="Calibri" panose="020F0502020204030204" pitchFamily="34" charset="0"/>
            </a:endParaRPr>
          </a:p>
        </p:txBody>
      </p:sp>
      <p:sp>
        <p:nvSpPr>
          <p:cNvPr id="3" name="Oval 2"/>
          <p:cNvSpPr/>
          <p:nvPr/>
        </p:nvSpPr>
        <p:spPr bwMode="auto">
          <a:xfrm>
            <a:off x="1258786" y="2988129"/>
            <a:ext cx="3313214" cy="685800"/>
          </a:xfrm>
          <a:prstGeom prst="ellipse">
            <a:avLst/>
          </a:prstGeom>
          <a:solidFill>
            <a:srgbClr val="CCFFFF">
              <a:alpha val="36000"/>
            </a:srgbClr>
          </a:solid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4" name="Callout: Line 3"/>
          <p:cNvSpPr/>
          <p:nvPr/>
        </p:nvSpPr>
        <p:spPr bwMode="auto">
          <a:xfrm>
            <a:off x="2438400" y="5225143"/>
            <a:ext cx="5546271" cy="838200"/>
          </a:xfrm>
          <a:prstGeom prst="borderCallout1">
            <a:avLst>
              <a:gd name="adj1" fmla="val 2582"/>
              <a:gd name="adj2" fmla="val 41902"/>
              <a:gd name="adj3" fmla="val -185315"/>
              <a:gd name="adj4" fmla="val 15396"/>
            </a:avLst>
          </a:prstGeom>
          <a:solidFill>
            <a:srgbClr val="C00000"/>
          </a:solidFill>
          <a:ln w="285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Calibri" panose="020F0502020204030204" pitchFamily="34" charset="0"/>
              </a:rPr>
              <a:t>Loving dearly (family affection)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304800" y="228600"/>
            <a:ext cx="8534400" cy="6400800"/>
          </a:xfrm>
        </p:spPr>
        <p:txBody>
          <a:bodyPr/>
          <a:lstStyle/>
          <a:p>
            <a:pPr algn="ctr" defTabSz="392113" eaLnBrk="1" hangingPunct="1">
              <a:spcBef>
                <a:spcPts val="1200"/>
              </a:spcBef>
              <a:spcAft>
                <a:spcPts val="600"/>
              </a:spcAft>
            </a:pPr>
            <a:r>
              <a:rPr lang="en-US" altLang="en-US" b="1" dirty="0">
                <a:solidFill>
                  <a:srgbClr val="FFFFCC"/>
                </a:solidFill>
              </a:rPr>
              <a:t>If Phoebe is a deaconess: </a:t>
            </a:r>
            <a:r>
              <a:rPr lang="en-US" altLang="en-US" sz="3400" dirty="0">
                <a:solidFill>
                  <a:schemeClr val="bg1"/>
                </a:solidFill>
              </a:rPr>
              <a:t>13:4; 15:8</a:t>
            </a:r>
          </a:p>
          <a:p>
            <a:pPr defTabSz="392113" eaLnBrk="1" hangingPunct="1">
              <a:spcAft>
                <a:spcPts val="600"/>
              </a:spcAft>
            </a:pPr>
            <a:r>
              <a:rPr lang="en-US" altLang="en-US" dirty="0">
                <a:solidFill>
                  <a:schemeClr val="bg1"/>
                </a:solidFill>
                <a:latin typeface="Arial" panose="020B0604020202020204" pitchFamily="34" charset="0"/>
                <a:cs typeface="Arial" panose="020B0604020202020204" pitchFamily="34" charset="0"/>
              </a:rPr>
              <a:t>*What qualifications?      __________</a:t>
            </a:r>
          </a:p>
          <a:p>
            <a:pPr defTabSz="392113" eaLnBrk="1" hangingPunct="1">
              <a:spcAft>
                <a:spcPts val="600"/>
              </a:spcAft>
            </a:pPr>
            <a:r>
              <a:rPr lang="en-US" altLang="en-US" dirty="0">
                <a:solidFill>
                  <a:srgbClr val="FFFFCC"/>
                </a:solidFill>
                <a:latin typeface="Arial" panose="020B0604020202020204" pitchFamily="34" charset="0"/>
                <a:cs typeface="Arial" panose="020B0604020202020204" pitchFamily="34" charset="0"/>
              </a:rPr>
              <a:t>*</a:t>
            </a:r>
            <a:r>
              <a:rPr lang="en-US" altLang="en-US" dirty="0">
                <a:solidFill>
                  <a:srgbClr val="FFFF99"/>
                </a:solidFill>
                <a:latin typeface="Arial" panose="020B0604020202020204" pitchFamily="34" charset="0"/>
                <a:cs typeface="Arial" panose="020B0604020202020204" pitchFamily="34" charset="0"/>
              </a:rPr>
              <a:t>Women cannot lead men, 1 Tim.2:12</a:t>
            </a:r>
          </a:p>
          <a:p>
            <a:pPr marL="179388" indent="-179388" defTabSz="392113" eaLnBrk="1" hangingPunct="1">
              <a:spcAft>
                <a:spcPts val="600"/>
              </a:spcAft>
            </a:pPr>
            <a:r>
              <a:rPr lang="en-US" altLang="en-US" dirty="0">
                <a:solidFill>
                  <a:schemeClr val="bg1"/>
                </a:solidFill>
                <a:latin typeface="Arial" panose="020B0604020202020204" pitchFamily="34" charset="0"/>
                <a:cs typeface="Arial" panose="020B0604020202020204" pitchFamily="34" charset="0"/>
              </a:rPr>
              <a:t>*Men </a:t>
            </a:r>
            <a:r>
              <a:rPr lang="en-US" altLang="en-US" i="1" dirty="0">
                <a:solidFill>
                  <a:schemeClr val="bg1"/>
                </a:solidFill>
                <a:latin typeface="Arial" panose="020B0604020202020204" pitchFamily="34" charset="0"/>
                <a:cs typeface="Arial" panose="020B0604020202020204" pitchFamily="34" charset="0"/>
              </a:rPr>
              <a:t>serve</a:t>
            </a:r>
            <a:r>
              <a:rPr lang="en-US" altLang="en-US" dirty="0">
                <a:solidFill>
                  <a:schemeClr val="bg1"/>
                </a:solidFill>
                <a:latin typeface="Arial" panose="020B0604020202020204" pitchFamily="34" charset="0"/>
                <a:cs typeface="Arial" panose="020B0604020202020204" pitchFamily="34" charset="0"/>
              </a:rPr>
              <a:t> this church, but not as </a:t>
            </a:r>
            <a:r>
              <a:rPr lang="en-US" altLang="en-US" i="1" dirty="0">
                <a:solidFill>
                  <a:schemeClr val="bg1"/>
                </a:solidFill>
                <a:latin typeface="Arial" panose="020B0604020202020204" pitchFamily="34" charset="0"/>
                <a:cs typeface="Arial" panose="020B0604020202020204" pitchFamily="34" charset="0"/>
              </a:rPr>
              <a:t>deacons</a:t>
            </a:r>
            <a:r>
              <a:rPr lang="en-US" altLang="en-US" dirty="0">
                <a:solidFill>
                  <a:schemeClr val="bg1"/>
                </a:solidFill>
                <a:latin typeface="Arial" panose="020B0604020202020204" pitchFamily="34" charset="0"/>
                <a:cs typeface="Arial" panose="020B0604020202020204" pitchFamily="34" charset="0"/>
              </a:rPr>
              <a:t>.  	 (Ga.5:13)</a:t>
            </a:r>
          </a:p>
          <a:p>
            <a:pPr marL="179388" indent="-179388" defTabSz="392113" eaLnBrk="1" hangingPunct="1">
              <a:spcAft>
                <a:spcPts val="600"/>
              </a:spcAft>
            </a:pPr>
            <a:r>
              <a:rPr lang="en-US" altLang="en-US" dirty="0">
                <a:solidFill>
                  <a:srgbClr val="FFFFCC"/>
                </a:solidFill>
                <a:latin typeface="Arial" panose="020B0604020202020204" pitchFamily="34" charset="0"/>
                <a:cs typeface="Arial" panose="020B0604020202020204" pitchFamily="34" charset="0"/>
              </a:rPr>
              <a:t>*</a:t>
            </a:r>
            <a:r>
              <a:rPr lang="en-US" altLang="en-US" dirty="0">
                <a:solidFill>
                  <a:srgbClr val="FFFF99"/>
                </a:solidFill>
                <a:latin typeface="Arial" panose="020B0604020202020204" pitchFamily="34" charset="0"/>
                <a:cs typeface="Arial" panose="020B0604020202020204" pitchFamily="34" charset="0"/>
              </a:rPr>
              <a:t>If deaconesses were so pervasive, why did Paul not greet them (Ph.1:1)?</a:t>
            </a:r>
            <a:r>
              <a:rPr lang="en-US" altLang="en-US" dirty="0">
                <a:latin typeface="Arial" panose="020B0604020202020204" pitchFamily="34" charset="0"/>
                <a:cs typeface="Arial" panose="020B0604020202020204" pitchFamily="34" charset="0"/>
              </a:rPr>
              <a:t>  </a:t>
            </a:r>
          </a:p>
          <a:p>
            <a:pPr marL="179388" indent="-179388" defTabSz="392113" eaLnBrk="1" hangingPunct="1"/>
            <a:r>
              <a:rPr lang="en-US" altLang="en-US" dirty="0">
                <a:solidFill>
                  <a:schemeClr val="bg1"/>
                </a:solidFill>
                <a:latin typeface="Arial" panose="020B0604020202020204" pitchFamily="34" charset="0"/>
                <a:cs typeface="Arial" panose="020B0604020202020204" pitchFamily="34" charset="0"/>
              </a:rPr>
              <a:t>*Men were charged with work of helping needy widows (Ac.6)</a:t>
            </a:r>
            <a:r>
              <a:rPr lang="en-US" altLang="en-US" sz="2800" dirty="0">
                <a:solidFill>
                  <a:schemeClr val="bg1"/>
                </a:solidFill>
                <a:latin typeface="Arial" panose="020B0604020202020204" pitchFamily="34" charset="0"/>
                <a:cs typeface="Arial" panose="020B0604020202020204" pitchFamily="34" charset="0"/>
              </a:rPr>
              <a:t> </a:t>
            </a:r>
          </a:p>
        </p:txBody>
      </p:sp>
      <p:sp>
        <p:nvSpPr>
          <p:cNvPr id="2" name="Rectangle 1"/>
          <p:cNvSpPr/>
          <p:nvPr/>
        </p:nvSpPr>
        <p:spPr bwMode="auto">
          <a:xfrm>
            <a:off x="6400800" y="990600"/>
            <a:ext cx="457200" cy="45720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Times" panose="02020603050405020304" pitchFamily="18" charset="0"/>
              </a:rPr>
              <a:t>?</a:t>
            </a:r>
            <a:endParaRPr kumimoji="0" lang="en-US" sz="2400" b="1" i="0" u="none" strike="noStrike" cap="none" normalizeH="0" baseline="0" dirty="0">
              <a:ln>
                <a:noFill/>
              </a:ln>
              <a:solidFill>
                <a:schemeClr val="bg1"/>
              </a:solidFill>
              <a:effectLst/>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Receive her, 2</a:t>
            </a:r>
          </a:p>
        </p:txBody>
      </p:sp>
      <p:sp>
        <p:nvSpPr>
          <p:cNvPr id="8195" name="Rectangle 3"/>
          <p:cNvSpPr>
            <a:spLocks noGrp="1" noChangeArrowheads="1"/>
          </p:cNvSpPr>
          <p:nvPr>
            <p:ph type="body" idx="1"/>
          </p:nvPr>
        </p:nvSpPr>
        <p:spPr>
          <a:xfrm>
            <a:off x="381000" y="1143000"/>
            <a:ext cx="8382000" cy="5334000"/>
          </a:xfrm>
        </p:spPr>
        <p:txBody>
          <a:bodyPr/>
          <a:lstStyle/>
          <a:p>
            <a:pPr defTabSz="457200" eaLnBrk="1" hangingPunct="1">
              <a:lnSpc>
                <a:spcPct val="90000"/>
              </a:lnSpc>
              <a:spcAft>
                <a:spcPts val="400"/>
              </a:spcAft>
            </a:pPr>
            <a:r>
              <a:rPr lang="en-US" altLang="en-US" sz="3400" dirty="0">
                <a:solidFill>
                  <a:schemeClr val="bg1"/>
                </a:solidFill>
                <a:latin typeface="Arial" panose="020B0604020202020204" pitchFamily="34" charset="0"/>
                <a:cs typeface="Arial" panose="020B0604020202020204" pitchFamily="34" charset="0"/>
              </a:rPr>
              <a:t>Urged Romans to receive her </a:t>
            </a:r>
            <a:r>
              <a:rPr lang="en-US" altLang="en-US" sz="3400" i="1" dirty="0">
                <a:solidFill>
                  <a:srgbClr val="FFFFCC"/>
                </a:solidFill>
                <a:latin typeface="Arial" panose="020B0604020202020204" pitchFamily="34" charset="0"/>
                <a:cs typeface="Arial" panose="020B0604020202020204" pitchFamily="34" charset="0"/>
              </a:rPr>
              <a:t>in manner </a:t>
            </a:r>
            <a:r>
              <a:rPr lang="en-US" altLang="en-US" sz="3400" i="1"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worthy of saints </a:t>
            </a:r>
            <a:r>
              <a:rPr lang="en-US" altLang="en-US" sz="3400" dirty="0">
                <a:solidFill>
                  <a:schemeClr val="bg1"/>
                </a:solidFill>
                <a:latin typeface="Arial" panose="020B0604020202020204" pitchFamily="34" charset="0"/>
                <a:cs typeface="Arial" panose="020B0604020202020204" pitchFamily="34" charset="0"/>
              </a:rPr>
              <a:t>– </a:t>
            </a:r>
          </a:p>
          <a:p>
            <a:pPr defTabSz="457200" eaLnBrk="1" hangingPunct="1">
              <a:lnSpc>
                <a:spcPct val="90000"/>
              </a:lnSpc>
              <a:spcAft>
                <a:spcPts val="600"/>
              </a:spcAft>
            </a:pPr>
            <a:r>
              <a:rPr lang="en-US" altLang="en-US" sz="3400" dirty="0">
                <a:solidFill>
                  <a:schemeClr val="bg1"/>
                </a:solidFill>
                <a:latin typeface="Arial" panose="020B0604020202020204" pitchFamily="34" charset="0"/>
                <a:cs typeface="Arial" panose="020B0604020202020204" pitchFamily="34" charset="0"/>
              </a:rPr>
              <a:t>	</a:t>
            </a:r>
            <a:r>
              <a:rPr lang="en-US" altLang="en-US" sz="3400" b="1" dirty="0">
                <a:solidFill>
                  <a:schemeClr val="bg1"/>
                </a:solidFill>
                <a:latin typeface="Arial" panose="020B0604020202020204" pitchFamily="34" charset="0"/>
                <a:cs typeface="Arial" panose="020B0604020202020204" pitchFamily="34" charset="0"/>
              </a:rPr>
              <a:t>*</a:t>
            </a:r>
            <a:r>
              <a:rPr lang="en-US" altLang="en-US" sz="3400" dirty="0">
                <a:solidFill>
                  <a:srgbClr val="FFFFCC"/>
                </a:solidFill>
                <a:latin typeface="Arial" panose="020B0604020202020204" pitchFamily="34" charset="0"/>
                <a:cs typeface="Arial" panose="020B0604020202020204" pitchFamily="34" charset="0"/>
              </a:rPr>
              <a:t>as saints should</a:t>
            </a:r>
            <a:r>
              <a:rPr lang="en-US" altLang="en-US" sz="3400" dirty="0">
                <a:solidFill>
                  <a:schemeClr val="bg1"/>
                </a:solidFill>
                <a:latin typeface="Arial" panose="020B0604020202020204" pitchFamily="34" charset="0"/>
                <a:cs typeface="Arial" panose="020B0604020202020204" pitchFamily="34" charset="0"/>
              </a:rPr>
              <a:t> . . . Or </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r>
              <a:rPr lang="en-US" altLang="en-US" sz="3400" b="1" dirty="0">
                <a:latin typeface="Arial" panose="020B0604020202020204" pitchFamily="34" charset="0"/>
                <a:cs typeface="Arial" panose="020B0604020202020204" pitchFamily="34" charset="0"/>
              </a:rPr>
              <a:t>*</a:t>
            </a:r>
            <a:r>
              <a:rPr lang="en-US" altLang="en-US" sz="3400" dirty="0">
                <a:solidFill>
                  <a:srgbClr val="FFFFCC"/>
                </a:solidFill>
                <a:latin typeface="Arial" panose="020B0604020202020204" pitchFamily="34" charset="0"/>
                <a:cs typeface="Arial" panose="020B0604020202020204" pitchFamily="34" charset="0"/>
              </a:rPr>
              <a:t>as one worthy of high honor</a:t>
            </a:r>
            <a:r>
              <a:rPr lang="en-US" altLang="en-US" sz="3400" dirty="0">
                <a:solidFill>
                  <a:schemeClr val="bg1"/>
                </a:solidFill>
                <a:latin typeface="Arial" panose="020B0604020202020204" pitchFamily="34" charset="0"/>
                <a:cs typeface="Arial" panose="020B0604020202020204" pitchFamily="34" charset="0"/>
              </a:rPr>
              <a:t>; Ph.2:29–</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endParaRPr lang="en-US" altLang="en-US" sz="2000" dirty="0">
              <a:solidFill>
                <a:schemeClr val="bg1"/>
              </a:solidFill>
              <a:latin typeface="Arial" panose="020B0604020202020204" pitchFamily="34" charset="0"/>
              <a:cs typeface="Arial" panose="020B0604020202020204" pitchFamily="34" charset="0"/>
            </a:endParaRPr>
          </a:p>
        </p:txBody>
      </p:sp>
      <p:sp>
        <p:nvSpPr>
          <p:cNvPr id="2" name="Rectangle: Rounded Corners 1"/>
          <p:cNvSpPr/>
          <p:nvPr/>
        </p:nvSpPr>
        <p:spPr bwMode="auto">
          <a:xfrm>
            <a:off x="576942" y="3657600"/>
            <a:ext cx="8001000" cy="1295400"/>
          </a:xfrm>
          <a:prstGeom prst="roundRect">
            <a:avLst/>
          </a:prstGeom>
          <a:solidFill>
            <a:srgbClr val="FFFFCC"/>
          </a:solidFill>
          <a:ln w="31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algn="ctr"/>
            <a:r>
              <a:rPr lang="en-US" sz="3200" dirty="0">
                <a:solidFill>
                  <a:schemeClr val="accent2">
                    <a:lumMod val="75000"/>
                  </a:schemeClr>
                </a:solidFill>
                <a:latin typeface="Arial" panose="020B0604020202020204" pitchFamily="34" charset="0"/>
                <a:cs typeface="Arial" panose="020B0604020202020204" pitchFamily="34" charset="0"/>
              </a:rPr>
              <a:t>‘Receive him therefore in the Lord with all gladness, and hold such men in esteem’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Servant of the church, 1</a:t>
            </a:r>
          </a:p>
        </p:txBody>
      </p:sp>
      <p:sp>
        <p:nvSpPr>
          <p:cNvPr id="8195" name="Rectangle 3"/>
          <p:cNvSpPr>
            <a:spLocks noGrp="1" noChangeArrowheads="1"/>
          </p:cNvSpPr>
          <p:nvPr>
            <p:ph type="body" idx="1"/>
          </p:nvPr>
        </p:nvSpPr>
        <p:spPr>
          <a:xfrm>
            <a:off x="381000" y="1143000"/>
            <a:ext cx="8382000" cy="5334000"/>
          </a:xfrm>
        </p:spPr>
        <p:txBody>
          <a:bodyPr/>
          <a:lstStyle/>
          <a:p>
            <a:pPr defTabSz="457200" eaLnBrk="1" hangingPunct="1">
              <a:lnSpc>
                <a:spcPct val="90000"/>
              </a:lnSpc>
              <a:spcAft>
                <a:spcPts val="400"/>
              </a:spcAft>
            </a:pPr>
            <a:r>
              <a:rPr lang="en-US" altLang="en-US" sz="3400" dirty="0">
                <a:solidFill>
                  <a:schemeClr val="bg1"/>
                </a:solidFill>
                <a:latin typeface="Arial" panose="020B0604020202020204" pitchFamily="34" charset="0"/>
                <a:cs typeface="Arial" panose="020B0604020202020204" pitchFamily="34" charset="0"/>
              </a:rPr>
              <a:t>Paul did not set Phoebe above others</a:t>
            </a:r>
          </a:p>
          <a:p>
            <a:pPr defTabSz="457200" eaLnBrk="1" hangingPunct="1">
              <a:lnSpc>
                <a:spcPct val="90000"/>
              </a:lnSpc>
              <a:spcAft>
                <a:spcPts val="400"/>
              </a:spcAft>
            </a:pPr>
            <a:r>
              <a:rPr lang="en-US" altLang="en-US" sz="3400" dirty="0">
                <a:solidFill>
                  <a:schemeClr val="bg1"/>
                </a:solidFill>
                <a:latin typeface="Arial" panose="020B0604020202020204" pitchFamily="34" charset="0"/>
                <a:cs typeface="Arial" panose="020B0604020202020204" pitchFamily="34" charset="0"/>
              </a:rPr>
              <a:t>Urged Romans to receive her as a servant</a:t>
            </a:r>
          </a:p>
          <a:p>
            <a:pPr marL="914400" lvl="1" indent="-457200" defTabSz="457200" eaLnBrk="1" hangingPunct="1">
              <a:lnSpc>
                <a:spcPct val="90000"/>
              </a:lnSpc>
              <a:spcAft>
                <a:spcPts val="600"/>
              </a:spcAft>
              <a:buFont typeface="Arial" panose="020B0604020202020204" pitchFamily="34" charset="0"/>
              <a:buChar char="•"/>
            </a:pPr>
            <a:r>
              <a:rPr lang="en-US" altLang="en-US" sz="3400" dirty="0">
                <a:solidFill>
                  <a:schemeClr val="bg1"/>
                </a:solidFill>
                <a:latin typeface="Arial" panose="020B0604020202020204" pitchFamily="34" charset="0"/>
                <a:cs typeface="Arial" panose="020B0604020202020204" pitchFamily="34" charset="0"/>
              </a:rPr>
              <a:t>Mt.20:20…</a:t>
            </a:r>
            <a:endParaRPr lang="en-US" altLang="en-US" sz="3400" dirty="0">
              <a:solidFill>
                <a:srgbClr val="66FF33"/>
              </a:solidFill>
              <a:latin typeface="Arial" panose="020B0604020202020204" pitchFamily="34" charset="0"/>
              <a:cs typeface="Arial" panose="020B0604020202020204" pitchFamily="34" charset="0"/>
            </a:endParaRPr>
          </a:p>
          <a:p>
            <a:pPr marL="914400" lvl="1" indent="-457200" defTabSz="457200" eaLnBrk="1" hangingPunct="1">
              <a:lnSpc>
                <a:spcPct val="90000"/>
              </a:lnSpc>
              <a:spcAft>
                <a:spcPts val="600"/>
              </a:spcAft>
              <a:buFont typeface="Arial" panose="020B0604020202020204" pitchFamily="34" charset="0"/>
              <a:buChar char="•"/>
            </a:pPr>
            <a:r>
              <a:rPr lang="en-US" altLang="en-US" sz="3400" dirty="0">
                <a:solidFill>
                  <a:srgbClr val="FFFF00"/>
                </a:solidFill>
                <a:latin typeface="Arial" panose="020B0604020202020204" pitchFamily="34" charset="0"/>
                <a:cs typeface="Arial" panose="020B0604020202020204" pitchFamily="34" charset="0"/>
              </a:rPr>
              <a:t>Paul calls Phoebe ‘servant’ and 	 encourages church to serve her as well – a letter of recommendation</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endParaRPr lang="en-US" alt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0381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81000" y="1295400"/>
            <a:ext cx="8382000" cy="50836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endParaRPr lang="en-US" altLang="en-US" sz="2000" dirty="0">
              <a:solidFill>
                <a:schemeClr val="bg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stretch>
            <a:fillRect/>
          </a:stretch>
        </p:blipFill>
        <p:spPr>
          <a:xfrm>
            <a:off x="2030187" y="1251858"/>
            <a:ext cx="5105400" cy="5105400"/>
          </a:xfrm>
          <a:prstGeom prst="rect">
            <a:avLst/>
          </a:prstGeom>
        </p:spPr>
      </p:pic>
      <p:sp>
        <p:nvSpPr>
          <p:cNvPr id="5" name="Title 4"/>
          <p:cNvSpPr>
            <a:spLocks noGrp="1"/>
          </p:cNvSpPr>
          <p:nvPr>
            <p:ph type="title"/>
          </p:nvPr>
        </p:nvSpPr>
        <p:spPr>
          <a:effectLst/>
        </p:spPr>
        <p:txBody>
          <a:bodyPr/>
          <a:lstStyle/>
          <a:p>
            <a:r>
              <a:rPr lang="en-US" b="1" dirty="0" err="1">
                <a:solidFill>
                  <a:schemeClr val="bg1"/>
                </a:solidFill>
                <a:latin typeface="Calibri" panose="020F0502020204030204" pitchFamily="34" charset="0"/>
              </a:rPr>
              <a:t>Cenchrea</a:t>
            </a: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xmlns="" val="268880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199148" y="2093394"/>
            <a:ext cx="6603735" cy="4285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3600" kern="1200">
                <a:solidFill>
                  <a:srgbClr val="EDECEB"/>
                </a:solidFill>
                <a:latin typeface="+mn-lt"/>
                <a:ea typeface="+mn-ea"/>
                <a:cs typeface="+mn-cs"/>
              </a:defRPr>
            </a:lvl1pPr>
            <a:lvl2pPr marL="457200" algn="l" rtl="0" eaLnBrk="0" fontAlgn="base" hangingPunct="0">
              <a:spcBef>
                <a:spcPct val="20000"/>
              </a:spcBef>
              <a:spcAft>
                <a:spcPct val="0"/>
              </a:spcAft>
              <a:defRPr sz="3200" kern="1200">
                <a:solidFill>
                  <a:srgbClr val="EDECEB"/>
                </a:solidFill>
                <a:latin typeface="+mn-lt"/>
                <a:ea typeface="+mn-ea"/>
                <a:cs typeface="+mn-cs"/>
              </a:defRPr>
            </a:lvl2pPr>
            <a:lvl3pPr marL="914400" algn="l" rtl="0" eaLnBrk="0" fontAlgn="base" hangingPunct="0">
              <a:spcBef>
                <a:spcPct val="20000"/>
              </a:spcBef>
              <a:spcAft>
                <a:spcPct val="0"/>
              </a:spcAft>
              <a:defRPr sz="2800" kern="1200">
                <a:solidFill>
                  <a:srgbClr val="EDECEB"/>
                </a:solidFill>
                <a:latin typeface="+mn-lt"/>
                <a:ea typeface="+mn-ea"/>
                <a:cs typeface="+mn-cs"/>
              </a:defRPr>
            </a:lvl3pPr>
            <a:lvl4pPr marL="1371600" algn="l" rtl="0" eaLnBrk="0" fontAlgn="base" hangingPunct="0">
              <a:spcBef>
                <a:spcPct val="20000"/>
              </a:spcBef>
              <a:spcAft>
                <a:spcPct val="0"/>
              </a:spcAft>
              <a:defRPr sz="2400" kern="1200">
                <a:solidFill>
                  <a:srgbClr val="EDECEB"/>
                </a:solidFill>
                <a:latin typeface="+mn-lt"/>
                <a:ea typeface="+mn-ea"/>
                <a:cs typeface="+mn-cs"/>
              </a:defRPr>
            </a:lvl4pPr>
            <a:lvl5pPr marL="1828800" algn="l" rtl="0" eaLnBrk="0" fontAlgn="base" hangingPunct="0">
              <a:spcBef>
                <a:spcPct val="20000"/>
              </a:spcBef>
              <a:spcAft>
                <a:spcPct val="0"/>
              </a:spcAft>
              <a:defRPr sz="2400" kern="1200">
                <a:solidFill>
                  <a:srgbClr val="EDECE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endParaRPr lang="en-US" altLang="en-US" sz="2000" dirty="0">
              <a:solidFill>
                <a:schemeClr val="bg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381000" y="228600"/>
            <a:ext cx="8382000" cy="838200"/>
          </a:xfrm>
          <a:effectLst/>
        </p:spPr>
        <p:txBody>
          <a:bodyPr/>
          <a:lstStyle/>
          <a:p>
            <a:r>
              <a:rPr lang="en-US" b="1" dirty="0">
                <a:solidFill>
                  <a:schemeClr val="bg1"/>
                </a:solidFill>
                <a:latin typeface="Calibri" panose="020F0502020204030204" pitchFamily="34" charset="0"/>
              </a:rPr>
              <a:t>Corinth and </a:t>
            </a:r>
            <a:r>
              <a:rPr lang="en-US" b="1" dirty="0" err="1">
                <a:solidFill>
                  <a:schemeClr val="bg1"/>
                </a:solidFill>
                <a:latin typeface="Calibri" panose="020F0502020204030204" pitchFamily="34" charset="0"/>
              </a:rPr>
              <a:t>Cenchrea</a:t>
            </a:r>
            <a:endParaRPr lang="en-US" b="1" dirty="0">
              <a:solidFill>
                <a:schemeClr val="bg1"/>
              </a:solidFill>
              <a:latin typeface="Calibri" panose="020F0502020204030204" pitchFamily="34" charset="0"/>
            </a:endParaRPr>
          </a:p>
        </p:txBody>
      </p:sp>
      <p:pic>
        <p:nvPicPr>
          <p:cNvPr id="1026" name="Picture 2" descr="Image result for Map: ancient Corinth"/>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7720" y="1005839"/>
            <a:ext cx="7543801" cy="56904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53477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eaLnBrk="1" hangingPunct="1"/>
            <a:r>
              <a:rPr lang="en-US" altLang="en-US" sz="4000" dirty="0">
                <a:solidFill>
                  <a:schemeClr val="bg1"/>
                </a:solidFill>
                <a:latin typeface="Arial" panose="020B0604020202020204" pitchFamily="34" charset="0"/>
                <a:cs typeface="Arial" panose="020B0604020202020204" pitchFamily="34" charset="0"/>
              </a:rPr>
              <a:t>Assist her, 2</a:t>
            </a:r>
          </a:p>
        </p:txBody>
      </p:sp>
      <p:sp>
        <p:nvSpPr>
          <p:cNvPr id="8195" name="Rectangle 3"/>
          <p:cNvSpPr>
            <a:spLocks noGrp="1" noChangeArrowheads="1"/>
          </p:cNvSpPr>
          <p:nvPr>
            <p:ph type="body" idx="1"/>
          </p:nvPr>
        </p:nvSpPr>
        <p:spPr>
          <a:xfrm>
            <a:off x="381000" y="1066800"/>
            <a:ext cx="8382000" cy="5486400"/>
          </a:xfrm>
        </p:spPr>
        <p:txBody>
          <a:bodyPr/>
          <a:lstStyle/>
          <a:p>
            <a:pPr defTabSz="457200" eaLnBrk="1" hangingPunct="1">
              <a:lnSpc>
                <a:spcPct val="90000"/>
              </a:lnSpc>
              <a:spcAft>
                <a:spcPts val="400"/>
              </a:spcAft>
            </a:pPr>
            <a:r>
              <a:rPr lang="en-US" altLang="en-US" sz="3400" dirty="0">
                <a:solidFill>
                  <a:schemeClr val="bg1"/>
                </a:solidFill>
                <a:latin typeface="Arial" panose="020B0604020202020204" pitchFamily="34" charset="0"/>
                <a:cs typeface="Arial" panose="020B0604020202020204" pitchFamily="34" charset="0"/>
              </a:rPr>
              <a:t>‘Stand by, help her’</a:t>
            </a:r>
          </a:p>
          <a:p>
            <a:pPr defTabSz="457200" eaLnBrk="1" hangingPunct="1">
              <a:lnSpc>
                <a:spcPct val="90000"/>
              </a:lnSpc>
              <a:spcAft>
                <a:spcPts val="400"/>
              </a:spcAft>
            </a:pPr>
            <a:r>
              <a:rPr lang="en-US" altLang="en-US" sz="3400" dirty="0">
                <a:solidFill>
                  <a:schemeClr val="bg1"/>
                </a:solidFill>
                <a:latin typeface="Arial" panose="020B0604020202020204" pitchFamily="34" charset="0"/>
                <a:cs typeface="Arial" panose="020B0604020202020204" pitchFamily="34" charset="0"/>
              </a:rPr>
              <a:t>Ro.16, nine women.  What can they do? </a:t>
            </a:r>
          </a:p>
          <a:p>
            <a:pPr defTabSz="457200" eaLnBrk="1" hangingPunct="1">
              <a:lnSpc>
                <a:spcPct val="90000"/>
              </a:lnSpc>
              <a:spcAft>
                <a:spcPts val="600"/>
              </a:spcAft>
            </a:pPr>
            <a:r>
              <a:rPr lang="en-US" altLang="en-US" sz="3400" dirty="0">
                <a:solidFill>
                  <a:schemeClr val="bg1"/>
                </a:solidFill>
                <a:latin typeface="Arial" panose="020B0604020202020204" pitchFamily="34" charset="0"/>
                <a:cs typeface="Arial" panose="020B0604020202020204" pitchFamily="34" charset="0"/>
              </a:rPr>
              <a:t>	</a:t>
            </a:r>
            <a:r>
              <a:rPr lang="en-US" altLang="en-US" sz="3400" b="1" dirty="0">
                <a:solidFill>
                  <a:schemeClr val="bg1"/>
                </a:solidFill>
                <a:latin typeface="Arial" panose="020B0604020202020204" pitchFamily="34" charset="0"/>
                <a:cs typeface="Arial" panose="020B0604020202020204" pitchFamily="34" charset="0"/>
              </a:rPr>
              <a:t>*</a:t>
            </a:r>
            <a:r>
              <a:rPr lang="en-US" altLang="en-US" sz="3400" dirty="0">
                <a:solidFill>
                  <a:schemeClr val="bg1"/>
                </a:solidFill>
                <a:latin typeface="Arial" panose="020B0604020202020204" pitchFamily="34" charset="0"/>
                <a:cs typeface="Arial" panose="020B0604020202020204" pitchFamily="34" charset="0"/>
              </a:rPr>
              <a:t>Visit, feed sick Ac.9:36; 1 T.5:10</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r>
              <a:rPr lang="en-US" altLang="en-US" sz="3400" b="1" dirty="0">
                <a:latin typeface="Arial" panose="020B0604020202020204" pitchFamily="34" charset="0"/>
                <a:cs typeface="Arial" panose="020B0604020202020204" pitchFamily="34" charset="0"/>
              </a:rPr>
              <a:t>*</a:t>
            </a:r>
            <a:r>
              <a:rPr lang="en-US" altLang="en-US" sz="3400" dirty="0">
                <a:solidFill>
                  <a:srgbClr val="FFFF99"/>
                </a:solidFill>
                <a:latin typeface="Arial" panose="020B0604020202020204" pitchFamily="34" charset="0"/>
                <a:cs typeface="Arial" panose="020B0604020202020204" pitchFamily="34" charset="0"/>
              </a:rPr>
              <a:t>Open home for prayer, study</a:t>
            </a:r>
            <a:r>
              <a:rPr lang="en-US" altLang="en-US" sz="3400" dirty="0">
                <a:solidFill>
                  <a:schemeClr val="bg1"/>
                </a:solidFill>
                <a:latin typeface="Arial" panose="020B0604020202020204" pitchFamily="34" charset="0"/>
                <a:cs typeface="Arial" panose="020B0604020202020204" pitchFamily="34" charset="0"/>
              </a:rPr>
              <a:t>, </a:t>
            </a:r>
            <a:r>
              <a:rPr lang="en-US" altLang="en-US" sz="3400" dirty="0">
                <a:solidFill>
                  <a:srgbClr val="FFFF99"/>
                </a:solidFill>
                <a:latin typeface="Arial" panose="020B0604020202020204" pitchFamily="34" charset="0"/>
                <a:cs typeface="Arial" panose="020B0604020202020204" pitchFamily="34" charset="0"/>
              </a:rPr>
              <a:t>	</a:t>
            </a:r>
            <a:r>
              <a:rPr lang="en-US" altLang="en-US" sz="3400" dirty="0">
                <a:latin typeface="Arial" panose="020B0604020202020204" pitchFamily="34" charset="0"/>
                <a:cs typeface="Arial" panose="020B0604020202020204" pitchFamily="34" charset="0"/>
              </a:rPr>
              <a:t> 	    		 </a:t>
            </a:r>
            <a:r>
              <a:rPr lang="en-US" altLang="en-US" sz="3400" dirty="0">
                <a:solidFill>
                  <a:schemeClr val="bg1"/>
                </a:solidFill>
                <a:latin typeface="Arial" panose="020B0604020202020204" pitchFamily="34" charset="0"/>
                <a:cs typeface="Arial" panose="020B0604020202020204" pitchFamily="34" charset="0"/>
              </a:rPr>
              <a:t>Ac.12:12</a:t>
            </a:r>
          </a:p>
          <a:p>
            <a:pPr defTabSz="457200" eaLnBrk="1" hangingPunct="1">
              <a:lnSpc>
                <a:spcPct val="90000"/>
              </a:lnSpc>
              <a:spcAft>
                <a:spcPts val="600"/>
              </a:spcAft>
            </a:pPr>
            <a:r>
              <a:rPr lang="en-US" altLang="en-US" sz="3400" dirty="0">
                <a:solidFill>
                  <a:schemeClr val="bg1"/>
                </a:solidFill>
                <a:latin typeface="Arial" panose="020B0604020202020204" pitchFamily="34" charset="0"/>
                <a:cs typeface="Arial" panose="020B0604020202020204" pitchFamily="34" charset="0"/>
              </a:rPr>
              <a:t>	</a:t>
            </a:r>
            <a:r>
              <a:rPr lang="en-US" altLang="en-US" sz="3400" b="1" dirty="0">
                <a:solidFill>
                  <a:schemeClr val="bg1"/>
                </a:solidFill>
                <a:latin typeface="Arial" panose="020B0604020202020204" pitchFamily="34" charset="0"/>
                <a:cs typeface="Arial" panose="020B0604020202020204" pitchFamily="34" charset="0"/>
              </a:rPr>
              <a:t>*</a:t>
            </a:r>
            <a:r>
              <a:rPr lang="en-US" altLang="en-US" sz="3400" dirty="0">
                <a:solidFill>
                  <a:schemeClr val="bg1"/>
                </a:solidFill>
                <a:latin typeface="Arial" panose="020B0604020202020204" pitchFamily="34" charset="0"/>
                <a:cs typeface="Arial" panose="020B0604020202020204" pitchFamily="34" charset="0"/>
              </a:rPr>
              <a:t>Go where men cannot, Ph.4:3</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r>
              <a:rPr lang="en-US" altLang="en-US" sz="3400" b="1" dirty="0">
                <a:latin typeface="Arial" panose="020B0604020202020204" pitchFamily="34" charset="0"/>
                <a:cs typeface="Arial" panose="020B0604020202020204" pitchFamily="34" charset="0"/>
              </a:rPr>
              <a:t>*</a:t>
            </a:r>
            <a:r>
              <a:rPr lang="en-US" altLang="en-US" sz="3400" dirty="0">
                <a:solidFill>
                  <a:srgbClr val="FFFF99"/>
                </a:solidFill>
                <a:latin typeface="Arial" panose="020B0604020202020204" pitchFamily="34" charset="0"/>
                <a:cs typeface="Arial" panose="020B0604020202020204" pitchFamily="34" charset="0"/>
              </a:rPr>
              <a:t>Help husband qualify for elder</a:t>
            </a:r>
            <a:r>
              <a:rPr lang="en-US" altLang="en-US" sz="3400" dirty="0">
                <a:solidFill>
                  <a:schemeClr val="bg1"/>
                </a:solidFill>
                <a:latin typeface="Arial" panose="020B0604020202020204" pitchFamily="34" charset="0"/>
                <a:cs typeface="Arial" panose="020B0604020202020204" pitchFamily="34" charset="0"/>
              </a:rPr>
              <a:t>,</a:t>
            </a:r>
            <a:r>
              <a:rPr lang="en-US" altLang="en-US" sz="3400" dirty="0">
                <a:latin typeface="Arial" panose="020B0604020202020204" pitchFamily="34" charset="0"/>
                <a:cs typeface="Arial" panose="020B0604020202020204" pitchFamily="34" charset="0"/>
              </a:rPr>
              <a:t> </a:t>
            </a:r>
            <a:r>
              <a:rPr lang="en-US" altLang="en-US" sz="3400" dirty="0">
                <a:solidFill>
                  <a:schemeClr val="bg1"/>
                </a:solidFill>
                <a:latin typeface="Arial" panose="020B0604020202020204" pitchFamily="34" charset="0"/>
                <a:cs typeface="Arial" panose="020B0604020202020204" pitchFamily="34" charset="0"/>
              </a:rPr>
              <a:t>1 T.3</a:t>
            </a:r>
          </a:p>
          <a:p>
            <a:pPr defTabSz="457200" eaLnBrk="1" hangingPunct="1">
              <a:lnSpc>
                <a:spcPct val="90000"/>
              </a:lnSpc>
              <a:spcAft>
                <a:spcPts val="600"/>
              </a:spcAft>
            </a:pPr>
            <a:r>
              <a:rPr lang="en-US" altLang="en-US" sz="3400" dirty="0">
                <a:latin typeface="Arial" panose="020B0604020202020204" pitchFamily="34" charset="0"/>
                <a:cs typeface="Arial" panose="020B0604020202020204" pitchFamily="34" charset="0"/>
              </a:rPr>
              <a:t>	</a:t>
            </a:r>
            <a:r>
              <a:rPr lang="en-US" altLang="en-US" sz="3400" b="1" dirty="0">
                <a:solidFill>
                  <a:schemeClr val="bg1"/>
                </a:solidFill>
                <a:latin typeface="Arial" panose="020B0604020202020204" pitchFamily="34" charset="0"/>
                <a:cs typeface="Arial" panose="020B0604020202020204" pitchFamily="34" charset="0"/>
              </a:rPr>
              <a:t>*</a:t>
            </a:r>
            <a:r>
              <a:rPr lang="en-US" altLang="en-US" sz="3400" dirty="0">
                <a:solidFill>
                  <a:schemeClr val="bg1"/>
                </a:solidFill>
                <a:latin typeface="Arial" panose="020B0604020202020204" pitchFamily="34" charset="0"/>
                <a:cs typeface="Arial" panose="020B0604020202020204" pitchFamily="34" charset="0"/>
              </a:rPr>
              <a:t>Teach women, children, Tit.2:3-6</a:t>
            </a:r>
          </a:p>
          <a:p>
            <a:pPr defTabSz="457200" eaLnBrk="1" hangingPunct="1">
              <a:lnSpc>
                <a:spcPct val="90000"/>
              </a:lnSpc>
            </a:pPr>
            <a:r>
              <a:rPr lang="en-US" altLang="en-US" sz="3400" dirty="0">
                <a:latin typeface="Arial" panose="020B0604020202020204" pitchFamily="34" charset="0"/>
                <a:cs typeface="Arial" panose="020B0604020202020204" pitchFamily="34" charset="0"/>
              </a:rPr>
              <a:t>	</a:t>
            </a:r>
            <a:r>
              <a:rPr lang="en-US" altLang="en-US" sz="3400" b="1" dirty="0">
                <a:latin typeface="Arial" panose="020B0604020202020204" pitchFamily="34" charset="0"/>
                <a:cs typeface="Arial" panose="020B0604020202020204" pitchFamily="34" charset="0"/>
              </a:rPr>
              <a:t>*</a:t>
            </a:r>
            <a:r>
              <a:rPr lang="en-US" altLang="en-US" sz="3400" dirty="0">
                <a:solidFill>
                  <a:srgbClr val="FFFF99"/>
                </a:solidFill>
                <a:latin typeface="Arial" panose="020B0604020202020204" pitchFamily="34" charset="0"/>
                <a:cs typeface="Arial" panose="020B0604020202020204" pitchFamily="34" charset="0"/>
              </a:rPr>
              <a:t>Show hospitality</a:t>
            </a:r>
            <a:r>
              <a:rPr lang="en-US" altLang="en-US" sz="3400" dirty="0">
                <a:solidFill>
                  <a:schemeClr val="bg1"/>
                </a:solidFill>
                <a:latin typeface="Arial" panose="020B0604020202020204" pitchFamily="34" charset="0"/>
                <a:cs typeface="Arial" panose="020B0604020202020204" pitchFamily="34" charset="0"/>
              </a:rPr>
              <a:t>,</a:t>
            </a:r>
            <a:r>
              <a:rPr lang="en-US" altLang="en-US" sz="3400" dirty="0">
                <a:latin typeface="Arial" panose="020B0604020202020204" pitchFamily="34" charset="0"/>
                <a:cs typeface="Arial" panose="020B0604020202020204" pitchFamily="34" charset="0"/>
              </a:rPr>
              <a:t> </a:t>
            </a:r>
            <a:r>
              <a:rPr lang="en-US" altLang="en-US" sz="3400" dirty="0">
                <a:solidFill>
                  <a:schemeClr val="bg1"/>
                </a:solidFill>
                <a:latin typeface="Arial" panose="020B0604020202020204" pitchFamily="34" charset="0"/>
                <a:cs typeface="Arial" panose="020B0604020202020204" pitchFamily="34" charset="0"/>
              </a:rPr>
              <a:t>Hb.13:2</a:t>
            </a:r>
            <a:r>
              <a:rPr lang="en-US" altLang="en-US" sz="2000"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339447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5" end="5"/>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6" end="6"/>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382000" cy="914400"/>
          </a:xfrm>
          <a:effectLst/>
        </p:spPr>
        <p:txBody>
          <a:bodyPr/>
          <a:lstStyle/>
          <a:p>
            <a:pPr lvl="0" defTabSz="457200" eaLnBrk="1" hangingPunct="1">
              <a:lnSpc>
                <a:spcPct val="90000"/>
              </a:lnSpc>
              <a:spcBef>
                <a:spcPct val="20000"/>
              </a:spcBef>
            </a:pPr>
            <a:r>
              <a:rPr lang="en-US" altLang="en-US" sz="3800" dirty="0">
                <a:solidFill>
                  <a:schemeClr val="bg1"/>
                </a:solidFill>
                <a:latin typeface="Arial" panose="020B0604020202020204" pitchFamily="34" charset="0"/>
                <a:ea typeface="+mn-ea"/>
                <a:cs typeface="Arial" panose="020B0604020202020204" pitchFamily="34" charset="0"/>
              </a:rPr>
              <a:t>Helper of many</a:t>
            </a:r>
          </a:p>
        </p:txBody>
      </p:sp>
      <p:sp>
        <p:nvSpPr>
          <p:cNvPr id="8195" name="Rectangle 3"/>
          <p:cNvSpPr>
            <a:spLocks noGrp="1" noChangeArrowheads="1"/>
          </p:cNvSpPr>
          <p:nvPr>
            <p:ph type="body" idx="1"/>
          </p:nvPr>
        </p:nvSpPr>
        <p:spPr>
          <a:xfrm>
            <a:off x="381000" y="1066800"/>
            <a:ext cx="8382000" cy="5334000"/>
          </a:xfrm>
        </p:spPr>
        <p:txBody>
          <a:bodyPr/>
          <a:lstStyle/>
          <a:p>
            <a:pPr defTabSz="457200" eaLnBrk="1" hangingPunct="1">
              <a:lnSpc>
                <a:spcPct val="90000"/>
              </a:lnSpc>
              <a:spcAft>
                <a:spcPts val="600"/>
              </a:spcAft>
            </a:pPr>
            <a:r>
              <a:rPr lang="en-US" altLang="en-US" dirty="0">
                <a:solidFill>
                  <a:schemeClr val="bg1"/>
                </a:solidFill>
                <a:latin typeface="Arial" panose="020B0604020202020204" pitchFamily="34" charset="0"/>
                <a:cs typeface="Arial" panose="020B0604020202020204" pitchFamily="34" charset="0"/>
              </a:rPr>
              <a:t>Paul was indebted to her (2)</a:t>
            </a:r>
          </a:p>
          <a:p>
            <a:pPr defTabSz="457200" eaLnBrk="1" hangingPunct="1">
              <a:lnSpc>
                <a:spcPct val="90000"/>
              </a:lnSpc>
              <a:spcAft>
                <a:spcPts val="600"/>
              </a:spcAft>
            </a:pPr>
            <a:r>
              <a:rPr lang="en-US" altLang="en-US" dirty="0">
                <a:solidFill>
                  <a:schemeClr val="bg1"/>
                </a:solidFill>
                <a:latin typeface="Arial" panose="020B0604020202020204" pitchFamily="34" charset="0"/>
                <a:cs typeface="Arial" panose="020B0604020202020204" pitchFamily="34" charset="0"/>
              </a:rPr>
              <a:t>‘Helper’ </a:t>
            </a:r>
          </a:p>
          <a:p>
            <a:pPr defTabSz="457200" eaLnBrk="1" hangingPunct="1">
              <a:lnSpc>
                <a:spcPct val="90000"/>
              </a:lnSpc>
              <a:spcAft>
                <a:spcPts val="600"/>
              </a:spcAft>
            </a:pPr>
            <a:r>
              <a:rPr lang="en-US" altLang="en-US" sz="2800" dirty="0">
                <a:solidFill>
                  <a:schemeClr val="bg1"/>
                </a:solidFill>
                <a:latin typeface="Times New Roman" panose="02020603050405020304" pitchFamily="18" charset="0"/>
                <a:cs typeface="Times New Roman" panose="02020603050405020304" pitchFamily="18" charset="0"/>
              </a:rPr>
              <a:t>	► </a:t>
            </a:r>
            <a:r>
              <a:rPr lang="en-US" altLang="en-US" sz="3400" b="1" dirty="0">
                <a:solidFill>
                  <a:srgbClr val="FFFFCC"/>
                </a:solidFill>
                <a:latin typeface="Arial" panose="020B0604020202020204" pitchFamily="34" charset="0"/>
                <a:cs typeface="Arial" panose="020B0604020202020204" pitchFamily="34" charset="0"/>
              </a:rPr>
              <a:t>Spouse,</a:t>
            </a:r>
            <a:r>
              <a:rPr lang="en-US" altLang="en-US" sz="3400" dirty="0">
                <a:solidFill>
                  <a:schemeClr val="bg1"/>
                </a:solidFill>
                <a:latin typeface="Arial" panose="020B0604020202020204" pitchFamily="34" charset="0"/>
                <a:cs typeface="Arial" panose="020B0604020202020204" pitchFamily="34" charset="0"/>
              </a:rPr>
              <a:t>  Gn.2:18</a:t>
            </a:r>
          </a:p>
          <a:p>
            <a:pPr defTabSz="457200" eaLnBrk="1" hangingPunct="1">
              <a:lnSpc>
                <a:spcPct val="90000"/>
              </a:lnSpc>
              <a:spcAft>
                <a:spcPts val="600"/>
              </a:spcAft>
            </a:pPr>
            <a:r>
              <a:rPr lang="en-US" altLang="en-US" sz="2800" dirty="0">
                <a:solidFill>
                  <a:schemeClr val="bg1"/>
                </a:solidFill>
                <a:latin typeface="Times New Roman" panose="02020603050405020304" pitchFamily="18" charset="0"/>
                <a:cs typeface="Times New Roman" panose="02020603050405020304" pitchFamily="18" charset="0"/>
              </a:rPr>
              <a:t>	► </a:t>
            </a:r>
            <a:r>
              <a:rPr lang="en-US" altLang="en-US" sz="3400" b="1" dirty="0">
                <a:solidFill>
                  <a:srgbClr val="FFFFCC"/>
                </a:solidFill>
                <a:latin typeface="Arial" panose="020B0604020202020204" pitchFamily="34" charset="0"/>
                <a:cs typeface="Arial" panose="020B0604020202020204" pitchFamily="34" charset="0"/>
              </a:rPr>
              <a:t>Lord,</a:t>
            </a:r>
            <a:r>
              <a:rPr lang="en-US" altLang="en-US" sz="3400" b="1" dirty="0">
                <a:solidFill>
                  <a:schemeClr val="bg1"/>
                </a:solidFill>
                <a:latin typeface="Arial" panose="020B0604020202020204" pitchFamily="34" charset="0"/>
                <a:cs typeface="Arial" panose="020B0604020202020204" pitchFamily="34" charset="0"/>
              </a:rPr>
              <a:t>  </a:t>
            </a:r>
            <a:r>
              <a:rPr lang="en-US" altLang="en-US" sz="3400" dirty="0">
                <a:solidFill>
                  <a:schemeClr val="bg1"/>
                </a:solidFill>
                <a:latin typeface="Arial" panose="020B0604020202020204" pitchFamily="34" charset="0"/>
                <a:cs typeface="Arial" panose="020B0604020202020204" pitchFamily="34" charset="0"/>
              </a:rPr>
              <a:t>Hb.13:6</a:t>
            </a:r>
          </a:p>
          <a:p>
            <a:pPr defTabSz="457200" eaLnBrk="1" hangingPunct="1">
              <a:lnSpc>
                <a:spcPct val="90000"/>
              </a:lnSpc>
              <a:spcAft>
                <a:spcPts val="600"/>
              </a:spcAft>
            </a:pPr>
            <a:r>
              <a:rPr lang="en-US" altLang="en-US" sz="2800" dirty="0">
                <a:solidFill>
                  <a:schemeClr val="bg1"/>
                </a:solidFill>
                <a:latin typeface="Times New Roman" panose="02020603050405020304" pitchFamily="18" charset="0"/>
                <a:cs typeface="Times New Roman" panose="02020603050405020304" pitchFamily="18" charset="0"/>
              </a:rPr>
              <a:t>	► </a:t>
            </a:r>
            <a:r>
              <a:rPr lang="en-US" altLang="en-US" sz="3400" b="1" dirty="0">
                <a:solidFill>
                  <a:srgbClr val="FFFFCC"/>
                </a:solidFill>
                <a:latin typeface="Arial" panose="020B0604020202020204" pitchFamily="34" charset="0"/>
                <a:cs typeface="Arial" panose="020B0604020202020204" pitchFamily="34" charset="0"/>
              </a:rPr>
              <a:t>Phoebe,</a:t>
            </a:r>
            <a:r>
              <a:rPr lang="en-US" altLang="en-US" sz="3400" b="1" dirty="0">
                <a:solidFill>
                  <a:schemeClr val="bg1"/>
                </a:solidFill>
                <a:latin typeface="Arial" panose="020B0604020202020204" pitchFamily="34" charset="0"/>
                <a:cs typeface="Arial" panose="020B0604020202020204" pitchFamily="34" charset="0"/>
              </a:rPr>
              <a:t>  </a:t>
            </a:r>
            <a:r>
              <a:rPr lang="en-US" altLang="en-US" sz="3400" dirty="0">
                <a:solidFill>
                  <a:schemeClr val="bg1"/>
                </a:solidFill>
                <a:latin typeface="Arial" panose="020B0604020202020204" pitchFamily="34" charset="0"/>
                <a:cs typeface="Arial" panose="020B0604020202020204" pitchFamily="34" charset="0"/>
              </a:rPr>
              <a:t>Ro.16:2</a:t>
            </a:r>
            <a:endParaRPr lang="en-US" altLang="en-US" sz="2000"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bwMode="auto">
          <a:xfrm>
            <a:off x="1447800" y="4452258"/>
            <a:ext cx="6248400" cy="11430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accent2">
                    <a:lumMod val="50000"/>
                  </a:schemeClr>
                </a:solidFill>
                <a:effectLst/>
                <a:latin typeface="Calibri" panose="020F0502020204030204" pitchFamily="34" charset="0"/>
              </a:rPr>
              <a:t>Active in helping.  Caring for others;</a:t>
            </a:r>
            <a:br>
              <a:rPr kumimoji="0" lang="en-US" sz="3200" b="0" i="0" u="none" strike="noStrike" cap="none" normalizeH="0" baseline="0" dirty="0">
                <a:ln>
                  <a:noFill/>
                </a:ln>
                <a:solidFill>
                  <a:schemeClr val="accent2">
                    <a:lumMod val="50000"/>
                  </a:schemeClr>
                </a:solidFill>
                <a:effectLst/>
                <a:latin typeface="Calibri" panose="020F0502020204030204" pitchFamily="34" charset="0"/>
              </a:rPr>
            </a:br>
            <a:r>
              <a:rPr kumimoji="0" lang="en-US" sz="3200" b="0" i="0" u="none" strike="noStrike" cap="none" normalizeH="0" baseline="0" dirty="0">
                <a:ln>
                  <a:noFill/>
                </a:ln>
                <a:solidFill>
                  <a:schemeClr val="accent2">
                    <a:lumMod val="50000"/>
                  </a:schemeClr>
                </a:solidFill>
                <a:effectLst/>
                <a:latin typeface="Calibri" panose="020F0502020204030204" pitchFamily="34" charset="0"/>
              </a:rPr>
              <a:t>aiding them with her resources.</a:t>
            </a:r>
          </a:p>
        </p:txBody>
      </p:sp>
    </p:spTree>
    <p:extLst>
      <p:ext uri="{BB962C8B-B14F-4D97-AF65-F5344CB8AC3E}">
        <p14:creationId xmlns:p14="http://schemas.microsoft.com/office/powerpoint/2010/main" xmlns="" val="63262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TotalTime>
  <Words>518</Words>
  <Application>Microsoft Office PowerPoint</Application>
  <PresentationFormat>On-screen Show (4:3)</PresentationFormat>
  <Paragraphs>119</Paragraphs>
  <Slides>22</Slides>
  <Notes>7</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Blank Presentation</vt:lpstr>
      <vt:lpstr>1_Default Design</vt:lpstr>
      <vt:lpstr>A Galaxy Of Stars Without A Superstar</vt:lpstr>
      <vt:lpstr>Phoebe, the servant, 1-2</vt:lpstr>
      <vt:lpstr>Slide 3</vt:lpstr>
      <vt:lpstr>Receive her, 2</vt:lpstr>
      <vt:lpstr>Servant of the church, 1</vt:lpstr>
      <vt:lpstr>Cenchrea</vt:lpstr>
      <vt:lpstr>Corinth and Cenchrea</vt:lpstr>
      <vt:lpstr>Assist her, 2</vt:lpstr>
      <vt:lpstr>Helper of many</vt:lpstr>
      <vt:lpstr>Priscilla &amp; Aquila, The Brave, 3-5a</vt:lpstr>
      <vt:lpstr>Priscilla &amp; Aquila, The Brave, 3-5a</vt:lpstr>
      <vt:lpstr>Priscilla &amp; Aquila, The Brave, 3-5a</vt:lpstr>
      <vt:lpstr>Epainetus, The First, 5b</vt:lpstr>
      <vt:lpstr>Mary, The Worker, 6</vt:lpstr>
      <vt:lpstr>Rufus, The Sharer, 13</vt:lpstr>
      <vt:lpstr>Gaius, The Host, 23</vt:lpstr>
      <vt:lpstr>Erastus, The Noble, 23</vt:lpstr>
      <vt:lpstr>Erastus, The Noble, 23</vt:lpstr>
      <vt:lpstr>1. All Scripture is relevant</vt:lpstr>
      <vt:lpstr>2. Ordinary people can do extraordinary things</vt:lpstr>
      <vt:lpstr>3. They didn’t know Paul would call their names</vt:lpstr>
      <vt:lpstr>4. Paul was busy, yet remembered twenty-six names</vt:lpstr>
    </vt:vector>
  </TitlesOfParts>
  <Company>閘]狴逄掘뿿��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Matt Duggin</dc:creator>
  <cp:lastModifiedBy>church of Christ</cp:lastModifiedBy>
  <cp:revision>110</cp:revision>
  <dcterms:created xsi:type="dcterms:W3CDTF">2007-07-13T04:29:51Z</dcterms:created>
  <dcterms:modified xsi:type="dcterms:W3CDTF">2017-03-12T16:42:27Z</dcterms:modified>
</cp:coreProperties>
</file>