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2"/>
  </p:notesMasterIdLst>
  <p:sldIdLst>
    <p:sldId id="311" r:id="rId3"/>
    <p:sldId id="331" r:id="rId4"/>
    <p:sldId id="293" r:id="rId5"/>
    <p:sldId id="332" r:id="rId6"/>
    <p:sldId id="333" r:id="rId7"/>
    <p:sldId id="334" r:id="rId8"/>
    <p:sldId id="295" r:id="rId9"/>
    <p:sldId id="335" r:id="rId10"/>
    <p:sldId id="336" r:id="rId11"/>
    <p:sldId id="327" r:id="rId12"/>
    <p:sldId id="337" r:id="rId13"/>
    <p:sldId id="338" r:id="rId14"/>
    <p:sldId id="339" r:id="rId15"/>
    <p:sldId id="340" r:id="rId16"/>
    <p:sldId id="341" r:id="rId17"/>
    <p:sldId id="342" r:id="rId18"/>
    <p:sldId id="328" r:id="rId19"/>
    <p:sldId id="343" r:id="rId20"/>
    <p:sldId id="344"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CC"/>
    <a:srgbClr val="CCFFFF"/>
    <a:srgbClr val="FFFFFF"/>
    <a:srgbClr val="990000"/>
    <a:srgbClr val="B2B2B2"/>
    <a:srgbClr val="FFFF99"/>
    <a:srgbClr val="E88563"/>
    <a:srgbClr val="E18564"/>
    <a:srgbClr val="FFFF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421" autoAdjust="0"/>
    <p:restoredTop sz="86347" autoAdjust="0"/>
  </p:normalViewPr>
  <p:slideViewPr>
    <p:cSldViewPr showGuides="1">
      <p:cViewPr varScale="1">
        <p:scale>
          <a:sx n="71" d="100"/>
          <a:sy n="71" d="100"/>
        </p:scale>
        <p:origin x="-16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1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577C5-8197-4C11-BDF0-FF94BC2EBE20}" type="datetimeFigureOut">
              <a:rPr lang="en-US" smtClean="0"/>
              <a:pPr/>
              <a:t>3/19/2017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EC2C0-101D-44FE-9306-F951BFC92B2E}" type="slidenum">
              <a:rPr lang="en-US" smtClean="0"/>
              <a:pPr/>
              <a:t>‹#›</a:t>
            </a:fld>
            <a:endParaRPr lang="en-US"/>
          </a:p>
        </p:txBody>
      </p:sp>
    </p:spTree>
    <p:extLst>
      <p:ext uri="{BB962C8B-B14F-4D97-AF65-F5344CB8AC3E}">
        <p14:creationId xmlns:p14="http://schemas.microsoft.com/office/powerpoint/2010/main" xmlns="" val="4067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7</a:t>
            </a:fld>
            <a:endParaRPr lang="en-US"/>
          </a:p>
        </p:txBody>
      </p:sp>
    </p:spTree>
    <p:extLst>
      <p:ext uri="{BB962C8B-B14F-4D97-AF65-F5344CB8AC3E}">
        <p14:creationId xmlns:p14="http://schemas.microsoft.com/office/powerpoint/2010/main" xmlns="" val="200436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8</a:t>
            </a:fld>
            <a:endParaRPr lang="en-US"/>
          </a:p>
        </p:txBody>
      </p:sp>
    </p:spTree>
    <p:extLst>
      <p:ext uri="{BB962C8B-B14F-4D97-AF65-F5344CB8AC3E}">
        <p14:creationId xmlns:p14="http://schemas.microsoft.com/office/powerpoint/2010/main" xmlns="" val="3171822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14116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01032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1341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9690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7469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9811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18490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88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1278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5948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76464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5842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922683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491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6314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4327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xmlns="" val="61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616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07348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43557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834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99756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202364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1143000"/>
          </a:xfrm>
          <a:prstGeom prst="rect">
            <a:avLst/>
          </a:prstGeom>
          <a:noFill/>
          <a:ln>
            <a:noFill/>
          </a:ln>
          <a:effectLst>
            <a:outerShdw dist="45791" dir="3378596" algn="ctr" rotWithShape="0">
              <a:schemeClr val="bg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rgbClr val="17B3D1"/>
          </a:solidFill>
          <a:latin typeface="+mj-lt"/>
          <a:ea typeface="+mj-ea"/>
          <a:cs typeface="+mj-cs"/>
        </a:defRPr>
      </a:lvl1pPr>
      <a:lvl2pPr algn="ctr" rtl="0" eaLnBrk="0" fontAlgn="base" hangingPunct="0">
        <a:spcBef>
          <a:spcPct val="0"/>
        </a:spcBef>
        <a:spcAft>
          <a:spcPct val="0"/>
        </a:spcAft>
        <a:defRPr sz="4400">
          <a:solidFill>
            <a:srgbClr val="17B3D1"/>
          </a:solidFill>
          <a:latin typeface="Arial Black" panose="020B0A04020102020204" pitchFamily="34" charset="0"/>
        </a:defRPr>
      </a:lvl2pPr>
      <a:lvl3pPr algn="ctr" rtl="0" eaLnBrk="0" fontAlgn="base" hangingPunct="0">
        <a:spcBef>
          <a:spcPct val="0"/>
        </a:spcBef>
        <a:spcAft>
          <a:spcPct val="0"/>
        </a:spcAft>
        <a:defRPr sz="4400">
          <a:solidFill>
            <a:srgbClr val="17B3D1"/>
          </a:solidFill>
          <a:latin typeface="Arial Black" panose="020B0A04020102020204" pitchFamily="34" charset="0"/>
        </a:defRPr>
      </a:lvl3pPr>
      <a:lvl4pPr algn="ctr" rtl="0" eaLnBrk="0" fontAlgn="base" hangingPunct="0">
        <a:spcBef>
          <a:spcPct val="0"/>
        </a:spcBef>
        <a:spcAft>
          <a:spcPct val="0"/>
        </a:spcAft>
        <a:defRPr sz="4400">
          <a:solidFill>
            <a:srgbClr val="17B3D1"/>
          </a:solidFill>
          <a:latin typeface="Arial Black" panose="020B0A04020102020204" pitchFamily="34" charset="0"/>
        </a:defRPr>
      </a:lvl4pPr>
      <a:lvl5pPr algn="ctr" rtl="0" eaLnBrk="0" fontAlgn="base" hangingPunct="0">
        <a:spcBef>
          <a:spcPct val="0"/>
        </a:spcBef>
        <a:spcAft>
          <a:spcPct val="0"/>
        </a:spcAft>
        <a:defRPr sz="4400">
          <a:solidFill>
            <a:srgbClr val="17B3D1"/>
          </a:solidFill>
          <a:latin typeface="Arial Black" panose="020B0A04020102020204" pitchFamily="34" charset="0"/>
        </a:defRPr>
      </a:lvl5pPr>
      <a:lvl6pPr marL="457200" algn="ctr" rtl="0" fontAlgn="base">
        <a:spcBef>
          <a:spcPct val="0"/>
        </a:spcBef>
        <a:spcAft>
          <a:spcPct val="0"/>
        </a:spcAft>
        <a:defRPr sz="4400">
          <a:solidFill>
            <a:srgbClr val="17B3D1"/>
          </a:solidFill>
          <a:latin typeface="Arial Black" panose="020B0A04020102020204" pitchFamily="34" charset="0"/>
        </a:defRPr>
      </a:lvl6pPr>
      <a:lvl7pPr marL="914400" algn="ctr" rtl="0" fontAlgn="base">
        <a:spcBef>
          <a:spcPct val="0"/>
        </a:spcBef>
        <a:spcAft>
          <a:spcPct val="0"/>
        </a:spcAft>
        <a:defRPr sz="4400">
          <a:solidFill>
            <a:srgbClr val="17B3D1"/>
          </a:solidFill>
          <a:latin typeface="Arial Black" panose="020B0A04020102020204" pitchFamily="34" charset="0"/>
        </a:defRPr>
      </a:lvl7pPr>
      <a:lvl8pPr marL="1371600" algn="ctr" rtl="0" fontAlgn="base">
        <a:spcBef>
          <a:spcPct val="0"/>
        </a:spcBef>
        <a:spcAft>
          <a:spcPct val="0"/>
        </a:spcAft>
        <a:defRPr sz="4400">
          <a:solidFill>
            <a:srgbClr val="17B3D1"/>
          </a:solidFill>
          <a:latin typeface="Arial Black" panose="020B0A04020102020204" pitchFamily="34" charset="0"/>
        </a:defRPr>
      </a:lvl8pPr>
      <a:lvl9pPr marL="1828800" algn="ctr" rtl="0" fontAlgn="base">
        <a:spcBef>
          <a:spcPct val="0"/>
        </a:spcBef>
        <a:spcAft>
          <a:spcPct val="0"/>
        </a:spcAft>
        <a:defRPr sz="4400">
          <a:solidFill>
            <a:srgbClr val="17B3D1"/>
          </a:solidFill>
          <a:latin typeface="Arial Black" panose="020B0A04020102020204" pitchFamily="34" charset="0"/>
        </a:defRPr>
      </a:lvl9pPr>
    </p:titleStyle>
    <p:body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9349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blipFill>
            <a:blip r:embed="rId2" cstate="print"/>
            <a:tile tx="0" ty="0" sx="100000" sy="100000" flip="none" algn="tl"/>
          </a:blipFill>
          <a:ln>
            <a:solidFill>
              <a:srgbClr val="CCFFFF"/>
            </a:solidFill>
          </a:ln>
          <a:scene3d>
            <a:camera prst="orthographicFront"/>
            <a:lightRig rig="threePt" dir="t"/>
          </a:scene3d>
          <a:sp3d>
            <a:bevelT prst="angle"/>
          </a:sp3d>
        </p:spPr>
        <p:txBody>
          <a:bodyPr/>
          <a:lstStyle/>
          <a:p>
            <a:r>
              <a:rPr lang="en-US" dirty="0">
                <a:solidFill>
                  <a:schemeClr val="accent2">
                    <a:lumMod val="75000"/>
                  </a:schemeClr>
                </a:solidFill>
              </a:rPr>
              <a:t>Unless YOU Repent…</a:t>
            </a:r>
          </a:p>
        </p:txBody>
      </p:sp>
      <p:sp>
        <p:nvSpPr>
          <p:cNvPr id="5" name="Subtitle 4"/>
          <p:cNvSpPr>
            <a:spLocks noGrp="1"/>
          </p:cNvSpPr>
          <p:nvPr>
            <p:ph type="subTitle" idx="1"/>
          </p:nvPr>
        </p:nvSpPr>
        <p:spPr/>
        <p:txBody>
          <a:bodyPr/>
          <a:lstStyle/>
          <a:p>
            <a:r>
              <a:rPr lang="en-US" sz="4000" dirty="0">
                <a:solidFill>
                  <a:schemeClr val="accent2">
                    <a:lumMod val="50000"/>
                  </a:schemeClr>
                </a:solidFill>
              </a:rPr>
              <a:t>Luke 13:1-5</a:t>
            </a:r>
          </a:p>
        </p:txBody>
      </p:sp>
    </p:spTree>
    <p:extLst>
      <p:ext uri="{BB962C8B-B14F-4D97-AF65-F5344CB8AC3E}">
        <p14:creationId xmlns:p14="http://schemas.microsoft.com/office/powerpoint/2010/main" xmlns="" val="136107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I tell you, No!</a:t>
            </a:r>
          </a:p>
        </p:txBody>
      </p:sp>
      <p:sp>
        <p:nvSpPr>
          <p:cNvPr id="8195" name="Rectangle 3"/>
          <p:cNvSpPr>
            <a:spLocks noGrp="1" noChangeArrowheads="1"/>
          </p:cNvSpPr>
          <p:nvPr>
            <p:ph type="body" idx="1"/>
          </p:nvPr>
        </p:nvSpPr>
        <p:spPr>
          <a:xfrm>
            <a:off x="500742" y="1143000"/>
            <a:ext cx="8153400" cy="5105400"/>
          </a:xfrm>
        </p:spPr>
        <p:txBody>
          <a:bodyPr/>
          <a:lstStyle/>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Emphatic.   Not ‘why’ – natural calamities do not identify worst sinners…</a:t>
            </a:r>
          </a:p>
          <a:p>
            <a:pPr algn="ctr" defTabSz="457200" eaLnBrk="1" hangingPunct="1">
              <a:lnSpc>
                <a:spcPct val="90000"/>
              </a:lnSpc>
              <a:spcAft>
                <a:spcPts val="800"/>
              </a:spcAft>
            </a:pPr>
            <a:r>
              <a:rPr lang="en-US" altLang="en-US" b="1" u="sng" dirty="0">
                <a:solidFill>
                  <a:srgbClr val="FFFFCC"/>
                </a:solidFill>
                <a:latin typeface="Verdana" panose="020B0604030504040204" pitchFamily="34" charset="0"/>
                <a:ea typeface="Verdana" panose="020B0604030504040204" pitchFamily="34" charset="0"/>
                <a:cs typeface="Verdana" panose="020B0604030504040204" pitchFamily="34" charset="0"/>
              </a:rPr>
              <a:t>You</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will all likewise perish</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Right question: ‘What about me?’</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Without repentance, all sinners face God’s judgment.  Ac.17</a:t>
            </a:r>
          </a:p>
        </p:txBody>
      </p:sp>
      <p:sp>
        <p:nvSpPr>
          <p:cNvPr id="2" name="Rectangle 1"/>
          <p:cNvSpPr/>
          <p:nvPr/>
        </p:nvSpPr>
        <p:spPr bwMode="auto">
          <a:xfrm>
            <a:off x="1083129" y="5334000"/>
            <a:ext cx="6994071" cy="6858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Seek way of escape (Lk.3:3)</a:t>
            </a:r>
          </a:p>
        </p:txBody>
      </p:sp>
    </p:spTree>
    <p:extLst>
      <p:ext uri="{BB962C8B-B14F-4D97-AF65-F5344CB8AC3E}">
        <p14:creationId xmlns:p14="http://schemas.microsoft.com/office/powerpoint/2010/main" xmlns="" val="396455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I tell you, No!</a:t>
            </a:r>
          </a:p>
        </p:txBody>
      </p:sp>
      <p:sp>
        <p:nvSpPr>
          <p:cNvPr id="8195" name="Rectangle 3"/>
          <p:cNvSpPr>
            <a:spLocks noGrp="1" noChangeArrowheads="1"/>
          </p:cNvSpPr>
          <p:nvPr>
            <p:ph type="body" idx="1"/>
          </p:nvPr>
        </p:nvSpPr>
        <p:spPr>
          <a:xfrm>
            <a:off x="500742" y="1143000"/>
            <a:ext cx="8153400" cy="5105400"/>
          </a:xfrm>
        </p:spPr>
        <p:txBody>
          <a:bodyPr/>
          <a:lstStyle/>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Emphatic.   Not ‘why’ – natural calamities do not identify worst sinners…</a:t>
            </a:r>
          </a:p>
          <a:p>
            <a:pPr algn="ctr" defTabSz="457200" eaLnBrk="1" hangingPunct="1">
              <a:lnSpc>
                <a:spcPct val="90000"/>
              </a:lnSpc>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You will all </a:t>
            </a:r>
            <a:r>
              <a:rPr lang="en-US" altLang="en-US" b="1" u="sng" dirty="0">
                <a:solidFill>
                  <a:srgbClr val="FFFFCC"/>
                </a:solidFill>
                <a:latin typeface="Verdana" panose="020B0604030504040204" pitchFamily="34" charset="0"/>
                <a:ea typeface="Verdana" panose="020B0604030504040204" pitchFamily="34" charset="0"/>
                <a:cs typeface="Verdana" panose="020B0604030504040204" pitchFamily="34" charset="0"/>
              </a:rPr>
              <a:t>likewise</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perish</a:t>
            </a:r>
          </a:p>
          <a:p>
            <a:pPr defTabSz="457200" eaLnBrk="1" hangingPunct="1">
              <a:lnSpc>
                <a:spcPct val="90000"/>
              </a:lnSpc>
              <a:spcAft>
                <a:spcPts val="800"/>
              </a:spcAft>
            </a:pPr>
            <a:r>
              <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rPr>
              <a:t>Either:</a:t>
            </a:r>
            <a:r>
              <a:rPr lang="en-US" altLang="en-US" dirty="0">
                <a:latin typeface="Verdana" panose="020B0604030504040204" pitchFamily="34" charset="0"/>
                <a:ea typeface="Verdana" panose="020B0604030504040204" pitchFamily="34" charset="0"/>
                <a:cs typeface="Verdana" panose="020B0604030504040204" pitchFamily="34" charset="0"/>
              </a:rPr>
              <a:t> in same manner – </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	</a:t>
            </a:r>
            <a:r>
              <a:rPr lang="en-US" altLang="en-US" sz="2800" dirty="0">
                <a:latin typeface="Verdana" panose="020B0604030504040204" pitchFamily="34" charset="0"/>
                <a:ea typeface="Verdana" panose="020B0604030504040204" pitchFamily="34" charset="0"/>
                <a:cs typeface="Verdana" panose="020B0604030504040204" pitchFamily="34" charset="0"/>
              </a:rPr>
              <a:t>a. </a:t>
            </a: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cut to pieces</a:t>
            </a:r>
            <a:r>
              <a:rPr lang="en-US" altLang="en-US" dirty="0">
                <a:latin typeface="Verdana" panose="020B0604030504040204" pitchFamily="34" charset="0"/>
                <a:ea typeface="Verdana" panose="020B0604030504040204" pitchFamily="34" charset="0"/>
                <a:cs typeface="Verdana" panose="020B0604030504040204" pitchFamily="34" charset="0"/>
              </a:rPr>
              <a:t>, or 	</a:t>
            </a:r>
            <a:r>
              <a:rPr lang="en-US" altLang="en-US" sz="2800" dirty="0">
                <a:latin typeface="Verdana" panose="020B0604030504040204" pitchFamily="34" charset="0"/>
                <a:ea typeface="Verdana" panose="020B0604030504040204" pitchFamily="34" charset="0"/>
                <a:cs typeface="Verdana" panose="020B0604030504040204" pitchFamily="34" charset="0"/>
              </a:rPr>
              <a:t>b. </a:t>
            </a: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suddenly</a:t>
            </a:r>
          </a:p>
          <a:p>
            <a:pPr defTabSz="457200" eaLnBrk="1" hangingPunct="1">
              <a:lnSpc>
                <a:spcPct val="90000"/>
              </a:lnSpc>
              <a:spcAft>
                <a:spcPts val="800"/>
              </a:spcAft>
            </a:pPr>
            <a:r>
              <a:rPr lang="en-US" altLang="en-US" dirty="0">
                <a:solidFill>
                  <a:srgbClr val="FFFF00"/>
                </a:solidFill>
                <a:latin typeface="Verdana" panose="020B0604030504040204" pitchFamily="34" charset="0"/>
                <a:ea typeface="Verdana" panose="020B0604030504040204" pitchFamily="34" charset="0"/>
                <a:cs typeface="Verdana" panose="020B0604030504040204" pitchFamily="34" charset="0"/>
              </a:rPr>
              <a:t>Or:</a:t>
            </a:r>
            <a:r>
              <a:rPr lang="en-US" altLang="en-US" dirty="0">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also</a:t>
            </a:r>
            <a:r>
              <a:rPr lang="en-US" altLang="en-US" dirty="0">
                <a:latin typeface="Verdana" panose="020B0604030504040204" pitchFamily="34" charset="0"/>
                <a:ea typeface="Verdana" panose="020B0604030504040204" pitchFamily="34" charset="0"/>
                <a:cs typeface="Verdana" panose="020B0604030504040204" pitchFamily="34" charset="0"/>
              </a:rPr>
              <a:t> (consider ‘</a:t>
            </a:r>
            <a:r>
              <a:rPr lang="en-US" altLang="en-US" u="sng" dirty="0">
                <a:latin typeface="Verdana" panose="020B0604030504040204" pitchFamily="34" charset="0"/>
                <a:ea typeface="Verdana" panose="020B0604030504040204" pitchFamily="34" charset="0"/>
                <a:cs typeface="Verdana" panose="020B0604030504040204" pitchFamily="34" charset="0"/>
              </a:rPr>
              <a:t>all</a:t>
            </a:r>
            <a:r>
              <a:rPr lang="en-US" altLang="en-US" dirty="0">
                <a:latin typeface="Verdana" panose="020B0604030504040204" pitchFamily="34" charset="0"/>
                <a:ea typeface="Verdana" panose="020B0604030504040204" pitchFamily="34" charset="0"/>
                <a:cs typeface="Verdana" panose="020B0604030504040204" pitchFamily="34" charset="0"/>
              </a:rPr>
              <a:t>’); no escape</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History: AD 70</a:t>
            </a:r>
          </a:p>
        </p:txBody>
      </p:sp>
    </p:spTree>
    <p:extLst>
      <p:ext uri="{BB962C8B-B14F-4D97-AF65-F5344CB8AC3E}">
        <p14:creationId xmlns:p14="http://schemas.microsoft.com/office/powerpoint/2010/main" xmlns="" val="142926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I tell you, No!</a:t>
            </a:r>
          </a:p>
        </p:txBody>
      </p:sp>
      <p:sp>
        <p:nvSpPr>
          <p:cNvPr id="8195" name="Rectangle 3"/>
          <p:cNvSpPr>
            <a:spLocks noGrp="1" noChangeArrowheads="1"/>
          </p:cNvSpPr>
          <p:nvPr>
            <p:ph type="body" idx="1"/>
          </p:nvPr>
        </p:nvSpPr>
        <p:spPr>
          <a:xfrm>
            <a:off x="500742" y="1143000"/>
            <a:ext cx="8153400" cy="5105400"/>
          </a:xfrm>
        </p:spPr>
        <p:txBody>
          <a:bodyPr/>
          <a:lstStyle/>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Emphatic.   Not ‘why’ – natural calamities do not identify worst sinners…</a:t>
            </a:r>
          </a:p>
          <a:p>
            <a:pPr algn="ctr" defTabSz="457200" eaLnBrk="1" hangingPunct="1">
              <a:lnSpc>
                <a:spcPct val="90000"/>
              </a:lnSpc>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You will all likewise </a:t>
            </a:r>
            <a:r>
              <a:rPr lang="en-US" altLang="en-US" b="1" u="sng" dirty="0">
                <a:solidFill>
                  <a:srgbClr val="FFFFCC"/>
                </a:solidFill>
                <a:latin typeface="Verdana" panose="020B0604030504040204" pitchFamily="34" charset="0"/>
                <a:ea typeface="Verdana" panose="020B0604030504040204" pitchFamily="34" charset="0"/>
                <a:cs typeface="Verdana" panose="020B0604030504040204" pitchFamily="34" charset="0"/>
              </a:rPr>
              <a:t>perish</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Earthly calamities cannot compare with eternal.  </a:t>
            </a:r>
          </a:p>
          <a:p>
            <a:pPr defTabSz="457200" eaLnBrk="1" hangingPunct="1">
              <a:lnSpc>
                <a:spcPct val="90000"/>
              </a:lnSpc>
              <a:spcAft>
                <a:spcPts val="800"/>
              </a:spcAft>
            </a:pPr>
            <a:r>
              <a:rPr lang="en-US" altLang="en-US" dirty="0">
                <a:latin typeface="Verdana" panose="020B0604030504040204" pitchFamily="34" charset="0"/>
                <a:ea typeface="Verdana" panose="020B0604030504040204" pitchFamily="34" charset="0"/>
                <a:cs typeface="Verdana" panose="020B0604030504040204" pitchFamily="34" charset="0"/>
              </a:rPr>
              <a:t>Lk.16 illustrates Mt.10:28</a:t>
            </a:r>
          </a:p>
        </p:txBody>
      </p:sp>
      <p:sp>
        <p:nvSpPr>
          <p:cNvPr id="2" name="Rectangle: Rounded Corners 1"/>
          <p:cNvSpPr/>
          <p:nvPr/>
        </p:nvSpPr>
        <p:spPr bwMode="auto">
          <a:xfrm>
            <a:off x="1034142" y="5334000"/>
            <a:ext cx="7086600" cy="838200"/>
          </a:xfrm>
          <a:prstGeom prst="round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Destroy</a:t>
            </a:r>
            <a:r>
              <a:rPr kumimoji="0" lang="en-US"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‘of eternal death’ </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BDAG</a:t>
            </a:r>
            <a:endPar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4241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Rounded Corners 5"/>
          <p:cNvSpPr/>
          <p:nvPr/>
        </p:nvSpPr>
        <p:spPr>
          <a:xfrm>
            <a:off x="849084" y="3810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Pride And Prejudice, 1</a:t>
            </a:r>
          </a:p>
        </p:txBody>
      </p:sp>
      <p:sp>
        <p:nvSpPr>
          <p:cNvPr id="5" name="Rectangle: Rounded Corners 4"/>
          <p:cNvSpPr/>
          <p:nvPr/>
        </p:nvSpPr>
        <p:spPr>
          <a:xfrm>
            <a:off x="838200" y="10668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Presumption And Pleasure, 2</a:t>
            </a:r>
          </a:p>
        </p:txBody>
      </p:sp>
      <p:sp>
        <p:nvSpPr>
          <p:cNvPr id="7" name="Rectangle: Rounded Corners 6"/>
          <p:cNvSpPr/>
          <p:nvPr/>
        </p:nvSpPr>
        <p:spPr>
          <a:xfrm>
            <a:off x="838200" y="2438400"/>
            <a:ext cx="7467600" cy="9906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Potential Of Peril, 4</a:t>
            </a:r>
          </a:p>
        </p:txBody>
      </p:sp>
      <p:sp>
        <p:nvSpPr>
          <p:cNvPr id="8" name="Rectangle: Rounded Corners 7"/>
          <p:cNvSpPr/>
          <p:nvPr/>
        </p:nvSpPr>
        <p:spPr>
          <a:xfrm>
            <a:off x="838200" y="17526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Plea And Promise, 3</a:t>
            </a:r>
          </a:p>
        </p:txBody>
      </p:sp>
    </p:spTree>
    <p:extLst>
      <p:ext uri="{BB962C8B-B14F-4D97-AF65-F5344CB8AC3E}">
        <p14:creationId xmlns:p14="http://schemas.microsoft.com/office/powerpoint/2010/main" xmlns="" val="2469216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Those eighteen</a:t>
            </a:r>
          </a:p>
        </p:txBody>
      </p:sp>
      <p:sp>
        <p:nvSpPr>
          <p:cNvPr id="8195" name="Rectangle 3"/>
          <p:cNvSpPr>
            <a:spLocks noGrp="1" noChangeArrowheads="1"/>
          </p:cNvSpPr>
          <p:nvPr>
            <p:ph type="body" idx="1"/>
          </p:nvPr>
        </p:nvSpPr>
        <p:spPr>
          <a:xfrm>
            <a:off x="500742" y="990600"/>
            <a:ext cx="8153400" cy="5410200"/>
          </a:xfrm>
        </p:spPr>
        <p:txBody>
          <a:bodyPr/>
          <a:lstStyle/>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Jesus knows current events; uses them as lessons and warnings</a:t>
            </a:r>
          </a:p>
          <a:p>
            <a:pPr algn="ctr" defTabSz="457200" eaLnBrk="1" hangingPunct="1">
              <a:lnSpc>
                <a:spcPct val="90000"/>
              </a:lnSpc>
              <a:spcAft>
                <a:spcPts val="6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Tower in Siloam fell and killed</a:t>
            </a:r>
          </a:p>
          <a:p>
            <a:pPr defTabSz="457200" eaLnBrk="1" hangingPunct="1">
              <a:lnSpc>
                <a:spcPct val="90000"/>
              </a:lnSpc>
              <a:spcAft>
                <a:spcPts val="400"/>
              </a:spcAft>
            </a:pPr>
            <a:r>
              <a:rPr lang="en-US" altLang="en-US" sz="3200" dirty="0">
                <a:solidFill>
                  <a:srgbClr val="66FF33"/>
                </a:solidFill>
                <a:latin typeface="Verdana" panose="020B0604030504040204" pitchFamily="34" charset="0"/>
                <a:ea typeface="Verdana" panose="020B0604030504040204" pitchFamily="34" charset="0"/>
                <a:cs typeface="Verdana" panose="020B0604030504040204" pitchFamily="34" charset="0"/>
              </a:rPr>
              <a:t>Accidents are not judgments</a:t>
            </a:r>
          </a:p>
          <a:p>
            <a:pPr defTabSz="457200" eaLnBrk="1" hangingPunct="1">
              <a:lnSpc>
                <a:spcPct val="90000"/>
              </a:lnSpc>
              <a:spcAft>
                <a:spcPts val="4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Only 18 worthy of death that day?</a:t>
            </a:r>
          </a:p>
          <a:p>
            <a:pPr defTabSz="457200" eaLnBrk="1" hangingPunct="1">
              <a:lnSpc>
                <a:spcPct val="90000"/>
              </a:lnSpc>
              <a:spcAft>
                <a:spcPts val="4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Cause and effect: alcohol &amp; liver</a:t>
            </a:r>
          </a:p>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Some of best in Israel die young 	(Ac.7)</a:t>
            </a:r>
          </a:p>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Accidents SHOULD remind us… </a:t>
            </a:r>
          </a:p>
          <a:p>
            <a:pPr algn="ctr" defTabSz="457200" eaLnBrk="1" hangingPunct="1">
              <a:lnSpc>
                <a:spcPct val="90000"/>
              </a:lnSpc>
              <a:spcAft>
                <a:spcPts val="800"/>
              </a:spcAft>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4724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Rounded Corners 5"/>
          <p:cNvSpPr/>
          <p:nvPr/>
        </p:nvSpPr>
        <p:spPr>
          <a:xfrm>
            <a:off x="849084" y="3810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Pride And Prejudice, 1</a:t>
            </a:r>
          </a:p>
        </p:txBody>
      </p:sp>
      <p:sp>
        <p:nvSpPr>
          <p:cNvPr id="5" name="Rectangle: Rounded Corners 4"/>
          <p:cNvSpPr/>
          <p:nvPr/>
        </p:nvSpPr>
        <p:spPr>
          <a:xfrm>
            <a:off x="838200" y="10668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Presumption And Pleasure, 2</a:t>
            </a:r>
          </a:p>
        </p:txBody>
      </p:sp>
      <p:sp>
        <p:nvSpPr>
          <p:cNvPr id="8" name="Rectangle: Rounded Corners 7"/>
          <p:cNvSpPr/>
          <p:nvPr/>
        </p:nvSpPr>
        <p:spPr>
          <a:xfrm>
            <a:off x="838200" y="17526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Plea And Promise, 3</a:t>
            </a:r>
          </a:p>
        </p:txBody>
      </p:sp>
      <p:sp>
        <p:nvSpPr>
          <p:cNvPr id="9" name="Rectangle: Rounded Corners 8"/>
          <p:cNvSpPr/>
          <p:nvPr/>
        </p:nvSpPr>
        <p:spPr>
          <a:xfrm>
            <a:off x="838200" y="3124200"/>
            <a:ext cx="7467600" cy="914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Preparation For Paradise, 5</a:t>
            </a:r>
          </a:p>
        </p:txBody>
      </p:sp>
      <p:sp>
        <p:nvSpPr>
          <p:cNvPr id="10" name="Rectangle: Rounded Corners 9"/>
          <p:cNvSpPr/>
          <p:nvPr/>
        </p:nvSpPr>
        <p:spPr>
          <a:xfrm>
            <a:off x="838200" y="24384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Potential Of Peril, 4</a:t>
            </a:r>
          </a:p>
        </p:txBody>
      </p:sp>
    </p:spTree>
    <p:extLst>
      <p:ext uri="{BB962C8B-B14F-4D97-AF65-F5344CB8AC3E}">
        <p14:creationId xmlns:p14="http://schemas.microsoft.com/office/powerpoint/2010/main" xmlns="" val="157273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Perish</a:t>
            </a:r>
          </a:p>
        </p:txBody>
      </p:sp>
      <p:sp>
        <p:nvSpPr>
          <p:cNvPr id="8195" name="Rectangle 3"/>
          <p:cNvSpPr>
            <a:spLocks noGrp="1" noChangeArrowheads="1"/>
          </p:cNvSpPr>
          <p:nvPr>
            <p:ph type="body" idx="1"/>
          </p:nvPr>
        </p:nvSpPr>
        <p:spPr>
          <a:xfrm>
            <a:off x="500742" y="1143000"/>
            <a:ext cx="8153400" cy="5105400"/>
          </a:xfrm>
        </p:spPr>
        <p:txBody>
          <a:bodyPr/>
          <a:lstStyle/>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“But I’m not a bad person”</a:t>
            </a:r>
          </a:p>
          <a:p>
            <a:pPr defTabSz="457200" eaLnBrk="1" hangingPunct="1">
              <a:lnSpc>
                <a:spcPct val="90000"/>
              </a:lnSpc>
              <a:spcAft>
                <a:spcPts val="10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Ro.3:23;  6:23.   Ac.10</a:t>
            </a:r>
          </a:p>
          <a:p>
            <a:pPr algn="ctr" defTabSz="457200" eaLnBrk="1" hangingPunct="1">
              <a:lnSpc>
                <a:spcPct val="90000"/>
              </a:lnSpc>
              <a:spcAft>
                <a:spcPts val="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Repent</a:t>
            </a:r>
          </a:p>
          <a:p>
            <a:pPr defTabSz="457200" eaLnBrk="1" hangingPunct="1">
              <a:lnSpc>
                <a:spcPct val="90000"/>
              </a:lnSpc>
              <a:spcAft>
                <a:spcPts val="4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Change mind</a:t>
            </a:r>
          </a:p>
          <a:p>
            <a:pPr defTabSz="457200" eaLnBrk="1" hangingPunct="1">
              <a:lnSpc>
                <a:spcPct val="90000"/>
              </a:lnSpc>
              <a:spcAft>
                <a:spcPts val="40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Is any sin worth ‘perishing’?</a:t>
            </a:r>
          </a:p>
          <a:p>
            <a:pPr algn="ctr" defTabSz="457200" eaLnBrk="1" hangingPunct="1">
              <a:lnSpc>
                <a:spcPct val="90000"/>
              </a:lnSpc>
              <a:spcAft>
                <a:spcPts val="800"/>
              </a:spcAft>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1204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66FF33"/>
                </a:solidFill>
                <a:latin typeface="Arial" panose="020B0604020202020204" pitchFamily="34" charset="0"/>
                <a:cs typeface="Arial" panose="020B0604020202020204" pitchFamily="34" charset="0"/>
              </a:rPr>
              <a:t>Lessons</a:t>
            </a:r>
            <a:endParaRPr lang="en-US" altLang="en-US" dirty="0">
              <a:solidFill>
                <a:srgbClr val="66FF33"/>
              </a:solidFill>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a:xfrm>
            <a:off x="609600" y="1066800"/>
            <a:ext cx="7924800" cy="5105400"/>
          </a:xfrm>
        </p:spPr>
        <p:txBody>
          <a:bodyPr/>
          <a:lstStyle/>
          <a:p>
            <a:pPr marL="571500" indent="-571500" defTabSz="457200" eaLnBrk="1" hangingPunct="1">
              <a:lnSpc>
                <a:spcPct val="90000"/>
              </a:lnSpc>
              <a:spcAft>
                <a:spcPts val="400"/>
              </a:spcAft>
            </a:pPr>
            <a:r>
              <a:rPr lang="en-US" alt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1.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When we say a sinner got what he deserved, it’s true (Ro.6:23</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1028700" lvl="1" indent="-571500" defTabSz="457200" eaLnBrk="1" hangingPunct="1">
              <a:lnSpc>
                <a:spcPct val="90000"/>
              </a:lnSpc>
              <a:spcAft>
                <a:spcPts val="4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But we have not gotten what we  deserve.  </a:t>
            </a:r>
          </a:p>
          <a:p>
            <a:pPr defTabSz="457200" eaLnBrk="1" hangingPunct="1">
              <a:lnSpc>
                <a:spcPct val="90000"/>
              </a:lnSpc>
              <a:spcAft>
                <a:spcPts val="800"/>
              </a:spcAft>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bwMode="auto">
          <a:xfrm>
            <a:off x="653142" y="3200400"/>
            <a:ext cx="7848600" cy="27432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r>
              <a:rPr lang="en-US" sz="3200" dirty="0">
                <a:latin typeface="Arial" panose="020B0604020202020204" pitchFamily="34" charset="0"/>
                <a:cs typeface="Arial" panose="020B0604020202020204" pitchFamily="34" charset="0"/>
              </a:rPr>
              <a:t>  And after all that has come upon us for our evil deeds and for our great guilt, since You our God have punished us less than our iniquities deserve, and have given us such deliverance as this </a:t>
            </a:r>
            <a:r>
              <a:rPr lang="en-US" dirty="0">
                <a:latin typeface="Arial" panose="020B0604020202020204" pitchFamily="34" charset="0"/>
                <a:cs typeface="Arial" panose="020B0604020202020204" pitchFamily="34" charset="0"/>
              </a:rPr>
              <a:t>– Ezr.9:13</a:t>
            </a:r>
            <a:r>
              <a:rPr lang="en-US" sz="3200" dirty="0">
                <a:latin typeface="Arial" panose="020B0604020202020204" pitchFamily="34" charset="0"/>
                <a:cs typeface="Arial" panose="020B0604020202020204" pitchFamily="34" charset="0"/>
              </a:rPr>
              <a:t> </a:t>
            </a:r>
            <a:endPar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3459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66FF33"/>
                </a:solidFill>
                <a:latin typeface="Arial" panose="020B0604020202020204" pitchFamily="34" charset="0"/>
                <a:cs typeface="Arial" panose="020B0604020202020204" pitchFamily="34" charset="0"/>
              </a:rPr>
              <a:t>Lessons</a:t>
            </a:r>
            <a:endParaRPr lang="en-US" altLang="en-US" dirty="0">
              <a:solidFill>
                <a:srgbClr val="66FF33"/>
              </a:solidFill>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a:xfrm>
            <a:off x="609600" y="1066800"/>
            <a:ext cx="7924800" cy="5105400"/>
          </a:xfrm>
        </p:spPr>
        <p:txBody>
          <a:bodyPr/>
          <a:lstStyle/>
          <a:p>
            <a:pPr marL="514350" indent="-514350" defTabSz="457200" eaLnBrk="1" hangingPunct="1">
              <a:lnSpc>
                <a:spcPct val="90000"/>
              </a:lnSpc>
              <a:spcAft>
                <a:spcPts val="400"/>
              </a:spcAft>
              <a:buAutoNum type="arabicPeriod"/>
            </a:pPr>
            <a:r>
              <a:rPr lang="en-US" altLang="en-US" sz="2800"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When we say a sinner got what he deserved, it’s true (Ro.6:23)</a:t>
            </a:r>
          </a:p>
          <a:p>
            <a:pPr marL="457200" indent="-457200" defTabSz="457200" eaLnBrk="1" hangingPunct="1">
              <a:lnSpc>
                <a:spcPct val="90000"/>
              </a:lnSpc>
              <a:spcAft>
                <a:spcPts val="800"/>
              </a:spcAft>
            </a:pPr>
            <a:r>
              <a:rPr lang="en-US" altLang="en-US" sz="2800" dirty="0">
                <a:latin typeface="Verdana" panose="020B0604030504040204" pitchFamily="34" charset="0"/>
                <a:ea typeface="Verdana" panose="020B0604030504040204" pitchFamily="34" charset="0"/>
                <a:cs typeface="Verdana" panose="020B0604030504040204" pitchFamily="34" charset="0"/>
              </a:rPr>
              <a:t>2. </a:t>
            </a:r>
            <a:r>
              <a:rPr lang="en-US" altLang="en-US" sz="3400" dirty="0">
                <a:latin typeface="Verdana" panose="020B0604030504040204" pitchFamily="34" charset="0"/>
                <a:ea typeface="Verdana" panose="020B0604030504040204" pitchFamily="34" charset="0"/>
                <a:cs typeface="Verdana" panose="020B0604030504040204" pitchFamily="34" charset="0"/>
              </a:rPr>
              <a:t>Every tragedy should humble me: I could die suddenly…</a:t>
            </a:r>
          </a:p>
        </p:txBody>
      </p:sp>
    </p:spTree>
    <p:extLst>
      <p:ext uri="{BB962C8B-B14F-4D97-AF65-F5344CB8AC3E}">
        <p14:creationId xmlns:p14="http://schemas.microsoft.com/office/powerpoint/2010/main" xmlns="" val="273398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66FF33"/>
                </a:solidFill>
                <a:latin typeface="Arial" panose="020B0604020202020204" pitchFamily="34" charset="0"/>
                <a:cs typeface="Arial" panose="020B0604020202020204" pitchFamily="34" charset="0"/>
              </a:rPr>
              <a:t>Lessons</a:t>
            </a:r>
            <a:endParaRPr lang="en-US" altLang="en-US" dirty="0">
              <a:solidFill>
                <a:srgbClr val="66FF33"/>
              </a:solidFill>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a:xfrm>
            <a:off x="609600" y="1066800"/>
            <a:ext cx="7924800" cy="5105400"/>
          </a:xfrm>
        </p:spPr>
        <p:txBody>
          <a:bodyPr/>
          <a:lstStyle/>
          <a:p>
            <a:pPr marL="514350" indent="-514350" defTabSz="457200" eaLnBrk="1" hangingPunct="1">
              <a:lnSpc>
                <a:spcPct val="90000"/>
              </a:lnSpc>
              <a:spcAft>
                <a:spcPts val="400"/>
              </a:spcAft>
              <a:buAutoNum type="arabicPeriod"/>
            </a:pPr>
            <a:r>
              <a:rPr lang="en-US" altLang="en-US" sz="2800"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When we say a sinner got what he deserved, it’s true (Ro.6:23)</a:t>
            </a:r>
          </a:p>
          <a:p>
            <a:pPr marL="457200" indent="-457200" defTabSz="457200" eaLnBrk="1" hangingPunct="1">
              <a:lnSpc>
                <a:spcPct val="90000"/>
              </a:lnSpc>
              <a:spcAft>
                <a:spcPts val="800"/>
              </a:spcAft>
            </a:pPr>
            <a:r>
              <a:rPr lang="en-US" altLang="en-US" sz="2800"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2. Every tragedy should humble me: I could die suddenly…</a:t>
            </a:r>
            <a:endParaRPr lang="en-US" altLang="en-US" sz="3200"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457200" eaLnBrk="1" hangingPunct="1">
              <a:lnSpc>
                <a:spcPct val="90000"/>
              </a:lnSpc>
              <a:spcAft>
                <a:spcPts val="800"/>
              </a:spcAft>
            </a:pPr>
            <a:r>
              <a:rPr lang="en-US" alt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3.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Every tragedy should get my  attention: am I ready?</a:t>
            </a:r>
          </a:p>
          <a:p>
            <a:pPr marL="1028700" lvl="1" indent="-571500" defTabSz="457200" eaLnBrk="1" hangingPunct="1">
              <a:lnSpc>
                <a:spcPct val="90000"/>
              </a:lnSpc>
              <a:spcAft>
                <a:spcPts val="800"/>
              </a:spcAft>
              <a:buFont typeface="Arial" panose="020B0604020202020204" pitchFamily="34" charset="0"/>
              <a:buChar char="•"/>
            </a:pP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Acts 16:27-30</a:t>
            </a:r>
          </a:p>
        </p:txBody>
      </p:sp>
    </p:spTree>
    <p:extLst>
      <p:ext uri="{BB962C8B-B14F-4D97-AF65-F5344CB8AC3E}">
        <p14:creationId xmlns:p14="http://schemas.microsoft.com/office/powerpoint/2010/main" xmlns="" val="35110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Rounded Corners 5"/>
          <p:cNvSpPr/>
          <p:nvPr/>
        </p:nvSpPr>
        <p:spPr>
          <a:xfrm>
            <a:off x="849084" y="381000"/>
            <a:ext cx="7467600" cy="9906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Pride And Prejudice, 1</a:t>
            </a:r>
          </a:p>
        </p:txBody>
      </p:sp>
    </p:spTree>
    <p:extLst>
      <p:ext uri="{BB962C8B-B14F-4D97-AF65-F5344CB8AC3E}">
        <p14:creationId xmlns:p14="http://schemas.microsoft.com/office/powerpoint/2010/main" xmlns="" val="177134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304800" y="228600"/>
            <a:ext cx="8534400" cy="6400800"/>
          </a:xfrm>
        </p:spPr>
        <p:txBody>
          <a:bodyPr/>
          <a:lstStyle/>
          <a:p>
            <a:pPr algn="ctr" defTabSz="392113" eaLnBrk="1" hangingPunct="1">
              <a:spcAft>
                <a:spcPts val="9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Present</a:t>
            </a:r>
            <a:endParaRPr lang="en-US" altLang="en-US" sz="38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Lk.12:54-59</a:t>
            </a:r>
          </a:p>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Reference to judgment prompts news item</a:t>
            </a:r>
          </a:p>
          <a:p>
            <a:pPr algn="ctr" defTabSz="392113" eaLnBrk="1" hangingPunct="1">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Galileans</a:t>
            </a:r>
            <a:endParaRPr lang="en-US" altLang="en-US" sz="33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800"/>
              </a:spcAft>
              <a:buFont typeface="Arial" panose="020B0604020202020204" pitchFamily="34" charset="0"/>
              <a:buChar char="•"/>
            </a:pPr>
            <a:r>
              <a:rPr lang="en-US" alt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Regularly attended feasts (Jn.4:45)</a:t>
            </a:r>
          </a:p>
          <a:p>
            <a:pPr marL="457200" indent="-457200" defTabSz="392113" eaLnBrk="1" hangingPunct="1">
              <a:spcAft>
                <a:spcPts val="800"/>
              </a:spcAft>
              <a:buFont typeface="Arial" panose="020B0604020202020204" pitchFamily="34" charset="0"/>
              <a:buChar char="•"/>
            </a:pPr>
            <a:r>
              <a:rPr lang="en-US" alt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Were not respected (Jn.7:52)</a:t>
            </a:r>
          </a:p>
          <a:p>
            <a:pPr marL="914400" lvl="1" indent="-457200" defTabSz="392113" eaLnBrk="1" hangingPunct="1">
              <a:spcAft>
                <a:spcPts val="800"/>
              </a:spcAft>
              <a:buFont typeface="Arial" panose="020B0604020202020204" pitchFamily="34" charset="0"/>
              <a:buChar char="•"/>
            </a:pPr>
            <a:endParaRPr lang="en-US" altLang="en-US" sz="2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304800" y="228600"/>
            <a:ext cx="8534400" cy="6400800"/>
          </a:xfrm>
        </p:spPr>
        <p:txBody>
          <a:bodyPr/>
          <a:lstStyle/>
          <a:p>
            <a:pPr algn="ctr" defTabSz="392113" eaLnBrk="1" hangingPunct="1">
              <a:spcAft>
                <a:spcPts val="9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Blood…mingled with sacrifices</a:t>
            </a:r>
            <a:endParaRPr lang="en-US" altLang="en-US" sz="38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Reason for slaughter: unknown</a:t>
            </a:r>
          </a:p>
          <a:p>
            <a:pPr marL="457200" indent="-457200" defTabSz="392113" eaLnBrk="1" hangingPunct="1">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Some assume they ‘got what they deserved’</a:t>
            </a:r>
          </a:p>
          <a:p>
            <a:pPr algn="ctr" defTabSz="392113" eaLnBrk="1" hangingPunct="1">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Pilate</a:t>
            </a:r>
            <a:endParaRPr lang="en-US" altLang="en-US" sz="33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800"/>
              </a:spcAft>
              <a:buFont typeface="Arial" panose="020B0604020202020204" pitchFamily="34" charset="0"/>
              <a:buChar char="•"/>
            </a:pPr>
            <a:r>
              <a:rPr lang="en-US" alt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In serious trouble</a:t>
            </a:r>
          </a:p>
          <a:p>
            <a:pPr marL="457200" indent="-457200" defTabSz="392113" eaLnBrk="1" hangingPunct="1">
              <a:spcAft>
                <a:spcPts val="800"/>
              </a:spcAft>
              <a:buFont typeface="Arial" panose="020B0604020202020204" pitchFamily="34" charset="0"/>
              <a:buChar char="•"/>
            </a:pPr>
            <a:r>
              <a:rPr lang="en-US" altLang="en-US" sz="3300" dirty="0">
                <a:solidFill>
                  <a:schemeClr val="bg1"/>
                </a:solidFill>
                <a:latin typeface="Verdana" panose="020B0604030504040204" pitchFamily="34" charset="0"/>
                <a:ea typeface="Verdana" panose="020B0604030504040204" pitchFamily="34" charset="0"/>
                <a:cs typeface="Verdana" panose="020B0604030504040204" pitchFamily="34" charset="0"/>
              </a:rPr>
              <a:t>‘Inflexible, merciless, and obstinate’</a:t>
            </a:r>
          </a:p>
          <a:p>
            <a:pPr marL="914400" lvl="1" indent="-457200" defTabSz="392113" eaLnBrk="1" hangingPunct="1">
              <a:spcAft>
                <a:spcPts val="800"/>
              </a:spcAft>
              <a:buFont typeface="Arial" panose="020B0604020202020204" pitchFamily="34" charset="0"/>
              <a:buChar char="•"/>
            </a:pPr>
            <a:endParaRPr lang="en-US" altLang="en-US" sz="2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25240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304800" y="228600"/>
            <a:ext cx="8534400" cy="6400800"/>
          </a:xfrm>
        </p:spPr>
        <p:txBody>
          <a:bodyPr/>
          <a:lstStyle/>
          <a:p>
            <a:pPr algn="ctr" defTabSz="392113" eaLnBrk="1" hangingPunct="1">
              <a:spcAft>
                <a:spcPts val="9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Important thing: </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Lord’s</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response</a:t>
            </a:r>
            <a:endParaRPr lang="en-US" altLang="en-US" sz="38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457200" indent="-457200" defTabSz="392113" eaLnBrk="1" hangingPunct="1">
              <a:spcAft>
                <a:spcPts val="400"/>
              </a:spcAft>
              <a:buFont typeface="Arial" panose="020B0604020202020204" pitchFamily="34" charset="0"/>
              <a:buChar char="•"/>
            </a:pPr>
            <a:r>
              <a:rPr lang="en-US" altLang="en-US" sz="3200" dirty="0">
                <a:solidFill>
                  <a:srgbClr val="CCFFFF"/>
                </a:solidFill>
                <a:latin typeface="Verdana" panose="020B0604030504040204" pitchFamily="34" charset="0"/>
                <a:ea typeface="Verdana" panose="020B0604030504040204" pitchFamily="34" charset="0"/>
                <a:cs typeface="Verdana" panose="020B0604030504040204" pitchFamily="34" charset="0"/>
              </a:rPr>
              <a:t>He could have said . . .</a:t>
            </a:r>
          </a:p>
          <a:p>
            <a:pPr marL="914400" lvl="1" indent="-457200" defTabSz="392113" eaLnBrk="1" hangingPunct="1">
              <a:spcAft>
                <a:spcPts val="400"/>
              </a:spcAft>
              <a:buFont typeface="Arial" panose="020B0604020202020204" pitchFamily="34" charset="0"/>
              <a:buChar char="•"/>
            </a:pP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‘These men were the worst…’</a:t>
            </a:r>
          </a:p>
          <a:p>
            <a:pPr marL="914400" lvl="1" indent="-457200" defTabSz="392113" eaLnBrk="1" hangingPunct="1">
              <a:spcAft>
                <a:spcPts val="0"/>
              </a:spcAft>
              <a:buFont typeface="Arial" panose="020B0604020202020204" pitchFamily="34" charset="0"/>
              <a:buChar char="•"/>
            </a:pP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Nothing – everyone has right to his own beliefs</a:t>
            </a:r>
          </a:p>
          <a:p>
            <a:pPr marL="1371600" lvl="2" indent="-457200" defTabSz="392113" eaLnBrk="1" hangingPunct="1">
              <a:spcAft>
                <a:spcPts val="3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Abana vs Jordan River</a:t>
            </a:r>
          </a:p>
          <a:p>
            <a:pPr marL="1371600" lvl="2" indent="-457200" defTabSz="392113" eaLnBrk="1" hangingPunct="1">
              <a:spcAft>
                <a:spcPts val="3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Job 42 – not safe</a:t>
            </a:r>
          </a:p>
          <a:p>
            <a:pPr marL="1371600" lvl="2" indent="-457200" defTabSz="392113" eaLnBrk="1" hangingPunct="1">
              <a:spcAft>
                <a:spcPts val="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Leads to search for signs</a:t>
            </a:r>
          </a:p>
          <a:p>
            <a:pPr marL="1828800" lvl="3" indent="-457200" defTabSz="392113" eaLnBrk="1" hangingPunct="1">
              <a:spcAft>
                <a:spcPts val="400"/>
              </a:spcAft>
              <a:buFont typeface="Arial" panose="020B0604020202020204" pitchFamily="34" charset="0"/>
              <a:buChar char="•"/>
            </a:pPr>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Easy to focus on others.   Gn.3</a:t>
            </a:r>
          </a:p>
          <a:p>
            <a:pPr marL="1828800" lvl="3" indent="-457200" defTabSz="392113" eaLnBrk="1" hangingPunct="1">
              <a:spcAft>
                <a:spcPts val="800"/>
              </a:spcAft>
              <a:buFont typeface="Arial" panose="020B0604020202020204" pitchFamily="34" charset="0"/>
              <a:buChar char="•"/>
            </a:pPr>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Easy to condemn others.  1 Co.9:27</a:t>
            </a:r>
          </a:p>
          <a:p>
            <a:pPr marL="914400" lvl="1" indent="-457200" defTabSz="392113" eaLnBrk="1" hangingPunct="1">
              <a:spcAft>
                <a:spcPts val="800"/>
              </a:spcAft>
              <a:buFont typeface="Arial" panose="020B0604020202020204" pitchFamily="34" charset="0"/>
              <a:buChar char="•"/>
            </a:pPr>
            <a:endParaRPr lang="en-US" altLang="en-US" sz="2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defTabSz="392113" eaLnBrk="1" hangingPunct="1"/>
            <a:endParaRPr lang="en-US" altLang="en-US" sz="33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78563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Rounded Corners 5"/>
          <p:cNvSpPr/>
          <p:nvPr/>
        </p:nvSpPr>
        <p:spPr>
          <a:xfrm>
            <a:off x="849084" y="3810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Pride And Prejudice, 1</a:t>
            </a:r>
          </a:p>
        </p:txBody>
      </p:sp>
      <p:sp>
        <p:nvSpPr>
          <p:cNvPr id="3" name="Rectangle: Rounded Corners 2"/>
          <p:cNvSpPr/>
          <p:nvPr/>
        </p:nvSpPr>
        <p:spPr>
          <a:xfrm>
            <a:off x="838200" y="1066800"/>
            <a:ext cx="7467600" cy="9906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Presumption And Pleasure, 2</a:t>
            </a:r>
          </a:p>
        </p:txBody>
      </p:sp>
    </p:spTree>
    <p:extLst>
      <p:ext uri="{BB962C8B-B14F-4D97-AF65-F5344CB8AC3E}">
        <p14:creationId xmlns:p14="http://schemas.microsoft.com/office/powerpoint/2010/main" xmlns="" val="425259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Do you suppose…?</a:t>
            </a:r>
            <a:endParaRPr lang="en-US" altLang="en-US" dirty="0">
              <a:solidFill>
                <a:srgbClr val="FFFFCC"/>
              </a:solidFill>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a:xfrm>
            <a:off x="609600" y="1143000"/>
            <a:ext cx="7924800" cy="5105400"/>
          </a:xfrm>
        </p:spPr>
        <p:txBody>
          <a:bodyPr/>
          <a:lstStyle/>
          <a:p>
            <a:pPr marL="457200" indent="-457200" defTabSz="457200" eaLnBrk="1" hangingPunct="1">
              <a:lnSpc>
                <a:spcPct val="90000"/>
              </a:lnSpc>
              <a:spcAft>
                <a:spcPts val="12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After this, therefore because of this</a:t>
            </a:r>
          </a:p>
          <a:p>
            <a:pPr algn="ctr" defTabSz="457200" eaLnBrk="1" hangingPunct="1">
              <a:lnSpc>
                <a:spcPct val="90000"/>
              </a:lnSpc>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Worse</a:t>
            </a:r>
          </a:p>
          <a:p>
            <a:pPr marL="457200" indent="-457200" defTabSz="457200" eaLnBrk="1" hangingPunct="1">
              <a:lnSpc>
                <a:spcPct val="90000"/>
              </a:lnSpc>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They </a:t>
            </a:r>
            <a:r>
              <a:rPr lang="en-US" altLang="en-US" sz="32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sinners (Ro.3:23)</a:t>
            </a:r>
          </a:p>
          <a:p>
            <a:pPr marL="457200" indent="-457200" defTabSz="457200" eaLnBrk="1" hangingPunct="1">
              <a:lnSpc>
                <a:spcPct val="90000"/>
              </a:lnSpc>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They are </a:t>
            </a:r>
            <a:r>
              <a:rPr lang="en-US" altLang="en-US" sz="32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not</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worst of sinners</a:t>
            </a:r>
          </a:p>
          <a:p>
            <a:pPr marL="457200" indent="-457200" defTabSz="457200" eaLnBrk="1" hangingPunct="1">
              <a:lnSpc>
                <a:spcPct val="90000"/>
              </a:lnSpc>
              <a:spcAft>
                <a:spcPts val="800"/>
              </a:spcAft>
              <a:buFont typeface="Arial" panose="020B0604020202020204" pitchFamily="34" charset="0"/>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bwMode="auto">
          <a:xfrm>
            <a:off x="609600" y="3962400"/>
            <a:ext cx="8001000" cy="1295400"/>
          </a:xfrm>
          <a:prstGeom prst="rect">
            <a:avLst/>
          </a:prstGeom>
          <a:solidFill>
            <a:srgbClr val="FFFFFF"/>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R="0" algn="l" defTabSz="914400" rtl="0" eaLnBrk="0" fontAlgn="base" latinLnBrk="0" hangingPunct="0">
              <a:lnSpc>
                <a:spcPct val="100000"/>
              </a:lnSpc>
              <a:spcBef>
                <a:spcPct val="0"/>
              </a:spcBef>
              <a:spcAft>
                <a:spcPts val="600"/>
              </a:spcAft>
              <a:buClrTx/>
              <a:buSzTx/>
              <a:tabLst/>
            </a:pPr>
            <a:r>
              <a:rPr kumimoji="0" lang="en-US" b="0" i="0" u="none" strike="noStrike" cap="none" normalizeH="0" baseline="0" dirty="0">
                <a:ln>
                  <a:noFill/>
                </a:ln>
                <a:solidFill>
                  <a:srgbClr val="990000"/>
                </a:solidFill>
                <a:effectLst/>
                <a:latin typeface="Verdana" panose="020B0604030504040204" pitchFamily="34" charset="0"/>
                <a:ea typeface="Verdana" panose="020B0604030504040204" pitchFamily="34" charset="0"/>
                <a:cs typeface="Verdana" panose="020B0604030504040204" pitchFamily="34" charset="0"/>
              </a:rPr>
              <a:t>1</a:t>
            </a:r>
            <a:r>
              <a:rPr kumimoji="0" lang="en-US"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sz="3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What about Herod (Acts</a:t>
            </a:r>
            <a:r>
              <a:rPr kumimoji="0" lang="en-US" sz="3100" b="0" i="0" u="none" strike="noStrike" cap="none" normalizeH="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12)?</a:t>
            </a:r>
            <a:endParaRPr kumimoji="0" lang="en-US" sz="3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R="0" algn="l" defTabSz="914400" rtl="0" eaLnBrk="0" fontAlgn="base" latinLnBrk="0" hangingPunct="0">
              <a:lnSpc>
                <a:spcPct val="100000"/>
              </a:lnSpc>
              <a:spcBef>
                <a:spcPct val="0"/>
              </a:spcBef>
              <a:spcAft>
                <a:spcPct val="0"/>
              </a:spcAft>
              <a:buClrTx/>
              <a:buSzTx/>
              <a:tabLst/>
            </a:pPr>
            <a:r>
              <a:rPr lang="en-US" dirty="0">
                <a:solidFill>
                  <a:srgbClr val="990000"/>
                </a:solidFill>
                <a:latin typeface="Verdana" panose="020B0604030504040204" pitchFamily="34" charset="0"/>
                <a:ea typeface="Verdana" panose="020B0604030504040204" pitchFamily="34" charset="0"/>
                <a:cs typeface="Verdana" panose="020B0604030504040204" pitchFamily="34" charset="0"/>
              </a:rPr>
              <a:t>2. </a:t>
            </a:r>
            <a:r>
              <a:rPr lang="en-US" sz="3100" dirty="0">
                <a:latin typeface="Verdana" panose="020B0604030504040204" pitchFamily="34" charset="0"/>
                <a:ea typeface="Verdana" panose="020B0604030504040204" pitchFamily="34" charset="0"/>
                <a:cs typeface="Verdana" panose="020B0604030504040204" pitchFamily="34" charset="0"/>
              </a:rPr>
              <a:t>What about Saul (Ac.7-9)?</a:t>
            </a:r>
            <a:endParaRPr kumimoji="0" lang="en-US" sz="3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3600" dirty="0">
                <a:solidFill>
                  <a:srgbClr val="FFFFCC"/>
                </a:solidFill>
                <a:latin typeface="Arial" panose="020B0604020202020204" pitchFamily="34" charset="0"/>
                <a:cs typeface="Arial" panose="020B0604020202020204" pitchFamily="34" charset="0"/>
              </a:rPr>
              <a:t>Do you suppose…?</a:t>
            </a:r>
            <a:endParaRPr lang="en-US" altLang="en-US" dirty="0">
              <a:solidFill>
                <a:srgbClr val="FFFFCC"/>
              </a:solidFill>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a:xfrm>
            <a:off x="609600" y="1143000"/>
            <a:ext cx="7924800" cy="5105400"/>
          </a:xfrm>
        </p:spPr>
        <p:txBody>
          <a:bodyPr/>
          <a:lstStyle/>
          <a:p>
            <a:pPr algn="ctr" defTabSz="457200" eaLnBrk="1" hangingPunct="1">
              <a:lnSpc>
                <a:spcPct val="90000"/>
              </a:lnSpc>
              <a:spcAft>
                <a:spcPts val="6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Worse</a:t>
            </a:r>
          </a:p>
          <a:p>
            <a:pPr algn="ctr" defTabSz="457200" eaLnBrk="1" hangingPunct="1">
              <a:lnSpc>
                <a:spcPct val="90000"/>
              </a:lnSpc>
              <a:spcAft>
                <a:spcPts val="800"/>
              </a:spcAft>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Because they suffered . . .?</a:t>
            </a:r>
          </a:p>
          <a:p>
            <a:pPr marL="457200" indent="-457200" defTabSz="457200" eaLnBrk="1" hangingPunct="1">
              <a:lnSpc>
                <a:spcPct val="90000"/>
              </a:lnSpc>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Jn.9:1-3</a:t>
            </a:r>
          </a:p>
          <a:p>
            <a:pPr marL="457200" indent="-457200" defTabSz="457200" eaLnBrk="1" hangingPunct="1">
              <a:lnSpc>
                <a:spcPct val="90000"/>
              </a:lnSpc>
              <a:spcAft>
                <a:spcPts val="8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Lk.13:22</a:t>
            </a:r>
          </a:p>
          <a:p>
            <a:pPr marL="914400" lvl="1" indent="-457200" defTabSz="457200" eaLnBrk="1" hangingPunct="1">
              <a:lnSpc>
                <a:spcPct val="90000"/>
              </a:lnSpc>
              <a:spcAft>
                <a:spcPts val="800"/>
              </a:spcAft>
              <a:buFont typeface="Arial" panose="020B0604020202020204" pitchFamily="34" charset="0"/>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Sin does carry consequences, Gn.42:21; Jg.1:7  (but </a:t>
            </a:r>
            <a:r>
              <a:rPr lang="en-US" altLang="en-US" b="1" u="sng" dirty="0">
                <a:solidFill>
                  <a:schemeClr val="bg1"/>
                </a:solidFill>
                <a:latin typeface="Verdana" panose="020B0604030504040204" pitchFamily="34" charset="0"/>
                <a:ea typeface="Verdana" panose="020B0604030504040204" pitchFamily="34" charset="0"/>
                <a:cs typeface="Verdana" panose="020B0604030504040204" pitchFamily="34" charset="0"/>
              </a:rPr>
              <a:t>Job 4:7</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914400" lvl="1" indent="-457200" defTabSz="457200" eaLnBrk="1" hangingPunct="1">
              <a:lnSpc>
                <a:spcPct val="90000"/>
              </a:lnSpc>
              <a:spcAft>
                <a:spcPts val="800"/>
              </a:spcAft>
              <a:buFont typeface="Arial" panose="020B0604020202020204" pitchFamily="34" charset="0"/>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Does prosperity prove one is righteous?  (Ps.73)</a:t>
            </a:r>
          </a:p>
          <a:p>
            <a:pPr marL="914400" lvl="1" indent="-457200" defTabSz="457200" eaLnBrk="1" hangingPunct="1">
              <a:lnSpc>
                <a:spcPct val="90000"/>
              </a:lnSpc>
              <a:spcAft>
                <a:spcPts val="800"/>
              </a:spcAft>
              <a:buFont typeface="Arial" panose="020B0604020202020204" pitchFamily="34" charset="0"/>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5508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Rounded Corners 5"/>
          <p:cNvSpPr/>
          <p:nvPr/>
        </p:nvSpPr>
        <p:spPr>
          <a:xfrm>
            <a:off x="849084" y="3810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Pride And Prejudice, 1</a:t>
            </a:r>
          </a:p>
        </p:txBody>
      </p:sp>
      <p:sp>
        <p:nvSpPr>
          <p:cNvPr id="4" name="Rectangle: Rounded Corners 3"/>
          <p:cNvSpPr/>
          <p:nvPr/>
        </p:nvSpPr>
        <p:spPr>
          <a:xfrm>
            <a:off x="838200" y="1752600"/>
            <a:ext cx="7467600" cy="9906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Verdana" panose="020B0604030504040204" pitchFamily="34" charset="0"/>
                <a:ea typeface="Verdana" panose="020B0604030504040204" pitchFamily="34" charset="0"/>
                <a:cs typeface="Verdana" panose="020B0604030504040204" pitchFamily="34" charset="0"/>
              </a:rPr>
              <a:t>Plea And Promise, 3</a:t>
            </a:r>
          </a:p>
        </p:txBody>
      </p:sp>
      <p:sp>
        <p:nvSpPr>
          <p:cNvPr id="5" name="Rectangle: Rounded Corners 4"/>
          <p:cNvSpPr/>
          <p:nvPr/>
        </p:nvSpPr>
        <p:spPr>
          <a:xfrm>
            <a:off x="838200" y="1066800"/>
            <a:ext cx="7467600" cy="533400"/>
          </a:xfrm>
          <a:prstGeom prst="roundRect">
            <a:avLst/>
          </a:prstGeom>
          <a:solidFill>
            <a:schemeClr val="accent2">
              <a:lumMod val="50000"/>
            </a:schemeClr>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latin typeface="Verdana" panose="020B0604030504040204" pitchFamily="34" charset="0"/>
                <a:ea typeface="Verdana" panose="020B0604030504040204" pitchFamily="34" charset="0"/>
                <a:cs typeface="Verdana" panose="020B0604030504040204" pitchFamily="34" charset="0"/>
              </a:rPr>
              <a:t>Presumption And Pleasure, 2</a:t>
            </a:r>
          </a:p>
        </p:txBody>
      </p:sp>
    </p:spTree>
    <p:extLst>
      <p:ext uri="{BB962C8B-B14F-4D97-AF65-F5344CB8AC3E}">
        <p14:creationId xmlns:p14="http://schemas.microsoft.com/office/powerpoint/2010/main" xmlns="" val="234217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1059</TotalTime>
  <Words>576</Words>
  <Application>Microsoft Office PowerPoint</Application>
  <PresentationFormat>On-screen Show (4:3)</PresentationFormat>
  <Paragraphs>99</Paragraphs>
  <Slides>19</Slides>
  <Notes>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Blank Presentation</vt:lpstr>
      <vt:lpstr>1_Default Design</vt:lpstr>
      <vt:lpstr>Unless YOU Repent…</vt:lpstr>
      <vt:lpstr>Slide 2</vt:lpstr>
      <vt:lpstr>Slide 3</vt:lpstr>
      <vt:lpstr>Slide 4</vt:lpstr>
      <vt:lpstr>Slide 5</vt:lpstr>
      <vt:lpstr>Slide 6</vt:lpstr>
      <vt:lpstr>Do you suppose…?</vt:lpstr>
      <vt:lpstr>Do you suppose…?</vt:lpstr>
      <vt:lpstr>Slide 9</vt:lpstr>
      <vt:lpstr>I tell you, No!</vt:lpstr>
      <vt:lpstr>I tell you, No!</vt:lpstr>
      <vt:lpstr>I tell you, No!</vt:lpstr>
      <vt:lpstr>Slide 13</vt:lpstr>
      <vt:lpstr>Those eighteen</vt:lpstr>
      <vt:lpstr>Slide 15</vt:lpstr>
      <vt:lpstr>Perish</vt:lpstr>
      <vt:lpstr>Lessons</vt:lpstr>
      <vt:lpstr>Lessons</vt:lpstr>
      <vt:lpstr>Lessons</vt:lpstr>
    </vt:vector>
  </TitlesOfParts>
  <Company>閘]狴逄掘뿿��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church of Christ</cp:lastModifiedBy>
  <cp:revision>125</cp:revision>
  <dcterms:created xsi:type="dcterms:W3CDTF">2007-07-13T04:29:51Z</dcterms:created>
  <dcterms:modified xsi:type="dcterms:W3CDTF">2017-03-19T16:38:06Z</dcterms:modified>
</cp:coreProperties>
</file>