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4"/>
  </p:notesMasterIdLst>
  <p:sldIdLst>
    <p:sldId id="311" r:id="rId3"/>
    <p:sldId id="316" r:id="rId4"/>
    <p:sldId id="295" r:id="rId5"/>
    <p:sldId id="343" r:id="rId6"/>
    <p:sldId id="344" r:id="rId7"/>
    <p:sldId id="317" r:id="rId8"/>
    <p:sldId id="318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23" r:id="rId19"/>
    <p:sldId id="340" r:id="rId20"/>
    <p:sldId id="341" r:id="rId21"/>
    <p:sldId id="328" r:id="rId22"/>
    <p:sldId id="342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CCFFFF"/>
    <a:srgbClr val="FFFFCC"/>
    <a:srgbClr val="990000"/>
    <a:srgbClr val="CC3300"/>
    <a:srgbClr val="FFFFFF"/>
    <a:srgbClr val="B2B2B2"/>
    <a:srgbClr val="FFFF99"/>
    <a:srgbClr val="E88563"/>
    <a:srgbClr val="E185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421" autoAdjust="0"/>
    <p:restoredTop sz="86347" autoAdjust="0"/>
  </p:normalViewPr>
  <p:slideViewPr>
    <p:cSldViewPr showGuides="1">
      <p:cViewPr varScale="1">
        <p:scale>
          <a:sx n="71" d="100"/>
          <a:sy n="71" d="100"/>
        </p:scale>
        <p:origin x="-1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577C5-8197-4C11-BDF0-FF94BC2EBE20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EC2C0-101D-44FE-9306-F951BFC92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9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43693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25287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8580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5273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1470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1317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1105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8688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1793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53203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6559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4116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401032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400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796908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4693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8113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8490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8222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787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9484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6464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42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9226835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917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314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327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15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616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07348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43557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2834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99756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02364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1143000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82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7B3D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3600" kern="1200">
          <a:solidFill>
            <a:srgbClr val="EDECEB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EDECEB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2800" kern="1200">
          <a:solidFill>
            <a:srgbClr val="EDECEB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49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60000">
              <a:srgbClr val="FFFFCC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solidFill>
            <a:srgbClr val="CCFFFF"/>
          </a:solidFill>
          <a:ln>
            <a:solidFill>
              <a:srgbClr val="CCFFFF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If You Don’t Want To Know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. . . Don’t Ask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/>
              <a:t>Jeremiah 12, 40-43</a:t>
            </a:r>
          </a:p>
        </p:txBody>
      </p:sp>
    </p:spTree>
    <p:extLst>
      <p:ext uri="{BB962C8B-B14F-4D97-AF65-F5344CB8AC3E}">
        <p14:creationId xmlns:p14="http://schemas.microsoft.com/office/powerpoint/2010/main" xmlns="" val="13610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 even greater self-deception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3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confuse . . .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Agreement &amp; obedience, </a:t>
            </a: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42:3-6</a:t>
            </a:r>
          </a:p>
          <a:p>
            <a:pPr marL="800100" lvl="1" indent="-342900" defTabSz="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Jn.5:14</a:t>
            </a:r>
          </a:p>
          <a:p>
            <a:pPr marL="800100" lvl="1" indent="-342900" defTabSz="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Ja.4:1-4</a:t>
            </a:r>
          </a:p>
          <a:p>
            <a:pPr marL="800100" lvl="1" indent="-342900" defTabSz="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Mt.26:39</a:t>
            </a:r>
          </a:p>
        </p:txBody>
      </p:sp>
    </p:spTree>
    <p:extLst>
      <p:ext uri="{BB962C8B-B14F-4D97-AF65-F5344CB8AC3E}">
        <p14:creationId xmlns:p14="http://schemas.microsoft.com/office/powerpoint/2010/main" xmlns="" val="166245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 even greater self-deception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3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confuse . . .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Agreement &amp; obedience, 42:3-6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Reason &amp; faith, </a:t>
            </a: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42:12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Logic cannot explain . . . </a:t>
            </a:r>
          </a:p>
          <a:p>
            <a:pPr marL="1371600" lvl="2" indent="-457200" defTabSz="457200"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Baptism</a:t>
            </a:r>
          </a:p>
          <a:p>
            <a:pPr marL="1371600" lvl="2" indent="-457200" defTabSz="457200"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Lord’s church</a:t>
            </a:r>
          </a:p>
          <a:p>
            <a:pPr marL="1371600" lvl="2" indent="-457200" defTabSz="457200"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Lord’s supper</a:t>
            </a:r>
          </a:p>
          <a:p>
            <a:pPr marL="1371600" lvl="2" indent="-457200" defTabSz="457200"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Martyrdom, Hb.11</a:t>
            </a:r>
            <a:endParaRPr lang="en-US" altLang="en-US" sz="25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758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 even greater self-deception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3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confuse . . .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Agreement &amp; obedience, 42:3-6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Reason &amp; faith, 42:12</a:t>
            </a:r>
            <a:endParaRPr lang="en-US" altLang="en-US" sz="3300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7988" indent="-407988"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Sincere ignorance &amp; hypocrisy, </a:t>
            </a: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42:19-21</a:t>
            </a:r>
          </a:p>
          <a:p>
            <a:pPr marL="407988" indent="-407988" defTabSz="457200" eaLnBrk="1" hangingPunct="1">
              <a:lnSpc>
                <a:spcPct val="90000"/>
              </a:lnSpc>
              <a:spcAft>
                <a:spcPts val="600"/>
              </a:spcAft>
            </a:pPr>
            <a:endParaRPr lang="en-US" altLang="en-US" sz="3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7988" indent="-407988" defTabSz="457200" eaLnBrk="1" hangingPunct="1">
              <a:lnSpc>
                <a:spcPct val="90000"/>
              </a:lnSpc>
              <a:spcAft>
                <a:spcPts val="600"/>
              </a:spcAft>
            </a:pPr>
            <a:endParaRPr lang="en-US" altLang="en-US" sz="3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7988" indent="-407988" defTabSz="457200" eaLnBrk="1" hangingPunct="1">
              <a:lnSpc>
                <a:spcPct val="90000"/>
              </a:lnSpc>
              <a:spcAft>
                <a:spcPts val="600"/>
              </a:spcAft>
            </a:pPr>
            <a:endParaRPr lang="en-US" altLang="en-US" sz="3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 defTabSz="45720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Kings 22:8 . . . Acts 17:11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810987" y="3826329"/>
            <a:ext cx="7543800" cy="16002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a sincerely ignorant man learns the truth, he will stop being ignorant or he will stop being sincere.</a:t>
            </a:r>
          </a:p>
        </p:txBody>
      </p:sp>
    </p:spTree>
    <p:extLst>
      <p:ext uri="{BB962C8B-B14F-4D97-AF65-F5344CB8AC3E}">
        <p14:creationId xmlns:p14="http://schemas.microsoft.com/office/powerpoint/2010/main" xmlns="" val="337941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 even greater self-deception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3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confuse . . .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Agreement &amp; obedience, 42:3-6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Reason &amp; faith, 42:12</a:t>
            </a:r>
            <a:endParaRPr lang="en-US" altLang="en-US" sz="3300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7988" indent="-407988"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Sincere ignorance &amp; hypocrisy, 42:19-21</a:t>
            </a:r>
            <a:endParaRPr lang="en-US" altLang="en-US" sz="3300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7988" indent="-407988"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Desire &amp; guidance, </a:t>
            </a: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43:1-4</a:t>
            </a:r>
          </a:p>
          <a:p>
            <a:pPr marL="750888" lvl="1" indent="-293688" defTabSz="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“Our God wants us to be happy…”</a:t>
            </a:r>
          </a:p>
          <a:p>
            <a:pPr marL="750888" lvl="1" indent="-293688" defTabSz="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True: Dt.24:5; 33:29</a:t>
            </a:r>
          </a:p>
          <a:p>
            <a:pPr lvl="1" defTabSz="457200" eaLnBrk="1" hangingPunct="1">
              <a:lnSpc>
                <a:spcPct val="90000"/>
              </a:lnSpc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7988" indent="-407988" defTabSz="457200" eaLnBrk="1" hangingPunct="1">
              <a:lnSpc>
                <a:spcPct val="90000"/>
              </a:lnSpc>
              <a:spcAft>
                <a:spcPts val="600"/>
              </a:spcAft>
            </a:pPr>
            <a:endParaRPr lang="en-US" altLang="en-US" sz="3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7988" indent="-407988" defTabSz="457200" eaLnBrk="1" hangingPunct="1">
              <a:lnSpc>
                <a:spcPct val="90000"/>
              </a:lnSpc>
              <a:spcAft>
                <a:spcPts val="600"/>
              </a:spcAft>
            </a:pPr>
            <a:endParaRPr lang="en-US" altLang="en-US" sz="3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7988" indent="-407988" defTabSz="457200" eaLnBrk="1" hangingPunct="1">
              <a:lnSpc>
                <a:spcPct val="90000"/>
              </a:lnSpc>
              <a:spcAft>
                <a:spcPts val="600"/>
              </a:spcAft>
            </a:pPr>
            <a:endParaRPr lang="en-US" altLang="en-US" sz="3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7988" indent="-407988" defTabSz="457200" eaLnBrk="1" hangingPunct="1">
              <a:lnSpc>
                <a:spcPct val="90000"/>
              </a:lnSpc>
              <a:spcAft>
                <a:spcPts val="600"/>
              </a:spcAft>
            </a:pPr>
            <a:endParaRPr lang="en-US" altLang="en-US" sz="3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496787" y="5029200"/>
            <a:ext cx="6172200" cy="12192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BUT: we must trust God to</a:t>
            </a:r>
            <a:br>
              <a:rPr kumimoji="0" lang="en-US" sz="3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3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choose the means to the end.</a:t>
            </a:r>
          </a:p>
        </p:txBody>
      </p:sp>
    </p:spTree>
    <p:extLst>
      <p:ext uri="{BB962C8B-B14F-4D97-AF65-F5344CB8AC3E}">
        <p14:creationId xmlns:p14="http://schemas.microsoft.com/office/powerpoint/2010/main" xmlns="" val="189915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 even greater self-deception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3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confuse . . .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Agreement &amp; obedience, 42:3-6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Reason &amp; faith, 42:12</a:t>
            </a:r>
            <a:endParaRPr lang="en-US" altLang="en-US" sz="3300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7988" indent="-407988"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Sincere ignorance &amp; hypocrisy, 42:19-21</a:t>
            </a:r>
            <a:endParaRPr lang="en-US" altLang="en-US" sz="3300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7988" indent="-407988"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Desire &amp; guidance, </a:t>
            </a: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43:1-4</a:t>
            </a:r>
          </a:p>
          <a:p>
            <a:pPr marL="750888" lvl="1" indent="-293688" defTabSz="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“Our God wants us to be happy…”</a:t>
            </a:r>
          </a:p>
          <a:p>
            <a:pPr marL="750888" lvl="1" indent="-293688" defTabSz="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Faulty application: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is power to recruit, not Lord to obey.</a:t>
            </a:r>
          </a:p>
          <a:p>
            <a:pPr marL="1208088" lvl="2" indent="-293688" defTabSz="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Hb.5:8-9; 1 Jn.2:3-6</a:t>
            </a:r>
          </a:p>
          <a:p>
            <a:pPr lvl="1" defTabSz="457200" eaLnBrk="1" hangingPunct="1">
              <a:lnSpc>
                <a:spcPct val="90000"/>
              </a:lnSpc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7988" indent="-407988" defTabSz="457200" eaLnBrk="1" hangingPunct="1">
              <a:lnSpc>
                <a:spcPct val="90000"/>
              </a:lnSpc>
              <a:spcAft>
                <a:spcPts val="600"/>
              </a:spcAft>
            </a:pPr>
            <a:endParaRPr lang="en-US" altLang="en-US" sz="3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7988" indent="-407988" defTabSz="457200" eaLnBrk="1" hangingPunct="1">
              <a:lnSpc>
                <a:spcPct val="90000"/>
              </a:lnSpc>
              <a:spcAft>
                <a:spcPts val="600"/>
              </a:spcAft>
            </a:pPr>
            <a:endParaRPr lang="en-US" altLang="en-US" sz="3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7988" indent="-407988" defTabSz="457200" eaLnBrk="1" hangingPunct="1">
              <a:lnSpc>
                <a:spcPct val="90000"/>
              </a:lnSpc>
              <a:spcAft>
                <a:spcPts val="600"/>
              </a:spcAft>
            </a:pPr>
            <a:endParaRPr lang="en-US" altLang="en-US" sz="3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7988" indent="-407988" defTabSz="457200" eaLnBrk="1" hangingPunct="1">
              <a:lnSpc>
                <a:spcPct val="90000"/>
              </a:lnSpc>
              <a:spcAft>
                <a:spcPts val="600"/>
              </a:spcAft>
            </a:pPr>
            <a:endParaRPr lang="en-US" altLang="en-US" sz="3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771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 even greater self-deception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3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confuse . . .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Agreement &amp; obedience, 42:3-6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Reason &amp; faith, 42:12</a:t>
            </a:r>
            <a:endParaRPr lang="en-US" altLang="en-US" sz="3300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7988" indent="-407988"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Sincere ignorance &amp; hypocrisy, 42:19-21</a:t>
            </a:r>
            <a:endParaRPr lang="en-US" altLang="en-US" sz="3300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7988" indent="-407988"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Desire &amp; guidance, 43:1-4</a:t>
            </a:r>
            <a:endParaRPr lang="en-US" altLang="en-US" sz="3300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7988" indent="-407988"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Talking &amp; walking, </a:t>
            </a: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43:4</a:t>
            </a:r>
          </a:p>
          <a:p>
            <a:pPr marL="750888" lvl="1" indent="-293688" defTabSz="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Jn.3:18 (Lk.10)</a:t>
            </a:r>
          </a:p>
          <a:p>
            <a:pPr marL="750888" lvl="1" indent="-293688" defTabSz="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Ja.1</a:t>
            </a:r>
          </a:p>
          <a:p>
            <a:pPr marL="407988" indent="-407988" defTabSz="457200" eaLnBrk="1" hangingPunct="1">
              <a:lnSpc>
                <a:spcPct val="90000"/>
              </a:lnSpc>
              <a:spcAft>
                <a:spcPts val="600"/>
              </a:spcAft>
            </a:pPr>
            <a:endParaRPr lang="en-US" altLang="en-US" sz="3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7988" indent="-407988" defTabSz="457200" eaLnBrk="1" hangingPunct="1">
              <a:lnSpc>
                <a:spcPct val="90000"/>
              </a:lnSpc>
              <a:spcAft>
                <a:spcPts val="600"/>
              </a:spcAft>
            </a:pPr>
            <a:endParaRPr lang="en-US" altLang="en-US" sz="3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7988" indent="-407988" defTabSz="457200" eaLnBrk="1" hangingPunct="1">
              <a:lnSpc>
                <a:spcPct val="90000"/>
              </a:lnSpc>
              <a:spcAft>
                <a:spcPts val="600"/>
              </a:spcAft>
            </a:pPr>
            <a:endParaRPr lang="en-US" altLang="en-US" sz="3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434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533400"/>
          </a:xfrm>
          <a:solidFill>
            <a:schemeClr val="bg1"/>
          </a:solidFill>
          <a:effectLst/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 Fatal Background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381000" y="1752600"/>
            <a:ext cx="8382000" cy="990600"/>
          </a:xfrm>
          <a:prstGeom prst="rect">
            <a:avLst/>
          </a:prstGeom>
          <a:solidFill>
            <a:srgbClr val="CCFFFF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A Fearful Bearing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381000" y="1066800"/>
            <a:ext cx="8382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 Fickle Blindness</a:t>
            </a:r>
          </a:p>
        </p:txBody>
      </p:sp>
    </p:spTree>
    <p:extLst>
      <p:ext uri="{BB962C8B-B14F-4D97-AF65-F5344CB8AC3E}">
        <p14:creationId xmlns:p14="http://schemas.microsoft.com/office/powerpoint/2010/main" xmlns="" val="240156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effectLst/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en-US" sz="3600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just think they want</a:t>
            </a:r>
            <a:br>
              <a:rPr lang="en-US" altLang="en-US" sz="3600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word of God.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924800" cy="47244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1000"/>
              </a:spcAft>
            </a:pPr>
            <a:r>
              <a:rPr lang="en-US" altLang="en-US" sz="34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 want the truth”</a:t>
            </a:r>
          </a:p>
          <a:p>
            <a:pPr marL="1028700" lvl="1" indent="-571500" defTabSz="457200" eaLnBrk="1" hangingPunct="1">
              <a:lnSpc>
                <a:spcPct val="90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Mt.15:9</a:t>
            </a:r>
          </a:p>
          <a:p>
            <a:pPr marL="1028700" lvl="1" indent="-571500" defTabSz="457200" eaLnBrk="1" hangingPunct="1">
              <a:lnSpc>
                <a:spcPct val="90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Mt.19:9</a:t>
            </a:r>
          </a:p>
          <a:p>
            <a:pPr marL="1028700" lvl="1" indent="-571500" defTabSz="457200" eaLnBrk="1" hangingPunct="1">
              <a:lnSpc>
                <a:spcPct val="90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Mk.16:16</a:t>
            </a:r>
          </a:p>
          <a:p>
            <a:pPr marL="1028700" lvl="1" indent="-571500" defTabSz="457200" eaLnBrk="1" hangingPunct="1">
              <a:lnSpc>
                <a:spcPct val="90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Jn.17:17</a:t>
            </a:r>
          </a:p>
        </p:txBody>
      </p:sp>
    </p:spTree>
    <p:extLst>
      <p:ext uri="{BB962C8B-B14F-4D97-AF65-F5344CB8AC3E}">
        <p14:creationId xmlns:p14="http://schemas.microsoft.com/office/powerpoint/2010/main" xmlns="" val="213477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effectLst/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en-US" sz="3600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exalt their opinion</a:t>
            </a:r>
            <a:br>
              <a:rPr lang="en-US" altLang="en-US" sz="3600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above God’s revelation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924800" cy="47244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1000"/>
              </a:spcAft>
            </a:pPr>
            <a:r>
              <a:rPr lang="en-US" altLang="en-US" sz="34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Strong leader may push people all the way to Egypt</a:t>
            </a:r>
          </a:p>
          <a:p>
            <a:pPr defTabSz="457200" eaLnBrk="1" hangingPunct="1">
              <a:lnSpc>
                <a:spcPct val="90000"/>
              </a:lnSpc>
              <a:spcAft>
                <a:spcPts val="1000"/>
              </a:spcAft>
            </a:pPr>
            <a:r>
              <a:rPr lang="en-US" altLang="en-US" sz="34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Weak leader may give in to peoples’ wishes (go to Egypt)</a:t>
            </a:r>
          </a:p>
          <a:p>
            <a:pPr defTabSz="457200" eaLnBrk="1" hangingPunct="1">
              <a:lnSpc>
                <a:spcPct val="90000"/>
              </a:lnSpc>
              <a:spcAft>
                <a:spcPts val="1000"/>
              </a:spcAft>
            </a:pPr>
            <a:r>
              <a:rPr lang="en-US" altLang="en-US" sz="34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may mislead ourselves  </a:t>
            </a:r>
            <a:br>
              <a:rPr lang="en-US" altLang="en-US" sz="34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4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: Rounded Corners 1"/>
          <p:cNvSpPr/>
          <p:nvPr/>
        </p:nvSpPr>
        <p:spPr bwMode="auto">
          <a:xfrm>
            <a:off x="1328058" y="4495800"/>
            <a:ext cx="6504213" cy="19050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600" dirty="0"/>
              <a:t>But evil men and impostors will grow worse and worse, deceiving and being deceived </a:t>
            </a:r>
            <a:r>
              <a:rPr lang="en-US" sz="3200" dirty="0"/>
              <a:t>– 2 Tim.3:13</a:t>
            </a:r>
          </a:p>
          <a:p>
            <a:pPr lvl="1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07303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effectLst/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altLang="en-US" sz="3600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say right words,</a:t>
            </a:r>
            <a:br>
              <a:rPr lang="en-US" altLang="en-US" sz="3600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do wrong things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8768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4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Inconsistent self-destruction: 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4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 person may want to do better, 	but lack resolve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4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 person may engage in self-	destructive behavior, but ‘can 	quit any time he wants to’</a:t>
            </a:r>
          </a:p>
          <a:p>
            <a:pPr marL="1371600" lvl="2" indent="-457200" defTabSz="457200"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King Saul</a:t>
            </a:r>
          </a:p>
          <a:p>
            <a:pPr marL="1371600" lvl="2" indent="-457200" defTabSz="457200"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Rich young ruler</a:t>
            </a:r>
          </a:p>
        </p:txBody>
      </p:sp>
    </p:spTree>
    <p:extLst>
      <p:ext uri="{BB962C8B-B14F-4D97-AF65-F5344CB8AC3E}">
        <p14:creationId xmlns:p14="http://schemas.microsoft.com/office/powerpoint/2010/main" xmlns="" val="110812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990600"/>
          </a:xfrm>
          <a:solidFill>
            <a:srgbClr val="CCFFFF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 Fatal Background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17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762000"/>
          </a:xfrm>
          <a:effectLst/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Inconsistent self-destruction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626" y="990600"/>
            <a:ext cx="8153400" cy="54102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4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“Lord teach me your will”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study?</a:t>
            </a:r>
          </a:p>
          <a:p>
            <a:pPr marL="407988" indent="-407988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4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“Let gospel reach many”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live it? teach it?  invite…?</a:t>
            </a:r>
          </a:p>
          <a:p>
            <a:pPr marL="407988" indent="-407988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4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“Make me a better Christian”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 more on here than hereafter?</a:t>
            </a:r>
          </a:p>
          <a:p>
            <a:pPr marL="407988" indent="-407988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4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“Make my children strong in faith”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consistently teach them?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4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“Let Your will be done”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 upset?</a:t>
            </a:r>
          </a:p>
          <a:p>
            <a:pPr defTabSz="457200" eaLnBrk="1" hangingPunct="1">
              <a:lnSpc>
                <a:spcPct val="90000"/>
              </a:lnSpc>
              <a:spcAft>
                <a:spcPts val="400"/>
              </a:spcAft>
            </a:pPr>
            <a:r>
              <a:rPr lang="en-US" altLang="en-US" sz="24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“Forgive me”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excuse sins?</a:t>
            </a:r>
          </a:p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459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effectLst/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altLang="en-US" sz="3600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always has last word 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8768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4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Jer.43:8-13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Age Version paraphrase, </a:t>
            </a:r>
            <a:r>
              <a:rPr lang="en-US" altLang="en-US" sz="3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Maclaine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Ro.3:23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729342" y="3276600"/>
            <a:ext cx="7696200" cy="2743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“For all have experienced momentary lapses and have come up a tad shy of the Divine Entity’s absolute idea, but hey, nobody’s perfect.   So don’t worry.  Be happy!” </a:t>
            </a:r>
            <a:endParaRPr kumimoji="0" lang="en-US" sz="3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85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when you thought</a:t>
            </a:r>
            <a:b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could not get any worse…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648200"/>
          </a:xfrm>
        </p:spPr>
        <p:txBody>
          <a:bodyPr/>
          <a:lstStyle/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Jer.40:1-6, pagans agreed with God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Jer.40:7-16, Gedaliah, governor </a:t>
            </a:r>
            <a:b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 K.25:22-25)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gedaliah ben achikam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Image result for gedaliah ben achikam"/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37" y="2733675"/>
            <a:ext cx="3286125" cy="139065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Clay Bulla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Discovered 1935</a:t>
            </a:r>
          </a:p>
          <a:p>
            <a:pPr algn="ctr"/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Inscription: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“Belonging to Gedaliah who is over the house”</a:t>
            </a:r>
          </a:p>
        </p:txBody>
      </p:sp>
    </p:spTree>
    <p:extLst>
      <p:ext uri="{BB962C8B-B14F-4D97-AF65-F5344CB8AC3E}">
        <p14:creationId xmlns:p14="http://schemas.microsoft.com/office/powerpoint/2010/main" xmlns="" val="387763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when you thought</a:t>
            </a:r>
            <a:b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could not get any worse…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648200"/>
          </a:xfrm>
        </p:spPr>
        <p:txBody>
          <a:bodyPr/>
          <a:lstStyle/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Jer.40:1-6, pagans agreed with God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Jer.40:7-16, Gedaliah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Jer.41:1-10, Ishmael’s murders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Jer.41:11-18, Jews retreat to Egypt</a:t>
            </a:r>
          </a:p>
        </p:txBody>
      </p:sp>
    </p:spTree>
    <p:extLst>
      <p:ext uri="{BB962C8B-B14F-4D97-AF65-F5344CB8AC3E}">
        <p14:creationId xmlns:p14="http://schemas.microsoft.com/office/powerpoint/2010/main" xmlns="" val="390052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533400"/>
          </a:xfrm>
          <a:solidFill>
            <a:schemeClr val="bg1"/>
          </a:solidFill>
          <a:effectLst/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 Fatal Background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381000" y="1066800"/>
            <a:ext cx="8382000" cy="990600"/>
          </a:xfrm>
          <a:prstGeom prst="rect">
            <a:avLst/>
          </a:prstGeom>
          <a:solidFill>
            <a:srgbClr val="CCFFFF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 Fickle Blindness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688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‘There is none so blind…’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pPr marL="342900" indent="-342900" defTabSz="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Jer.41:14-18, minds made up…</a:t>
            </a:r>
          </a:p>
          <a:p>
            <a:pPr marL="342900" indent="-342900" defTabSz="457200" eaLnBrk="1" hangingPunct="1">
              <a:lnSpc>
                <a:spcPct val="9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characteristics – </a:t>
            </a:r>
          </a:p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500742" y="2514600"/>
            <a:ext cx="8153400" cy="1905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636588" marR="0" indent="-636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kumimoji="0" lang="en-US" sz="3200" b="1" i="0" u="none" strike="noStrike" cap="none" normalizeH="0" baseline="30000" dirty="0">
                <a:ln>
                  <a:noFill/>
                </a:ln>
                <a:solidFill>
                  <a:srgbClr val="990000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Warned Gedaliah</a:t>
            </a:r>
            <a:r>
              <a:rPr kumimoji="0" lang="en-US" sz="3200" b="0" i="0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about Ishmae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l, 40-41</a:t>
            </a:r>
          </a:p>
          <a:p>
            <a:pPr marL="636588" marR="0" indent="-636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kumimoji="0" lang="en-US" sz="3200" b="1" i="0" u="none" strike="noStrike" cap="none" normalizeH="0" baseline="30000" dirty="0">
                <a:ln>
                  <a:noFill/>
                </a:ln>
                <a:solidFill>
                  <a:srgbClr val="99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Rescued Ishmael’s captives, 41</a:t>
            </a:r>
          </a:p>
          <a:p>
            <a:pPr marL="636588" marR="0" indent="-636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sz="3200" b="1" baseline="30000" dirty="0">
                <a:solidFill>
                  <a:srgbClr val="99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Logical to protect their charges in Egypt, 42</a:t>
            </a:r>
            <a:endParaRPr kumimoji="0" lang="en-US" sz="3400" b="0" i="0" u="none" strike="noStrike" cap="none" normalizeH="0" baseline="0" dirty="0">
              <a:ln>
                <a:noFill/>
              </a:ln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46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‘There is none so blind…’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pPr marL="342900" indent="-342900" defTabSz="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Jer.41:14-18, minds made up…</a:t>
            </a:r>
          </a:p>
          <a:p>
            <a:pPr marL="342900" indent="-342900" defTabSz="457200" eaLnBrk="1" hangingPunct="1">
              <a:lnSpc>
                <a:spcPct val="9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Jer.42 – on second thought –good to have God’s support</a:t>
            </a:r>
          </a:p>
          <a:p>
            <a:pPr marL="800100" lvl="1" indent="-342900" defTabSz="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Exemplary attitude, 1-3</a:t>
            </a:r>
          </a:p>
          <a:p>
            <a:pPr marL="800100" lvl="1" indent="-342900" defTabSz="457200" eaLnBrk="1" hangingPunct="1">
              <a:lnSpc>
                <a:spcPct val="9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Exemplary ambition – </a:t>
            </a:r>
          </a:p>
          <a:p>
            <a:pPr marL="800100" lvl="1" indent="-342900" defTabSz="457200" eaLnBrk="1" hangingPunct="1">
              <a:lnSpc>
                <a:spcPct val="9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0100" lvl="1" indent="-342900" defTabSz="457200" eaLnBrk="1" hangingPunct="1">
              <a:lnSpc>
                <a:spcPct val="9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57300" lvl="2" indent="-342900" defTabSz="457200" eaLnBrk="1" hangingPunct="1">
              <a:lnSpc>
                <a:spcPct val="90000"/>
              </a:lnSpc>
              <a:spcBef>
                <a:spcPts val="18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Tim.2:26; Hb.13:21</a:t>
            </a: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143000" y="4087587"/>
            <a:ext cx="2209800" cy="12192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HEAR God, 2-3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477987" y="4087587"/>
            <a:ext cx="2209800" cy="12192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will of God, 3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807529" y="4087587"/>
            <a:ext cx="2209800" cy="12192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ALL will,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287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 great promises </a:t>
            </a: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(ch.42)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5105400"/>
          </a:xfrm>
        </p:spPr>
        <p:txBody>
          <a:bodyPr/>
          <a:lstStyle/>
          <a:p>
            <a:pPr marL="342900" indent="-342900" defTabSz="457200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WILL do HIS will</a:t>
            </a:r>
          </a:p>
          <a:p>
            <a:pPr marL="800100" lvl="1" indent="-342900" defTabSz="457200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matter how disagreeable, 6</a:t>
            </a:r>
          </a:p>
          <a:p>
            <a:pPr marL="800100" lvl="1" indent="-342900" defTabSz="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Because it makes things better, 6</a:t>
            </a:r>
          </a:p>
        </p:txBody>
      </p:sp>
    </p:spTree>
    <p:extLst>
      <p:ext uri="{BB962C8B-B14F-4D97-AF65-F5344CB8AC3E}">
        <p14:creationId xmlns:p14="http://schemas.microsoft.com/office/powerpoint/2010/main" xmlns="" val="412619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lack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1011</TotalTime>
  <Words>724</Words>
  <Application>Microsoft Office PowerPoint</Application>
  <PresentationFormat>On-screen Show (4:3)</PresentationFormat>
  <Paragraphs>144</Paragraphs>
  <Slides>21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Blank Presentation</vt:lpstr>
      <vt:lpstr>1_Default Design</vt:lpstr>
      <vt:lpstr>If You Don’t Want To Know . . . Don’t Ask</vt:lpstr>
      <vt:lpstr>I. A Fatal Background</vt:lpstr>
      <vt:lpstr>Just when you thought it could not get any worse…</vt:lpstr>
      <vt:lpstr>Clay Bulla</vt:lpstr>
      <vt:lpstr>Just when you thought it could not get any worse…</vt:lpstr>
      <vt:lpstr>I. A Fatal Background</vt:lpstr>
      <vt:lpstr>‘There is none so blind…’</vt:lpstr>
      <vt:lpstr>‘There is none so blind…’</vt:lpstr>
      <vt:lpstr>Their great promises (ch.42)</vt:lpstr>
      <vt:lpstr>Their even greater self-deception</vt:lpstr>
      <vt:lpstr>Their even greater self-deception</vt:lpstr>
      <vt:lpstr>Their even greater self-deception</vt:lpstr>
      <vt:lpstr>Their even greater self-deception</vt:lpstr>
      <vt:lpstr>Their even greater self-deception</vt:lpstr>
      <vt:lpstr>Their even greater self-deception</vt:lpstr>
      <vt:lpstr>I. A Fatal Background</vt:lpstr>
      <vt:lpstr>1. Some just think they want the word of God.</vt:lpstr>
      <vt:lpstr>2. Some exalt their opinion above God’s revelation</vt:lpstr>
      <vt:lpstr>3. Some say right words, but do wrong things</vt:lpstr>
      <vt:lpstr>Inconsistent self-destruction</vt:lpstr>
      <vt:lpstr>4. God always has last word  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church of Christ</cp:lastModifiedBy>
  <cp:revision>132</cp:revision>
  <dcterms:created xsi:type="dcterms:W3CDTF">2007-07-13T04:29:51Z</dcterms:created>
  <dcterms:modified xsi:type="dcterms:W3CDTF">2017-03-20T00:29:29Z</dcterms:modified>
</cp:coreProperties>
</file>