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5"/>
  </p:notesMasterIdLst>
  <p:sldIdLst>
    <p:sldId id="311" r:id="rId3"/>
    <p:sldId id="331" r:id="rId4"/>
    <p:sldId id="293" r:id="rId5"/>
    <p:sldId id="345" r:id="rId6"/>
    <p:sldId id="346" r:id="rId7"/>
    <p:sldId id="348" r:id="rId8"/>
    <p:sldId id="332" r:id="rId9"/>
    <p:sldId id="349" r:id="rId10"/>
    <p:sldId id="350" r:id="rId11"/>
    <p:sldId id="351" r:id="rId12"/>
    <p:sldId id="353" r:id="rId13"/>
    <p:sldId id="333" r:id="rId14"/>
    <p:sldId id="354" r:id="rId15"/>
    <p:sldId id="355" r:id="rId16"/>
    <p:sldId id="295" r:id="rId17"/>
    <p:sldId id="359" r:id="rId18"/>
    <p:sldId id="335" r:id="rId19"/>
    <p:sldId id="360" r:id="rId20"/>
    <p:sldId id="361" r:id="rId21"/>
    <p:sldId id="356" r:id="rId22"/>
    <p:sldId id="357" r:id="rId23"/>
    <p:sldId id="358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FFFF"/>
    <a:srgbClr val="FFFFCC"/>
    <a:srgbClr val="66FF33"/>
    <a:srgbClr val="B2B2B2"/>
    <a:srgbClr val="FFFFFF"/>
    <a:srgbClr val="990000"/>
    <a:srgbClr val="FFFF99"/>
    <a:srgbClr val="E88563"/>
    <a:srgbClr val="E1856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86347" autoAdjust="0"/>
  </p:normalViewPr>
  <p:slideViewPr>
    <p:cSldViewPr showGuides="1">
      <p:cViewPr varScale="1">
        <p:scale>
          <a:sx n="76" d="100"/>
          <a:sy n="76" d="100"/>
        </p:scale>
        <p:origin x="-108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436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4373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1822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1652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854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303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1866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6525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411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0103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79690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469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811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49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822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278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9484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6464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84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922683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91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631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32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61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616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0734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4355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92834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99756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02364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1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B3D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EDECEB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EDECEB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EDECEB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blipFill>
            <a:blip r:embed="rId2" cstate="print"/>
            <a:tile tx="0" ty="0" sx="100000" sy="100000" flip="none" algn="tl"/>
          </a:blipFill>
          <a:ln>
            <a:solidFill>
              <a:srgbClr val="CCFF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Why Don’t You…?</a:t>
            </a:r>
          </a:p>
        </p:txBody>
      </p:sp>
    </p:spTree>
    <p:extLst>
      <p:ext uri="{BB962C8B-B14F-4D97-AF65-F5344CB8AC3E}">
        <p14:creationId xmlns="" xmlns:p14="http://schemas.microsoft.com/office/powerpoint/2010/main" val="13610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stand harmonizes with . . .</a:t>
            </a:r>
            <a:endParaRPr lang="en-US" sz="3600" dirty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82000" cy="5105400"/>
          </a:xfrm>
        </p:spPr>
        <p:txBody>
          <a:bodyPr/>
          <a:lstStyle/>
          <a:p>
            <a:pPr defTabSz="392113" eaLnBrk="1" hangingPunct="1">
              <a:spcAft>
                <a:spcPts val="800"/>
              </a:spcAft>
            </a:pPr>
            <a:r>
              <a:rPr lang="en-US" altLang="en-US" sz="2000" dirty="0">
                <a:solidFill>
                  <a:srgbClr val="B2B2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NT Teaching</a:t>
            </a:r>
          </a:p>
          <a:p>
            <a:pPr defTabSz="392113" eaLnBrk="1" hangingPunct="1">
              <a:spcAft>
                <a:spcPts val="800"/>
              </a:spcAft>
            </a:pPr>
            <a:r>
              <a:rPr lang="en-US" altLang="en-US" sz="2000" dirty="0">
                <a:solidFill>
                  <a:srgbClr val="B2B2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OT Teaching</a:t>
            </a:r>
          </a:p>
          <a:p>
            <a:pPr defTabSz="392113" eaLnBrk="1" hangingPunct="1">
              <a:spcAft>
                <a:spcPts val="800"/>
              </a:spcAft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Leaders of protestant denominations</a:t>
            </a:r>
          </a:p>
          <a:p>
            <a:pPr defTabSz="392113" eaLnBrk="1" hangingPunct="1"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62428" y="2971800"/>
            <a:ext cx="8001000" cy="2667000"/>
          </a:xfrm>
          <a:prstGeom prst="rect">
            <a:avLst/>
          </a:prstGeom>
          <a:solidFill>
            <a:srgbClr val="CCFFFF"/>
          </a:solidFill>
          <a:ln w="3175" cap="flat" cmpd="sng" algn="ctr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“Musical instruments in celebrating the praises of God would be no more suitable than the burning of incense, the lighting up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of lamps, and the restoration of the other shadows of the law”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– John Calvin, Ps.33</a:t>
            </a:r>
          </a:p>
        </p:txBody>
      </p:sp>
    </p:spTree>
    <p:extLst>
      <p:ext uri="{BB962C8B-B14F-4D97-AF65-F5344CB8AC3E}">
        <p14:creationId xmlns="" xmlns:p14="http://schemas.microsoft.com/office/powerpoint/2010/main" val="307649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"/>
          <p:cNvSpPr/>
          <p:nvPr/>
        </p:nvSpPr>
        <p:spPr bwMode="auto">
          <a:xfrm>
            <a:off x="342900" y="609600"/>
            <a:ext cx="8458200" cy="533400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Why Don’t You Use Mechanical Instruments?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350520" y="1295400"/>
            <a:ext cx="84582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Why Don’t You Baptize Babies?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14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algn="ctr" defTabSz="392113" eaLnBrk="1" hangingPunct="1"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be forgiven of sins,</a:t>
            </a:r>
            <a:b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must obey Lord</a:t>
            </a:r>
            <a:endParaRPr lang="en-US" altLang="en-US" sz="38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Mt.28:18-20, must be </a:t>
            </a:r>
            <a:r>
              <a:rPr lang="en-US" sz="3200" u="sng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taught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Mk.16:15-16, must be able to </a:t>
            </a:r>
            <a:r>
              <a:rPr lang="en-US" sz="3200" u="sng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believe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Lk.24:47-49, able to </a:t>
            </a:r>
            <a:r>
              <a:rPr lang="en-US" sz="3200" u="sng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repent</a:t>
            </a:r>
            <a:r>
              <a:rPr lang="en-US" sz="32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800" dirty="0">
              <a:solidFill>
                <a:srgbClr val="66FF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392113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 defTabSz="392113" eaLnBrk="1" hangingPunct="1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sz="29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392113" eaLnBrk="1" hangingPunct="1"/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33400" y="3429000"/>
            <a:ext cx="39624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infants do these things?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648200" y="3429000"/>
            <a:ext cx="39624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Babies are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inno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-cent (safe)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–Jon.4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31273" y="4754880"/>
            <a:ext cx="7481455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Clr>
                <a:srgbClr val="00007D"/>
              </a:buClr>
              <a:buSzPct val="75000"/>
            </a:pP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“baptize” those who do not</a:t>
            </a:r>
            <a:b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 it, discourage those who do</a:t>
            </a:r>
          </a:p>
        </p:txBody>
      </p:sp>
    </p:spTree>
    <p:extLst>
      <p:ext uri="{BB962C8B-B14F-4D97-AF65-F5344CB8AC3E}">
        <p14:creationId xmlns="" xmlns:p14="http://schemas.microsoft.com/office/powerpoint/2010/main" val="78563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uiExpand="1" build="p"/>
      <p:bldP spid="2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algn="ctr" defTabSz="392113" eaLnBrk="1" hangingPunct="1">
              <a:spcAft>
                <a:spcPts val="9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Babies are seldom (if ever) baptized</a:t>
            </a:r>
          </a:p>
          <a:p>
            <a:pPr algn="ctr" defTabSz="392113" eaLnBrk="1" hangingPunct="1">
              <a:spcAft>
                <a:spcPts val="900"/>
              </a:spcAft>
            </a:pPr>
            <a:r>
              <a:rPr lang="en-US" altLang="en-US" sz="3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are sprinkled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Baptize: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transliteration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Baptize translated: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immerse (Ro.6)</a:t>
            </a:r>
            <a:endParaRPr 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392113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 defTabSz="392113" eaLnBrk="1" hangingPunct="1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sz="29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392113" eaLnBrk="1" hangingPunct="1"/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480490" y="3124200"/>
            <a:ext cx="6183021" cy="1828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buClr>
                <a:srgbClr val="00007D"/>
              </a:buClr>
              <a:buSzPct val="75000"/>
            </a:pP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‘Baptize’ by </a:t>
            </a:r>
            <a:r>
              <a:rPr lang="en-US" sz="3200" kern="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sprinkling</a:t>
            </a: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algn="ctr">
              <a:spcBef>
                <a:spcPts val="0"/>
              </a:spcBef>
              <a:buClr>
                <a:srgbClr val="00007D"/>
              </a:buClr>
              <a:buSzPct val="75000"/>
            </a:pP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‘Bury’ by </a:t>
            </a:r>
            <a:r>
              <a:rPr lang="en-US" sz="3200" kern="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sprinkling</a:t>
            </a: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algn="ctr">
              <a:spcBef>
                <a:spcPct val="20000"/>
              </a:spcBef>
              <a:buClr>
                <a:srgbClr val="00007D"/>
              </a:buClr>
              <a:buSzPct val="75000"/>
            </a:pP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‘Run’ by </a:t>
            </a:r>
            <a:r>
              <a:rPr lang="en-US" sz="3200" kern="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riding</a:t>
            </a: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  <p:sp>
        <p:nvSpPr>
          <p:cNvPr id="3" name="Rectangle: Rounded Corners 2"/>
          <p:cNvSpPr/>
          <p:nvPr/>
        </p:nvSpPr>
        <p:spPr bwMode="auto">
          <a:xfrm>
            <a:off x="762000" y="5181600"/>
            <a:ext cx="2362200" cy="6858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</a:rPr>
              <a:t>John 3:23</a:t>
            </a:r>
          </a:p>
        </p:txBody>
      </p:sp>
      <p:sp>
        <p:nvSpPr>
          <p:cNvPr id="7" name="Rectangle: Rounded Corners 6"/>
          <p:cNvSpPr/>
          <p:nvPr/>
        </p:nvSpPr>
        <p:spPr bwMode="auto">
          <a:xfrm>
            <a:off x="3398520" y="5181600"/>
            <a:ext cx="2362200" cy="6858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</a:rPr>
              <a:t>Mt.3:16</a:t>
            </a:r>
          </a:p>
        </p:txBody>
      </p:sp>
      <p:sp>
        <p:nvSpPr>
          <p:cNvPr id="8" name="Rectangle: Rounded Corners 7"/>
          <p:cNvSpPr/>
          <p:nvPr/>
        </p:nvSpPr>
        <p:spPr bwMode="auto">
          <a:xfrm>
            <a:off x="6035040" y="5181600"/>
            <a:ext cx="2362200" cy="6858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</a:rPr>
              <a:t>Acts 8:35-39</a:t>
            </a:r>
          </a:p>
        </p:txBody>
      </p:sp>
    </p:spTree>
    <p:extLst>
      <p:ext uri="{BB962C8B-B14F-4D97-AF65-F5344CB8AC3E}">
        <p14:creationId xmlns="" xmlns:p14="http://schemas.microsoft.com/office/powerpoint/2010/main" val="189818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uiExpand="1" build="p"/>
      <p:bldP spid="5" grpId="0" animBg="1"/>
      <p:bldP spid="3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"/>
          <p:cNvSpPr/>
          <p:nvPr/>
        </p:nvSpPr>
        <p:spPr bwMode="auto">
          <a:xfrm>
            <a:off x="342900" y="609600"/>
            <a:ext cx="8458200" cy="533400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Why Don’t You Use Mechanical Instruments?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3"/>
          <p:cNvSpPr/>
          <p:nvPr/>
        </p:nvSpPr>
        <p:spPr bwMode="auto">
          <a:xfrm>
            <a:off x="350520" y="1981200"/>
            <a:ext cx="84582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Why Don’t You Abandon Baptismal Regeneration?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3"/>
          <p:cNvSpPr/>
          <p:nvPr/>
        </p:nvSpPr>
        <p:spPr bwMode="auto">
          <a:xfrm>
            <a:off x="350520" y="1295400"/>
            <a:ext cx="8458200" cy="533400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Why Don’t You Baptize Babies?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291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know only what</a:t>
            </a:r>
            <a:b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preachers say</a:t>
            </a:r>
            <a:endParaRPr lang="en-US" altLang="en-US" dirty="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8006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misrepresent truth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57200" y="2057400"/>
            <a:ext cx="8229600" cy="403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cs typeface="Calibri" pitchFamily="34" charset="0"/>
              </a:rPr>
              <a:t>Baptismal regeneration: ‘A sacrament of the New Law instituted by Jesus Christ, in which,</a:t>
            </a:r>
            <a:br>
              <a:rPr kumimoji="0" lang="en-US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cs typeface="Calibri" pitchFamily="34" charset="0"/>
              </a:rPr>
            </a:b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cs typeface="Calibri" pitchFamily="34" charset="0"/>
              </a:rPr>
              <a:t>as a result of washing with water accompanied by the words ‘I baptize thee in the name of the Father and of the Son and of the Holy Ghost,’ </a:t>
            </a:r>
            <a:br>
              <a:rPr kumimoji="0" lang="en-US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cs typeface="Calibri" pitchFamily="34" charset="0"/>
              </a:rPr>
            </a:b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cs typeface="Calibri" pitchFamily="34" charset="0"/>
              </a:rPr>
              <a:t>a human being is spiritually regenerated, and made capable of receiving the other sacra-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itchFamily="34" charset="0"/>
                <a:cs typeface="Calibri" pitchFamily="34" charset="0"/>
              </a:rPr>
              <a:t>ments</a:t>
            </a:r>
            <a:r>
              <a:rPr lang="en-US" sz="3200" kern="0" dirty="0">
                <a:latin typeface="Calibri" pitchFamily="34" charset="0"/>
                <a:cs typeface="Calibri" pitchFamily="34" charset="0"/>
              </a:rPr>
              <a:t>’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cs typeface="Calibri" pitchFamily="34" charset="0"/>
              </a:rPr>
              <a:t>–Donald </a:t>
            </a:r>
            <a:r>
              <a:rPr kumimoji="0" lang="en-US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itchFamily="34" charset="0"/>
                <a:cs typeface="Calibri" pitchFamily="34" charset="0"/>
              </a:rPr>
              <a:t>Attwater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cs typeface="Calibri" pitchFamily="34" charset="0"/>
              </a:rPr>
              <a:t>, A Catholic Dictionary</a:t>
            </a:r>
            <a:endParaRPr kumimoji="0" lang="en-US" sz="1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Truth</a:t>
            </a:r>
            <a:endParaRPr lang="en-US" altLang="en-US" dirty="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not a sacrament</a:t>
            </a:r>
          </a:p>
          <a:p>
            <a:pPr marL="45720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does not remove sin w/o faith and repentance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faith and repentance, God’s mercy regenerates at baptism, Tit.3:5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025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10490" y="304800"/>
            <a:ext cx="7543800" cy="2514600"/>
          </a:xfrm>
          <a:blipFill>
            <a:blip r:embed="rId3" cstate="print"/>
            <a:tile tx="0" ty="0" sx="100000" sy="100000" flip="none" algn="tl"/>
          </a:blip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pPr algn="l" eaLnBrk="1" hangingPunct="1"/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altLang="en-US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by works of righteousness which we have done, but according to His mercy He saved us,  through the washing of regeneration and renewing of the Holy Spirit.’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971800"/>
            <a:ext cx="7924800" cy="3429000"/>
          </a:xfrm>
        </p:spPr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Through: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‘of the instrument used to accomplish a thing…’ – T.3:5 </a:t>
            </a:r>
            <a:r>
              <a:rPr lang="en-US" alt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Th.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7114310" y="1281545"/>
            <a:ext cx="1143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>
            <a:cxnSpLocks/>
          </p:cNvCxnSpPr>
          <p:nvPr/>
        </p:nvCxnSpPr>
        <p:spPr bwMode="auto">
          <a:xfrm>
            <a:off x="886690" y="1752600"/>
            <a:ext cx="223751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tangle 4"/>
          <p:cNvSpPr/>
          <p:nvPr/>
        </p:nvSpPr>
        <p:spPr bwMode="auto">
          <a:xfrm>
            <a:off x="3352800" y="1369814"/>
            <a:ext cx="1447800" cy="457200"/>
          </a:xfrm>
          <a:prstGeom prst="rect">
            <a:avLst/>
          </a:prstGeom>
          <a:solidFill>
            <a:srgbClr val="FFFF00">
              <a:alpha val="35000"/>
            </a:srgb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508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10490" y="304800"/>
            <a:ext cx="7543800" cy="2514600"/>
          </a:xfrm>
          <a:blipFill>
            <a:blip r:embed="rId3" cstate="print"/>
            <a:tile tx="0" ty="0" sx="100000" sy="100000" flip="none" algn="tl"/>
          </a:blip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pPr algn="l" eaLnBrk="1" hangingPunct="1"/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altLang="en-US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by works of righteousness which we have done, but according to His mercy He saved us,  through the washing of regeneration and renewing of the Holy Spirit.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971800"/>
            <a:ext cx="7924800" cy="3429000"/>
          </a:xfrm>
        </p:spPr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Washing: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‘the bath that brings about regeneration’ </a:t>
            </a:r>
            <a:r>
              <a:rPr lang="en-US" alt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BDAG.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‘One washes to be clean’ … ‘this purifying effect of bathing is highlighted in Eph.5:26’ – purification carried out by means of and in the form of a bath with water…’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7086600" y="1281545"/>
            <a:ext cx="1143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>
            <a:cxnSpLocks/>
          </p:cNvCxnSpPr>
          <p:nvPr/>
        </p:nvCxnSpPr>
        <p:spPr bwMode="auto">
          <a:xfrm>
            <a:off x="886690" y="1752600"/>
            <a:ext cx="223751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 bwMode="auto">
          <a:xfrm>
            <a:off x="5448645" y="1371600"/>
            <a:ext cx="1592580" cy="457200"/>
          </a:xfrm>
          <a:prstGeom prst="rect">
            <a:avLst/>
          </a:prstGeom>
          <a:solidFill>
            <a:srgbClr val="FFFF00">
              <a:alpha val="35000"/>
            </a:srgb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286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10490" y="304800"/>
            <a:ext cx="7543800" cy="2514600"/>
          </a:xfrm>
          <a:blipFill>
            <a:blip r:embed="rId3" cstate="print"/>
            <a:tile tx="0" ty="0" sx="100000" sy="100000" flip="none" algn="tl"/>
          </a:blip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pPr algn="l" eaLnBrk="1" hangingPunct="1"/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altLang="en-US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by works of righteousness which we have done, but according to His mercy He saved us,  through the washing of regeneration and renewing of the Holy Spirit.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971800"/>
            <a:ext cx="7924800" cy="3429000"/>
          </a:xfrm>
        </p:spPr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Washing: 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‘the bath that brings about regeneration’ </a:t>
            </a:r>
            <a:r>
              <a:rPr lang="en-US" alt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BDAG.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‘Christ takes as his bride the church, which he has washed of its sins (cf. Acts 22:16)’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‘Born of water and the Spirit’ John 3:5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baptized person is a new creation’</a:t>
            </a:r>
            <a:b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</a:t>
            </a:r>
            <a:r>
              <a:rPr lang="en-US" altLang="en-US" sz="1800" dirty="0" err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Spicq</a:t>
            </a: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7086600" y="1281545"/>
            <a:ext cx="1143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>
            <a:cxnSpLocks/>
          </p:cNvCxnSpPr>
          <p:nvPr/>
        </p:nvCxnSpPr>
        <p:spPr bwMode="auto">
          <a:xfrm>
            <a:off x="886690" y="1752600"/>
            <a:ext cx="223751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 bwMode="auto">
          <a:xfrm>
            <a:off x="5448645" y="1371600"/>
            <a:ext cx="1592580" cy="457200"/>
          </a:xfrm>
          <a:prstGeom prst="rect">
            <a:avLst/>
          </a:prstGeom>
          <a:solidFill>
            <a:srgbClr val="FFFF00">
              <a:alpha val="35000"/>
            </a:srgb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154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"/>
          <p:cNvSpPr/>
          <p:nvPr/>
        </p:nvSpPr>
        <p:spPr bwMode="auto">
          <a:xfrm>
            <a:off x="342900" y="609600"/>
            <a:ext cx="84582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Why Don’t You</a:t>
            </a:r>
            <a:b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Mechanical Instruments?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13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NT: Purpose of baptism</a:t>
            </a:r>
            <a:endParaRPr lang="en-US" altLang="en-US" dirty="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457200" eaLnBrk="1" hangingPunct="1">
              <a:lnSpc>
                <a:spcPct val="90000"/>
              </a:lnSpc>
              <a:spcAft>
                <a:spcPts val="8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56772" y="1447800"/>
            <a:ext cx="3886200" cy="685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 be saved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575630" y="1447800"/>
            <a:ext cx="3886200" cy="685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Mk.16:16; 1 Pt.3:21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56772" y="2151744"/>
            <a:ext cx="3886200" cy="685800"/>
          </a:xfrm>
          <a:prstGeom prst="rect">
            <a:avLst/>
          </a:prstGeom>
          <a:solidFill>
            <a:srgbClr val="CCECFF">
              <a:alpha val="41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Remission of sins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575630" y="2151744"/>
            <a:ext cx="3886200" cy="685800"/>
          </a:xfrm>
          <a:prstGeom prst="rect">
            <a:avLst/>
          </a:prstGeom>
          <a:solidFill>
            <a:srgbClr val="CCECFF">
              <a:alpha val="41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Ac.2:38; Mt.26:28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56772" y="2866572"/>
            <a:ext cx="3886200" cy="685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Wash away sins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575630" y="2866572"/>
            <a:ext cx="3886200" cy="685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Ac.22:16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56772" y="3581400"/>
            <a:ext cx="3886200" cy="685800"/>
          </a:xfrm>
          <a:prstGeom prst="rect">
            <a:avLst/>
          </a:prstGeom>
          <a:solidFill>
            <a:srgbClr val="CCECFF">
              <a:alpha val="41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Get into Christ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575630" y="3581400"/>
            <a:ext cx="3886200" cy="685800"/>
          </a:xfrm>
          <a:prstGeom prst="rect">
            <a:avLst/>
          </a:prstGeom>
          <a:solidFill>
            <a:srgbClr val="CCECFF">
              <a:alpha val="41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Ro.3:3-6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56772" y="4285344"/>
            <a:ext cx="3886200" cy="685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Put on Christ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575630" y="4285344"/>
            <a:ext cx="3886200" cy="685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Gal.3:26-27</a:t>
            </a:r>
          </a:p>
        </p:txBody>
      </p:sp>
    </p:spTree>
    <p:extLst>
      <p:ext uri="{BB962C8B-B14F-4D97-AF65-F5344CB8AC3E}">
        <p14:creationId xmlns="" xmlns:p14="http://schemas.microsoft.com/office/powerpoint/2010/main" val="35917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“But I don’t think baptism matters”</a:t>
            </a:r>
            <a:endParaRPr lang="en-US" altLang="en-US" dirty="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marL="571500" indent="-571500" defTabSz="457200" eaLnBrk="1" hangingPunct="1"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are you?</a:t>
            </a:r>
          </a:p>
          <a:p>
            <a:pPr marL="571500" indent="-571500" defTabSz="457200" eaLnBrk="1" hangingPunct="1"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does God say?</a:t>
            </a:r>
          </a:p>
          <a:p>
            <a:pPr marL="571500" indent="-571500" defTabSz="457200" eaLnBrk="1" hangingPunct="1"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 defTabSz="457200" eaLnBrk="1" hangingPunct="1"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 defTabSz="457200" eaLnBrk="1" hangingPunct="1"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 defTabSz="457200" eaLnBrk="1" hangingPunct="1"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 defTabSz="457200" eaLnBrk="1" hangingPunct="1"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 defTabSz="457200" eaLnBrk="1" hangingPunct="1"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Naaman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ounded Rectangle 3"/>
          <p:cNvSpPr/>
          <p:nvPr/>
        </p:nvSpPr>
        <p:spPr bwMode="auto">
          <a:xfrm>
            <a:off x="1019628" y="2514600"/>
            <a:ext cx="2667000" cy="25908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00007D">
                    <a:lumMod val="50000"/>
                  </a:srgbClr>
                </a:solidFill>
                <a:latin typeface="Arial" charset="0"/>
              </a:rPr>
              <a:t>Save</a:t>
            </a:r>
          </a:p>
          <a:p>
            <a:pPr algn="ctr"/>
            <a:r>
              <a:rPr lang="en-US" sz="3200" dirty="0">
                <a:solidFill>
                  <a:srgbClr val="00007D">
                    <a:lumMod val="50000"/>
                  </a:srgbClr>
                </a:solidFill>
                <a:latin typeface="Arial" charset="0"/>
              </a:rPr>
              <a:t>Remission</a:t>
            </a:r>
          </a:p>
          <a:p>
            <a:pPr algn="ctr"/>
            <a:r>
              <a:rPr lang="en-US" sz="3200" dirty="0">
                <a:solidFill>
                  <a:srgbClr val="00007D">
                    <a:lumMod val="50000"/>
                  </a:srgbClr>
                </a:solidFill>
                <a:latin typeface="Arial" charset="0"/>
              </a:rPr>
              <a:t>Wash away</a:t>
            </a:r>
          </a:p>
          <a:p>
            <a:pPr algn="ctr"/>
            <a:r>
              <a:rPr lang="en-US" sz="3200" dirty="0">
                <a:solidFill>
                  <a:srgbClr val="00007D">
                    <a:lumMod val="50000"/>
                  </a:srgbClr>
                </a:solidFill>
                <a:latin typeface="Arial" charset="0"/>
              </a:rPr>
              <a:t>Get into</a:t>
            </a:r>
          </a:p>
          <a:p>
            <a:pPr algn="ctr"/>
            <a:r>
              <a:rPr lang="en-US" sz="3200" dirty="0">
                <a:solidFill>
                  <a:srgbClr val="00007D">
                    <a:lumMod val="50000"/>
                  </a:srgbClr>
                </a:solidFill>
                <a:latin typeface="Arial" charset="0"/>
              </a:rPr>
              <a:t>Put on</a:t>
            </a:r>
          </a:p>
        </p:txBody>
      </p:sp>
      <p:sp>
        <p:nvSpPr>
          <p:cNvPr id="16" name="Rounded Rectangle 4"/>
          <p:cNvSpPr/>
          <p:nvPr/>
        </p:nvSpPr>
        <p:spPr bwMode="auto">
          <a:xfrm>
            <a:off x="3748314" y="2514600"/>
            <a:ext cx="4495800" cy="2590800"/>
          </a:xfrm>
          <a:prstGeom prst="roundRect">
            <a:avLst/>
          </a:prstGeom>
          <a:solidFill>
            <a:srgbClr val="CCFFFF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charset="0"/>
              </a:rPr>
              <a:t>When these words occur in context if physical illness…?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charset="0"/>
              </a:rPr>
              <a:t>…Rescue?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charset="0"/>
              </a:rPr>
              <a:t>…Finances?</a:t>
            </a:r>
          </a:p>
        </p:txBody>
      </p:sp>
    </p:spTree>
    <p:extLst>
      <p:ext uri="{BB962C8B-B14F-4D97-AF65-F5344CB8AC3E}">
        <p14:creationId xmlns="" xmlns:p14="http://schemas.microsoft.com/office/powerpoint/2010/main" val="10289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26" y="161292"/>
            <a:ext cx="8138747" cy="6535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3352800" y="381000"/>
            <a:ext cx="2438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</a:rPr>
              <a:t>Abana River</a:t>
            </a:r>
          </a:p>
        </p:txBody>
      </p:sp>
    </p:spTree>
    <p:extLst>
      <p:ext uri="{BB962C8B-B14F-4D97-AF65-F5344CB8AC3E}">
        <p14:creationId xmlns="" xmlns:p14="http://schemas.microsoft.com/office/powerpoint/2010/main" val="84597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Issue is NOT</a:t>
            </a:r>
            <a:endParaRPr lang="en-US" sz="3600" dirty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14400" lvl="1" indent="-457200" defTabSz="392113" eaLnBrk="1" hangingPunct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Dollars </a:t>
            </a:r>
          </a:p>
          <a:p>
            <a:pPr marL="914400" lvl="1" indent="-457200" defTabSz="392113" eaLnBrk="1" hangingPunct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Dislike</a:t>
            </a:r>
          </a:p>
          <a:p>
            <a:pPr marL="914400" lvl="1" indent="-457200" defTabSz="392113" eaLnBrk="1" hangingPunct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Desire to be different</a:t>
            </a:r>
          </a:p>
          <a:p>
            <a:pPr marL="914400" lvl="1" indent="-457200" defTabSz="392113" eaLnBrk="1" hangingPunct="1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392113" eaLnBrk="1" hangingPunct="1"/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stand harmonizes with . . .</a:t>
            </a:r>
            <a:endParaRPr lang="en-US" sz="3600" dirty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82000" cy="5105400"/>
          </a:xfrm>
        </p:spPr>
        <p:txBody>
          <a:bodyPr/>
          <a:lstStyle/>
          <a:p>
            <a:pPr defTabSz="392113" eaLnBrk="1" hangingPunct="1">
              <a:spcAft>
                <a:spcPts val="800"/>
              </a:spcAft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teaching</a:t>
            </a: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392113" eaLnBrk="1" hangingPunct="1"/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701040" y="1981200"/>
            <a:ext cx="2514600" cy="2667000"/>
          </a:xfrm>
          <a:prstGeom prst="roundRect">
            <a:avLst/>
          </a:prstGeom>
          <a:solidFill>
            <a:srgbClr val="FFFFCC"/>
          </a:solidFill>
          <a:ln w="28575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Mt.28:18… (Jn.16)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He taught;</a:t>
            </a:r>
            <a:br>
              <a:rPr kumimoji="0" lang="en-US" sz="33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</a:br>
            <a:r>
              <a:rPr kumimoji="0" lang="en-US" sz="33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Apostles repeat.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320868" y="1981200"/>
            <a:ext cx="2514600" cy="2667000"/>
          </a:xfrm>
          <a:prstGeom prst="roundRect">
            <a:avLst/>
          </a:prstGeom>
          <a:solidFill>
            <a:srgbClr val="FFFFCC"/>
          </a:solidFill>
          <a:ln w="28575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Acts 2:42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NT tells us what He wants; </a:t>
            </a:r>
            <a:br>
              <a:rPr kumimoji="0" lang="en-US" sz="33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</a:br>
            <a:r>
              <a:rPr kumimoji="0" lang="en-US" sz="33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we do it.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940696" y="1981200"/>
            <a:ext cx="2514600" cy="2667000"/>
          </a:xfrm>
          <a:prstGeom prst="roundRect">
            <a:avLst/>
          </a:prstGeom>
          <a:solidFill>
            <a:srgbClr val="FFFFCC"/>
          </a:solidFill>
          <a:ln w="28575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2 Jn.9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NT tells us where to stop; </a:t>
            </a:r>
            <a:br>
              <a:rPr kumimoji="0" lang="en-US" sz="33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</a:br>
            <a:r>
              <a:rPr kumimoji="0" lang="en-US" sz="33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we stop.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85800" y="4953000"/>
            <a:ext cx="7754256" cy="121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Does NT authorize mechanical music?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Does NT authorize singing?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(Ep.5:19)</a:t>
            </a:r>
          </a:p>
        </p:txBody>
      </p:sp>
    </p:spTree>
    <p:extLst>
      <p:ext uri="{BB962C8B-B14F-4D97-AF65-F5344CB8AC3E}">
        <p14:creationId xmlns="" xmlns:p14="http://schemas.microsoft.com/office/powerpoint/2010/main" val="6943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stand harmonizes with . . .</a:t>
            </a:r>
            <a:endParaRPr lang="en-US" sz="3600" dirty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82000" cy="5105400"/>
          </a:xfrm>
        </p:spPr>
        <p:txBody>
          <a:bodyPr/>
          <a:lstStyle/>
          <a:p>
            <a:pPr defTabSz="392113" eaLnBrk="1" hangingPunct="1">
              <a:spcAft>
                <a:spcPts val="800"/>
              </a:spcAft>
            </a:pPr>
            <a:r>
              <a:rPr lang="en-US" altLang="en-US" sz="2000" dirty="0">
                <a:solidFill>
                  <a:srgbClr val="B2B2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NT Teaching</a:t>
            </a:r>
          </a:p>
          <a:p>
            <a:pPr defTabSz="392113" eaLnBrk="1" hangingPunct="1">
              <a:spcAft>
                <a:spcPts val="800"/>
              </a:spcAft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 Teaching</a:t>
            </a:r>
          </a:p>
          <a:p>
            <a:pPr defTabSz="392113" eaLnBrk="1" hangingPunct="1"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“But OT authorized mechanical music’</a:t>
            </a: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392113" eaLnBrk="1" hangingPunct="1"/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: Rounded Corners 2"/>
          <p:cNvSpPr/>
          <p:nvPr/>
        </p:nvSpPr>
        <p:spPr bwMode="auto">
          <a:xfrm>
            <a:off x="2469951" y="3352800"/>
            <a:ext cx="4219339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400" kern="0" dirty="0">
                <a:solidFill>
                  <a:srgbClr val="00007D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How do you know?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400" kern="0" dirty="0">
                <a:solidFill>
                  <a:srgbClr val="00007D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(Read it)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822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 taught same respect</a:t>
            </a:r>
            <a:b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authority as NT</a:t>
            </a:r>
            <a:endParaRPr lang="en-US" sz="3600" dirty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82000" cy="5105400"/>
          </a:xfrm>
        </p:spPr>
        <p:txBody>
          <a:bodyPr/>
          <a:lstStyle/>
          <a:p>
            <a:pPr defTabSz="392113" eaLnBrk="1" hangingPunct="1"/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392113" eaLnBrk="1" hangingPunct="1"/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392113" eaLnBrk="1" hangingPunct="1"/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392113" eaLnBrk="1" hangingPunct="1"/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392113" eaLnBrk="1" hangingPunct="1"/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392113" eaLnBrk="1" hangingPunct="1">
              <a:buFont typeface="Wingdings" panose="05000000000000000000" pitchFamily="2" charset="2"/>
              <a:buChar char="§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 prophecy: spiritual covenant would replace physical</a:t>
            </a:r>
          </a:p>
          <a:p>
            <a:pPr defTabSz="392113" eaLnBrk="1" hangingPunct="1"/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392113" eaLnBrk="1" hangingPunct="1"/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676400"/>
            <a:ext cx="7772400" cy="218521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 anchor="ctr" anchorCtr="0">
            <a:spAutoFit/>
          </a:bodyPr>
          <a:lstStyle/>
          <a:p>
            <a:r>
              <a:rPr lang="en-US" sz="3400" dirty="0">
                <a:latin typeface="Calibri" panose="020F0502020204030204" pitchFamily="34" charset="0"/>
                <a:cs typeface="Arial" panose="020B0604020202020204" pitchFamily="34" charset="0"/>
              </a:rPr>
              <a:t>You shall not add to the word which I com-</a:t>
            </a:r>
            <a:r>
              <a:rPr lang="en-US" sz="3400" dirty="0" err="1">
                <a:latin typeface="Calibri" panose="020F0502020204030204" pitchFamily="34" charset="0"/>
                <a:cs typeface="Arial" panose="020B0604020202020204" pitchFamily="34" charset="0"/>
              </a:rPr>
              <a:t>mand</a:t>
            </a:r>
            <a:r>
              <a:rPr lang="en-US" sz="3400" dirty="0">
                <a:latin typeface="Calibri" panose="020F0502020204030204" pitchFamily="34" charset="0"/>
                <a:cs typeface="Arial" panose="020B0604020202020204" pitchFamily="34" charset="0"/>
              </a:rPr>
              <a:t> you, nor take from it, that  you may keep the commandments of the L</a:t>
            </a:r>
            <a:r>
              <a:rPr lang="en-US" sz="2600" dirty="0">
                <a:latin typeface="Calibri" panose="020F0502020204030204" pitchFamily="34" charset="0"/>
                <a:cs typeface="Arial" panose="020B0604020202020204" pitchFamily="34" charset="0"/>
              </a:rPr>
              <a:t>ORD</a:t>
            </a:r>
            <a:r>
              <a:rPr lang="en-US" sz="3400" dirty="0">
                <a:latin typeface="Calibri" panose="020F0502020204030204" pitchFamily="34" charset="0"/>
                <a:cs typeface="Arial" panose="020B0604020202020204" pitchFamily="34" charset="0"/>
              </a:rPr>
              <a:t> your God which I command you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>
                <a:latin typeface="Calibri" panose="020F0502020204030204" pitchFamily="34" charset="0"/>
                <a:cs typeface="Arial" panose="020B0604020202020204" pitchFamily="34" charset="0"/>
              </a:rPr>
              <a:t>– Dt.4:2  </a:t>
            </a:r>
            <a:endParaRPr lang="en-US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685800" y="1767840"/>
            <a:ext cx="807720" cy="457200"/>
          </a:xfrm>
          <a:prstGeom prst="ellipse">
            <a:avLst/>
          </a:prstGeom>
          <a:solidFill>
            <a:srgbClr val="FFFF00">
              <a:alpha val="31000"/>
            </a:srgb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524000" y="2179320"/>
            <a:ext cx="22098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Oval 8"/>
          <p:cNvSpPr/>
          <p:nvPr/>
        </p:nvSpPr>
        <p:spPr bwMode="auto">
          <a:xfrm>
            <a:off x="7084671" y="1767840"/>
            <a:ext cx="228600" cy="457200"/>
          </a:xfrm>
          <a:prstGeom prst="ellipse">
            <a:avLst/>
          </a:prstGeom>
          <a:solidFill>
            <a:srgbClr val="C00000">
              <a:alpha val="31000"/>
            </a:srgbClr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783080" y="2316480"/>
            <a:ext cx="807720" cy="457200"/>
          </a:xfrm>
          <a:prstGeom prst="ellipse">
            <a:avLst/>
          </a:prstGeom>
          <a:solidFill>
            <a:srgbClr val="FFFF00">
              <a:alpha val="31000"/>
            </a:srgb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2606078" y="2712978"/>
            <a:ext cx="2941244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2"/>
          <p:cNvSpPr/>
          <p:nvPr/>
        </p:nvSpPr>
        <p:spPr bwMode="auto">
          <a:xfrm>
            <a:off x="6492240" y="2331720"/>
            <a:ext cx="807720" cy="457200"/>
          </a:xfrm>
          <a:prstGeom prst="ellipse">
            <a:avLst/>
          </a:prstGeom>
          <a:solidFill>
            <a:srgbClr val="FFFF00">
              <a:alpha val="31000"/>
            </a:srgb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593080" y="2331720"/>
            <a:ext cx="838200" cy="381000"/>
          </a:xfrm>
          <a:prstGeom prst="rect">
            <a:avLst/>
          </a:prstGeom>
          <a:solidFill>
            <a:schemeClr val="accent6">
              <a:lumMod val="50000"/>
              <a:alpha val="2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 bwMode="auto">
          <a:xfrm>
            <a:off x="747574" y="3231396"/>
            <a:ext cx="4510226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val 16"/>
          <p:cNvSpPr/>
          <p:nvPr/>
        </p:nvSpPr>
        <p:spPr bwMode="auto">
          <a:xfrm>
            <a:off x="6403685" y="2819658"/>
            <a:ext cx="954921" cy="457200"/>
          </a:xfrm>
          <a:prstGeom prst="ellipse">
            <a:avLst/>
          </a:prstGeom>
          <a:solidFill>
            <a:srgbClr val="C00000">
              <a:alpha val="31000"/>
            </a:srgbClr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30495" y="3321804"/>
            <a:ext cx="868110" cy="457200"/>
          </a:xfrm>
          <a:prstGeom prst="ellipse">
            <a:avLst/>
          </a:prstGeom>
          <a:solidFill>
            <a:srgbClr val="C00000">
              <a:alpha val="31000"/>
            </a:srgbClr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2682498" y="3318982"/>
            <a:ext cx="228600" cy="461772"/>
          </a:xfrm>
          <a:prstGeom prst="ellipse">
            <a:avLst/>
          </a:prstGeom>
          <a:solidFill>
            <a:srgbClr val="C00000">
              <a:alpha val="31000"/>
            </a:srgbClr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723348" y="3352800"/>
            <a:ext cx="807720" cy="457200"/>
          </a:xfrm>
          <a:prstGeom prst="ellipse">
            <a:avLst/>
          </a:prstGeom>
          <a:solidFill>
            <a:srgbClr val="FFFF00">
              <a:alpha val="31000"/>
            </a:srgb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8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9" grpId="0" animBg="1"/>
      <p:bldP spid="11" grpId="0" animBg="1"/>
      <p:bldP spid="13" grpId="0" animBg="1"/>
      <p:bldP spid="10" grpId="0" animBg="1"/>
      <p:bldP spid="17" grpId="0" animBg="1"/>
      <p:bldP spid="18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8600"/>
            <a:ext cx="8534400" cy="6400800"/>
          </a:xfrm>
        </p:spPr>
        <p:txBody>
          <a:bodyPr/>
          <a:lstStyle/>
          <a:p>
            <a:pPr marL="914400" lvl="1" indent="-457200" defTabSz="392113" eaLnBrk="1" hangingPunct="1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sz="29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392113" eaLnBrk="1" hangingPunct="1"/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68412863"/>
              </p:ext>
            </p:extLst>
          </p:nvPr>
        </p:nvGraphicFramePr>
        <p:xfrm>
          <a:off x="1188720" y="762000"/>
          <a:ext cx="6781800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90900">
                  <a:extLst>
                    <a:ext uri="{9D8B030D-6E8A-4147-A177-3AD203B41FA5}">
                      <a16:colId xmlns="" xmlns:a16="http://schemas.microsoft.com/office/drawing/2014/main" val="3960823428"/>
                    </a:ext>
                  </a:extLst>
                </a:gridCol>
                <a:gridCol w="3390900">
                  <a:extLst>
                    <a:ext uri="{9D8B030D-6E8A-4147-A177-3AD203B41FA5}">
                      <a16:colId xmlns="" xmlns:a16="http://schemas.microsoft.com/office/drawing/2014/main" val="28492359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93184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Animal sacrifices, Ps.66:13-15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Living sacrifices, Ro.12:1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29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Aaron: priesthood, Ex.28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Jesus: High Priest, Hb.7; 13:10-16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48788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Harps, Ps.150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Heart, Ep.5:19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21206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5240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stand harmonizes with . . .</a:t>
            </a:r>
            <a:endParaRPr lang="en-US" sz="3600" dirty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82000" cy="5105400"/>
          </a:xfrm>
        </p:spPr>
        <p:txBody>
          <a:bodyPr/>
          <a:lstStyle/>
          <a:p>
            <a:pPr defTabSz="392113" eaLnBrk="1" hangingPunct="1">
              <a:spcAft>
                <a:spcPts val="800"/>
              </a:spcAft>
            </a:pPr>
            <a:r>
              <a:rPr lang="en-US" altLang="en-US" sz="2000" dirty="0">
                <a:solidFill>
                  <a:srgbClr val="B2B2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NT Teaching</a:t>
            </a:r>
          </a:p>
          <a:p>
            <a:pPr defTabSz="392113" eaLnBrk="1" hangingPunct="1">
              <a:spcAft>
                <a:spcPts val="800"/>
              </a:spcAft>
            </a:pPr>
            <a:r>
              <a:rPr lang="en-US" altLang="en-US" sz="2000" dirty="0">
                <a:solidFill>
                  <a:srgbClr val="B2B2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OT Teaching</a:t>
            </a:r>
          </a:p>
          <a:p>
            <a:pPr defTabSz="392113" eaLnBrk="1" hangingPunct="1">
              <a:spcAft>
                <a:spcPts val="800"/>
              </a:spcAft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Leaders of protestant denominations</a:t>
            </a:r>
          </a:p>
          <a:p>
            <a:pPr defTabSz="392113" eaLnBrk="1" hangingPunct="1"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62428" y="2971800"/>
            <a:ext cx="8001000" cy="3581400"/>
          </a:xfrm>
          <a:prstGeom prst="rect">
            <a:avLst/>
          </a:prstGeom>
          <a:solidFill>
            <a:srgbClr val="CCFFFF"/>
          </a:solidFill>
          <a:ln w="3175" cap="flat" cmpd="sng" algn="ctr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“The Greek</a:t>
            </a:r>
            <a:r>
              <a:rPr kumimoji="0" lang="en-US" sz="3200" b="1" i="0" u="none" strike="noStrike" cap="none" normalizeH="0" dirty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Church disapproves the use of organs.  The Latin Church introduced it pretty generally, but not without the protest of eminent men, so that even in the Council of Trent, a motion was made though not carried, to prohibit the organ at least in the mass”</a:t>
            </a:r>
            <a:br>
              <a:rPr kumimoji="0" lang="en-US" sz="3200" b="1" i="0" u="none" strike="noStrike" cap="none" normalizeH="0" dirty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en-US" b="1" i="0" u="none" strike="noStrike" cap="none" normalizeH="0" dirty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– P. </a:t>
            </a:r>
            <a:r>
              <a:rPr kumimoji="0" lang="en-US" b="1" i="0" u="none" strike="noStrike" cap="none" normalizeH="0" dirty="0" err="1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Schaff</a:t>
            </a:r>
            <a:r>
              <a:rPr kumimoji="0" lang="en-US" b="1" i="0" u="none" strike="noStrike" cap="none" normalizeH="0" dirty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, </a:t>
            </a:r>
            <a:r>
              <a:rPr kumimoji="0" lang="en-US" b="1" i="1" u="none" strike="noStrike" cap="none" normalizeH="0" dirty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History of the Christian Church</a:t>
            </a:r>
            <a:r>
              <a:rPr kumimoji="0" lang="en-US" b="1" u="none" strike="noStrike" cap="none" normalizeH="0" dirty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, IV, 439</a:t>
            </a:r>
            <a:endParaRPr kumimoji="0" lang="en-US" b="1" i="0" u="none" strike="noStrike" cap="none" normalizeH="0" baseline="0" dirty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stand harmonizes with . . .</a:t>
            </a:r>
            <a:endParaRPr lang="en-US" sz="3600" dirty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82000" cy="5105400"/>
          </a:xfrm>
        </p:spPr>
        <p:txBody>
          <a:bodyPr/>
          <a:lstStyle/>
          <a:p>
            <a:pPr defTabSz="392113" eaLnBrk="1" hangingPunct="1">
              <a:spcAft>
                <a:spcPts val="800"/>
              </a:spcAft>
            </a:pPr>
            <a:r>
              <a:rPr lang="en-US" altLang="en-US" sz="2000" dirty="0">
                <a:solidFill>
                  <a:srgbClr val="B2B2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NT Teaching</a:t>
            </a:r>
          </a:p>
          <a:p>
            <a:pPr defTabSz="392113" eaLnBrk="1" hangingPunct="1">
              <a:spcAft>
                <a:spcPts val="800"/>
              </a:spcAft>
            </a:pPr>
            <a:r>
              <a:rPr lang="en-US" altLang="en-US" sz="2000" dirty="0">
                <a:solidFill>
                  <a:srgbClr val="B2B2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OT Teaching</a:t>
            </a:r>
          </a:p>
          <a:p>
            <a:pPr defTabSz="392113" eaLnBrk="1" hangingPunct="1">
              <a:spcAft>
                <a:spcPts val="800"/>
              </a:spcAft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Leaders of protestant denominations</a:t>
            </a:r>
          </a:p>
          <a:p>
            <a:pPr defTabSz="392113" eaLnBrk="1" hangingPunct="1"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62428" y="2971800"/>
            <a:ext cx="8001000" cy="3048000"/>
          </a:xfrm>
          <a:prstGeom prst="rect">
            <a:avLst/>
          </a:prstGeom>
          <a:solidFill>
            <a:srgbClr val="CCFFFF"/>
          </a:solidFill>
          <a:ln w="3175" cap="flat" cmpd="sng" algn="ctr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“I have no objection to instruments of music in our chapels, provided they are neither HEARD nor SEEN”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– John Wesley</a:t>
            </a:r>
          </a:p>
          <a:p>
            <a:r>
              <a:rPr lang="en-US" sz="3200" b="1" dirty="0">
                <a:latin typeface="Calibri" pitchFamily="34" charset="0"/>
                <a:cs typeface="Calibri" pitchFamily="34" charset="0"/>
              </a:rPr>
              <a:t>“I say the same, though I think the expense of purchase had better be spared”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– Adam Clarke, IV, 686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616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1250</TotalTime>
  <Words>823</Words>
  <Application>Microsoft Office PowerPoint</Application>
  <PresentationFormat>On-screen Show (4:3)</PresentationFormat>
  <Paragraphs>135</Paragraphs>
  <Slides>22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Blank Presentation</vt:lpstr>
      <vt:lpstr>1_Default Design</vt:lpstr>
      <vt:lpstr>Why Don’t You…?</vt:lpstr>
      <vt:lpstr>Slide 2</vt:lpstr>
      <vt:lpstr>Issue is NOT</vt:lpstr>
      <vt:lpstr>Our stand harmonizes with . . .</vt:lpstr>
      <vt:lpstr>Our stand harmonizes with . . .</vt:lpstr>
      <vt:lpstr>OT taught same respect for authority as NT</vt:lpstr>
      <vt:lpstr>Slide 7</vt:lpstr>
      <vt:lpstr>Our stand harmonizes with . . .</vt:lpstr>
      <vt:lpstr>Our stand harmonizes with . . .</vt:lpstr>
      <vt:lpstr>Our stand harmonizes with . . .</vt:lpstr>
      <vt:lpstr>Slide 11</vt:lpstr>
      <vt:lpstr>Slide 12</vt:lpstr>
      <vt:lpstr>Slide 13</vt:lpstr>
      <vt:lpstr>Slide 14</vt:lpstr>
      <vt:lpstr>Most know only what their preachers say</vt:lpstr>
      <vt:lpstr>The Truth</vt:lpstr>
      <vt:lpstr>‘…not by works of righteousness which we have done, but according to His mercy He saved us,  through the washing of regeneration and renewing of the Holy Spirit.’ </vt:lpstr>
      <vt:lpstr>‘…not by works of righteousness which we have done, but according to His mercy He saved us,  through the washing of regeneration and renewing of the Holy Spirit. </vt:lpstr>
      <vt:lpstr>‘…not by works of righteousness which we have done, but according to His mercy He saved us,  through the washing of regeneration and renewing of the Holy Spirit. </vt:lpstr>
      <vt:lpstr>NT: Purpose of baptism</vt:lpstr>
      <vt:lpstr>“But I don’t think baptism matters”</vt:lpstr>
      <vt:lpstr>Slide 22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158</cp:revision>
  <dcterms:created xsi:type="dcterms:W3CDTF">2007-07-13T04:29:51Z</dcterms:created>
  <dcterms:modified xsi:type="dcterms:W3CDTF">2017-04-02T16:30:31Z</dcterms:modified>
</cp:coreProperties>
</file>