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8"/>
  </p:notesMasterIdLst>
  <p:sldIdLst>
    <p:sldId id="340" r:id="rId3"/>
    <p:sldId id="341" r:id="rId4"/>
    <p:sldId id="342" r:id="rId5"/>
    <p:sldId id="343" r:id="rId6"/>
    <p:sldId id="344" r:id="rId7"/>
    <p:sldId id="346" r:id="rId8"/>
    <p:sldId id="347" r:id="rId9"/>
    <p:sldId id="350" r:id="rId10"/>
    <p:sldId id="351" r:id="rId11"/>
    <p:sldId id="359" r:id="rId12"/>
    <p:sldId id="353" r:id="rId13"/>
    <p:sldId id="355" r:id="rId14"/>
    <p:sldId id="356" r:id="rId15"/>
    <p:sldId id="357" r:id="rId16"/>
    <p:sldId id="35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FFFF66"/>
    <a:srgbClr val="A50021"/>
    <a:srgbClr val="CCECFF"/>
    <a:srgbClr val="000066"/>
    <a:srgbClr val="FFFF00"/>
    <a:srgbClr val="FFFF99"/>
    <a:srgbClr val="FF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766" autoAdjust="0"/>
    <p:restoredTop sz="94660"/>
  </p:normalViewPr>
  <p:slideViewPr>
    <p:cSldViewPr>
      <p:cViewPr varScale="1">
        <p:scale>
          <a:sx n="77" d="100"/>
          <a:sy n="7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47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16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455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31731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719599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59753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853492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340136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216810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08202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1185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457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3096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744935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70853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59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88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45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27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01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6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96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0664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blipFill>
            <a:blip r:embed="rId2" cstate="print"/>
            <a:tile tx="0" ty="0" sx="100000" sy="100000" flip="none" algn="tl"/>
          </a:blip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Why Do You…?</a:t>
            </a:r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Speaking with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</a:t>
            </a: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Policeman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</a:t>
            </a: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Doctor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3352800" y="2195052"/>
            <a:ext cx="5228304" cy="1828800"/>
          </a:xfrm>
          <a:prstGeom prst="roundRect">
            <a:avLst/>
          </a:prstGeom>
          <a:solidFill>
            <a:srgbClr val="CCFFFF"/>
          </a:solidFill>
          <a:ln>
            <a:solidFill>
              <a:srgbClr val="CC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 1 Co.3:1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2:1 = Acts 18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Five years later: no growth</a:t>
            </a:r>
          </a:p>
        </p:txBody>
      </p:sp>
    </p:spTree>
    <p:extLst>
      <p:ext uri="{BB962C8B-B14F-4D97-AF65-F5344CB8AC3E}">
        <p14:creationId xmlns:p14="http://schemas.microsoft.com/office/powerpoint/2010/main" xmlns="" val="28973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 You Teach There Is Only One Church?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/>
          <p:cNvSpPr/>
          <p:nvPr/>
        </p:nvSpPr>
        <p:spPr bwMode="auto">
          <a:xfrm>
            <a:off x="351504" y="12954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Do You Believe The Bible Is God’s Word?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/>
          <p:cNvSpPr/>
          <p:nvPr/>
        </p:nvSpPr>
        <p:spPr bwMode="auto">
          <a:xfrm>
            <a:off x="348916" y="2667000"/>
            <a:ext cx="84582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Why Do You Take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Lord’s Supper Every Week?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3"/>
          <p:cNvSpPr/>
          <p:nvPr/>
        </p:nvSpPr>
        <p:spPr bwMode="auto">
          <a:xfrm>
            <a:off x="381000" y="19812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Why Do You Take The Bible So Seriously?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9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‘Taking it weekly makes it common’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not on first day of every week, no way to determine a set time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Monthly?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Quarterly?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Annually?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‘holy’ days?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Saturday night?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3848100"/>
            <a:ext cx="2514600" cy="1638300"/>
          </a:xfrm>
          <a:prstGeom prst="rect">
            <a:avLst/>
          </a:prstGeo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FF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xmlns="" val="192818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Paul’s desire (v.16)</a:t>
            </a: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Paul’s delay (v.6-8)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0825" y="2590800"/>
            <a:ext cx="6360495" cy="1676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authority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(approved example):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day of week</a:t>
            </a:r>
          </a:p>
        </p:txBody>
      </p:sp>
      <p:sp>
        <p:nvSpPr>
          <p:cNvPr id="6" name="Rectangle 5"/>
          <p:cNvSpPr/>
          <p:nvPr/>
        </p:nvSpPr>
        <p:spPr>
          <a:xfrm>
            <a:off x="1415339" y="4343400"/>
            <a:ext cx="6360495" cy="1676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week has a first day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(forced conclusion):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Cf. Ex.20:8</a:t>
            </a:r>
          </a:p>
        </p:txBody>
      </p:sp>
    </p:spTree>
    <p:extLst>
      <p:ext uri="{BB962C8B-B14F-4D97-AF65-F5344CB8AC3E}">
        <p14:creationId xmlns:p14="http://schemas.microsoft.com/office/powerpoint/2010/main" xmlns="" val="130011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 You Teach There Is Only One Church?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/>
          <p:cNvSpPr/>
          <p:nvPr/>
        </p:nvSpPr>
        <p:spPr bwMode="auto">
          <a:xfrm>
            <a:off x="351504" y="12954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Do You Believe The Bible Is God’s Word?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/>
          <p:cNvSpPr/>
          <p:nvPr/>
        </p:nvSpPr>
        <p:spPr bwMode="auto">
          <a:xfrm>
            <a:off x="348916" y="3352800"/>
            <a:ext cx="84582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Why Do You Emphasize The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Day Of The Week?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3"/>
          <p:cNvSpPr/>
          <p:nvPr/>
        </p:nvSpPr>
        <p:spPr bwMode="auto">
          <a:xfrm>
            <a:off x="351972" y="19812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Why Do You Take The Bible So Seriously?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ounded Rectangle 3"/>
          <p:cNvSpPr/>
          <p:nvPr/>
        </p:nvSpPr>
        <p:spPr bwMode="auto">
          <a:xfrm>
            <a:off x="351972" y="26670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Why Do You Take Lord’s Supper Every Week?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4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OT: Sabbath – Ex.20</a:t>
            </a:r>
            <a:r>
              <a:rPr lang="en-US" sz="3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Col.2</a:t>
            </a:r>
            <a:r>
              <a:rPr lang="en-US" sz="3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14-17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0" indent="0" algn="ctr">
              <a:spcAft>
                <a:spcPts val="5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happened on first day of week?</a:t>
            </a:r>
          </a:p>
          <a:p>
            <a:pPr>
              <a:spcAft>
                <a:spcPts val="5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Resurrection, Mt.-Jn. (20:19, 26)</a:t>
            </a:r>
          </a:p>
          <a:p>
            <a:pPr>
              <a:spcAft>
                <a:spcPts val="5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Pentecost, Ac.2:1 (Lv.23:15-16)</a:t>
            </a:r>
          </a:p>
          <a:p>
            <a:pPr>
              <a:spcAft>
                <a:spcPts val="5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Spirit, Ac.2:4</a:t>
            </a:r>
          </a:p>
          <a:p>
            <a:pPr>
              <a:spcAft>
                <a:spcPts val="5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Church, Ac.2:41-47</a:t>
            </a:r>
          </a:p>
          <a:p>
            <a:pPr>
              <a:spcAft>
                <a:spcPts val="5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Churches took Lord’s supper, Ac.20:7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contribution . . .  1 Co.16:2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5410200"/>
            <a:ext cx="7315200" cy="762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‘On the first day of every week’ </a:t>
            </a:r>
            <a:r>
              <a:rPr lang="en-US" dirty="0">
                <a:solidFill>
                  <a:schemeClr val="tx1"/>
                </a:solidFill>
              </a:rPr>
              <a:t>–BDAG; Th., etc.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86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 You Teach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Only One Church?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3600" kern="0" dirty="0">
                <a:solidFill>
                  <a:schemeClr val="bg1"/>
                </a:solidFill>
                <a:latin typeface="Arial"/>
              </a:rPr>
              <a:t>We know there is only</a:t>
            </a:r>
            <a:br>
              <a:rPr lang="en-US" sz="3600" kern="0" dirty="0">
                <a:solidFill>
                  <a:schemeClr val="bg1"/>
                </a:solidFill>
                <a:latin typeface="Arial"/>
              </a:rPr>
            </a:br>
            <a:r>
              <a:rPr lang="en-US" sz="3600" kern="0" dirty="0">
                <a:solidFill>
                  <a:schemeClr val="bg1"/>
                </a:solidFill>
                <a:latin typeface="Arial"/>
              </a:rPr>
              <a:t>one church because of . . .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 defTabSz="515938">
              <a:buClr>
                <a:srgbClr val="00007D"/>
              </a:buClr>
              <a:buSzPct val="75000"/>
            </a:pPr>
            <a:r>
              <a:rPr lang="en-US" sz="2800" kern="0" dirty="0">
                <a:solidFill>
                  <a:schemeClr val="bg1"/>
                </a:solidFill>
                <a:latin typeface="Arial"/>
              </a:rPr>
              <a:t>1. 	</a:t>
            </a:r>
            <a:r>
              <a:rPr lang="en-US" sz="3400" kern="0" dirty="0">
                <a:solidFill>
                  <a:schemeClr val="bg1"/>
                </a:solidFill>
                <a:latin typeface="Arial"/>
              </a:rPr>
              <a:t>P</a:t>
            </a:r>
            <a:r>
              <a:rPr lang="en-US" sz="3200" kern="0" dirty="0">
                <a:solidFill>
                  <a:schemeClr val="bg1"/>
                </a:solidFill>
                <a:latin typeface="Arial"/>
              </a:rPr>
              <a:t>lants, Mt.15:13-14  </a:t>
            </a:r>
          </a:p>
          <a:p>
            <a:pPr lvl="0" defTabSz="515938">
              <a:buClr>
                <a:srgbClr val="00007D"/>
              </a:buClr>
              <a:buSzPct val="75000"/>
            </a:pPr>
            <a:r>
              <a:rPr lang="en-US" sz="2800" kern="0" dirty="0">
                <a:solidFill>
                  <a:schemeClr val="bg1"/>
                </a:solidFill>
                <a:latin typeface="Arial"/>
              </a:rPr>
              <a:t>2. 	</a:t>
            </a:r>
            <a:r>
              <a:rPr lang="en-US" sz="3400" kern="0" dirty="0">
                <a:solidFill>
                  <a:schemeClr val="bg1"/>
                </a:solidFill>
                <a:latin typeface="Arial"/>
              </a:rPr>
              <a:t>P</a:t>
            </a:r>
            <a:r>
              <a:rPr lang="en-US" sz="3200" kern="0" dirty="0">
                <a:solidFill>
                  <a:schemeClr val="bg1"/>
                </a:solidFill>
                <a:latin typeface="Arial"/>
              </a:rPr>
              <a:t>romises, Mt.16:13-19 </a:t>
            </a:r>
          </a:p>
          <a:p>
            <a:pPr lvl="0" defTabSz="515938">
              <a:buClr>
                <a:srgbClr val="00007D"/>
              </a:buClr>
              <a:buSzPct val="75000"/>
            </a:pPr>
            <a:r>
              <a:rPr lang="en-US" sz="2800" kern="0" dirty="0">
                <a:solidFill>
                  <a:schemeClr val="bg1"/>
                </a:solidFill>
                <a:latin typeface="Arial"/>
              </a:rPr>
              <a:t>3. 	</a:t>
            </a:r>
            <a:r>
              <a:rPr lang="en-US" sz="3400" kern="0" dirty="0">
                <a:solidFill>
                  <a:schemeClr val="bg1"/>
                </a:solidFill>
                <a:latin typeface="Arial"/>
              </a:rPr>
              <a:t>P</a:t>
            </a:r>
            <a:r>
              <a:rPr lang="en-US" sz="3200" kern="0" dirty="0">
                <a:solidFill>
                  <a:schemeClr val="bg1"/>
                </a:solidFill>
                <a:latin typeface="Arial"/>
              </a:rPr>
              <a:t>rayers, Jn.17:20-21   </a:t>
            </a:r>
          </a:p>
          <a:p>
            <a:pPr lvl="0" defTabSz="515938">
              <a:buClr>
                <a:srgbClr val="00007D"/>
              </a:buClr>
              <a:buSzPct val="75000"/>
            </a:pPr>
            <a:r>
              <a:rPr lang="en-US" sz="2800" kern="0" dirty="0">
                <a:solidFill>
                  <a:schemeClr val="bg1"/>
                </a:solidFill>
                <a:latin typeface="Arial"/>
              </a:rPr>
              <a:t>4. 	</a:t>
            </a:r>
            <a:r>
              <a:rPr lang="en-US" sz="3400" kern="0" dirty="0">
                <a:solidFill>
                  <a:schemeClr val="bg1"/>
                </a:solidFill>
                <a:latin typeface="Arial"/>
              </a:rPr>
              <a:t>P</a:t>
            </a:r>
            <a:r>
              <a:rPr lang="en-US" sz="3200" kern="0" dirty="0">
                <a:solidFill>
                  <a:schemeClr val="bg1"/>
                </a:solidFill>
                <a:latin typeface="Arial"/>
              </a:rPr>
              <a:t>recepts, 1 Co.1:10-13</a:t>
            </a:r>
          </a:p>
          <a:p>
            <a:pPr lvl="0" defTabSz="515938">
              <a:buClr>
                <a:srgbClr val="00007D"/>
              </a:buClr>
              <a:buSzPct val="75000"/>
            </a:pPr>
            <a:r>
              <a:rPr lang="en-US" sz="2800" kern="0" dirty="0">
                <a:solidFill>
                  <a:schemeClr val="bg1"/>
                </a:solidFill>
                <a:latin typeface="Arial"/>
              </a:rPr>
              <a:t>5. 	</a:t>
            </a:r>
            <a:r>
              <a:rPr lang="en-US" sz="3400" kern="0" dirty="0">
                <a:solidFill>
                  <a:schemeClr val="bg1"/>
                </a:solidFill>
                <a:latin typeface="Arial"/>
              </a:rPr>
              <a:t>P</a:t>
            </a:r>
            <a:r>
              <a:rPr lang="en-US" sz="3200" kern="0" dirty="0">
                <a:solidFill>
                  <a:schemeClr val="bg1"/>
                </a:solidFill>
                <a:latin typeface="Arial"/>
              </a:rPr>
              <a:t>atterns, Ep.1:22-23; 4:4</a:t>
            </a:r>
          </a:p>
          <a:p>
            <a:pPr lvl="0" defTabSz="515938">
              <a:buClr>
                <a:srgbClr val="00007D"/>
              </a:buClr>
              <a:buSzPct val="75000"/>
            </a:pPr>
            <a:r>
              <a:rPr lang="en-US" sz="2800" kern="0" dirty="0">
                <a:solidFill>
                  <a:schemeClr val="bg1"/>
                </a:solidFill>
                <a:latin typeface="Arial"/>
              </a:rPr>
              <a:t>6. 	</a:t>
            </a:r>
            <a:r>
              <a:rPr lang="en-US" sz="3400" kern="0" dirty="0">
                <a:solidFill>
                  <a:schemeClr val="bg1"/>
                </a:solidFill>
                <a:latin typeface="Arial"/>
              </a:rPr>
              <a:t>P</a:t>
            </a:r>
            <a:r>
              <a:rPr lang="en-US" sz="3200" kern="0" dirty="0">
                <a:solidFill>
                  <a:schemeClr val="bg1"/>
                </a:solidFill>
                <a:latin typeface="Arial"/>
              </a:rPr>
              <a:t>ictures, Ac.2:38-47 </a:t>
            </a:r>
          </a:p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84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 You Teach There Is Only One Church?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350520" y="1295400"/>
            <a:ext cx="84582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Do You Believe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Bible Is God’s Word?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3600" kern="0" dirty="0">
                <a:solidFill>
                  <a:schemeClr val="bg1"/>
                </a:solidFill>
                <a:latin typeface="Arial"/>
              </a:rPr>
              <a:t>Internal / External Evidence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buClr>
                <a:srgbClr val="00007D"/>
              </a:buClr>
              <a:buSzPct val="75000"/>
            </a:pPr>
            <a:r>
              <a:rPr 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 testimony.  Ac.2</a:t>
            </a:r>
          </a:p>
          <a:p>
            <a:pPr lvl="0">
              <a:spcAft>
                <a:spcPts val="600"/>
              </a:spcAft>
              <a:buClr>
                <a:srgbClr val="00007D"/>
              </a:buClr>
              <a:buSzPct val="75000"/>
            </a:pPr>
            <a:r>
              <a:rPr 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Eyewitness testimony.  1 Co.15</a:t>
            </a:r>
          </a:p>
          <a:p>
            <a:pPr lvl="0">
              <a:spcAft>
                <a:spcPts val="600"/>
              </a:spcAft>
              <a:buClr>
                <a:srgbClr val="00007D"/>
              </a:buClr>
              <a:buSzPct val="75000"/>
            </a:pPr>
            <a:r>
              <a:rPr 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Enemy testimony.   Josephus.   </a:t>
            </a:r>
          </a:p>
          <a:p>
            <a:pPr lvl="0">
              <a:buClr>
                <a:srgbClr val="00007D"/>
              </a:buClr>
              <a:buSzPct val="75000"/>
            </a:pPr>
            <a:r>
              <a:rPr 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Embarrassing testimony.  </a:t>
            </a:r>
          </a:p>
          <a:p>
            <a:pPr marL="465138" lvl="0" indent="-465138"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524000" y="4343400"/>
            <a:ext cx="29718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Disciples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Mk.14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48200" y="4343400"/>
            <a:ext cx="29718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Peter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Gal.2:11-13</a:t>
            </a:r>
          </a:p>
        </p:txBody>
      </p:sp>
    </p:spTree>
    <p:extLst>
      <p:ext uri="{BB962C8B-B14F-4D97-AF65-F5344CB8AC3E}">
        <p14:creationId xmlns:p14="http://schemas.microsoft.com/office/powerpoint/2010/main" xmlns="" val="243767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3600" kern="0" dirty="0">
                <a:solidFill>
                  <a:schemeClr val="bg1"/>
                </a:solidFill>
                <a:latin typeface="Arial"/>
              </a:rPr>
              <a:t>Personal Evidence:</a:t>
            </a:r>
            <a:br>
              <a:rPr lang="en-US" sz="3600" kern="0" dirty="0">
                <a:solidFill>
                  <a:schemeClr val="bg1"/>
                </a:solidFill>
                <a:latin typeface="Arial"/>
              </a:rPr>
            </a:br>
            <a:r>
              <a:rPr lang="en-US" sz="3600" kern="0" dirty="0">
                <a:solidFill>
                  <a:schemeClr val="bg1"/>
                </a:solidFill>
                <a:latin typeface="Arial"/>
              </a:rPr>
              <a:t>The gospel has power to . . 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buClr>
                <a:srgbClr val="00007D"/>
              </a:buClr>
              <a:buSzPct val="75000"/>
            </a:pP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Save,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Ro.1:16-17</a:t>
            </a:r>
          </a:p>
          <a:p>
            <a:pPr>
              <a:spcAft>
                <a:spcPts val="600"/>
              </a:spcAft>
              <a:buClr>
                <a:srgbClr val="00007D"/>
              </a:buClr>
              <a:buSzPct val="75000"/>
            </a:pP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Sanctify,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Ro.6 </a:t>
            </a:r>
          </a:p>
          <a:p>
            <a:pPr lvl="0">
              <a:spcAft>
                <a:spcPts val="600"/>
              </a:spcAft>
              <a:buClr>
                <a:srgbClr val="00007D"/>
              </a:buClr>
              <a:buSzPct val="75000"/>
            </a:pP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Strengthen,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Ro.4:20-21 (10:17)</a:t>
            </a: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17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Why Do You Teach There Is Only One Church?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350520" y="1981200"/>
            <a:ext cx="84582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Why Do You Take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Bible So Seriously?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/>
          <p:cNvSpPr/>
          <p:nvPr/>
        </p:nvSpPr>
        <p:spPr bwMode="auto">
          <a:xfrm>
            <a:off x="351504" y="12954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Do You Believe The Bible Is God’s Word?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1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‘Why not celebrate parties…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other churches?’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‘God is a Father, not a drill instructor’</a:t>
            </a: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Bible is God’s word, it deserves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respect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K.12, people focus</a:t>
            </a:r>
          </a:p>
        </p:txBody>
      </p:sp>
    </p:spTree>
    <p:extLst>
      <p:ext uri="{BB962C8B-B14F-4D97-AF65-F5344CB8AC3E}">
        <p14:creationId xmlns:p14="http://schemas.microsoft.com/office/powerpoint/2010/main" xmlns="" val="273252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Speaking with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</a:t>
            </a: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Policeman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</a:t>
            </a: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Doctor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4114800" y="1676400"/>
            <a:ext cx="4572000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‘the church of God’ –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Co.1:2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4114800" y="2819400"/>
            <a:ext cx="4572000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‘the church of Christ’ –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Ro.16:16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3429000" y="3962400"/>
            <a:ext cx="52578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Lk.20:4, ‘of’ / ‘from’: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Source, Origin, Ownership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381000" y="5181600"/>
            <a:ext cx="41148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 ‘Of’ heaven: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why not believe?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4724400" y="5196348"/>
            <a:ext cx="41148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 ‘Of’ men: not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connected w. God</a:t>
            </a:r>
          </a:p>
        </p:txBody>
      </p:sp>
      <p:sp>
        <p:nvSpPr>
          <p:cNvPr id="4" name="Rectangle: Rounded Corners 3"/>
          <p:cNvSpPr/>
          <p:nvPr/>
        </p:nvSpPr>
        <p:spPr>
          <a:xfrm rot="19371895">
            <a:off x="1691148" y="3407423"/>
            <a:ext cx="6477000" cy="1143000"/>
          </a:xfrm>
          <a:prstGeom prst="roundRect">
            <a:avLst/>
          </a:prstGeom>
          <a:solidFill>
            <a:srgbClr val="A50021"/>
          </a:solidFill>
          <a:ln w="3175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‘We don’t know’ (7) =</a:t>
            </a:r>
            <a:br>
              <a:rPr lang="en-US" sz="3200" dirty="0"/>
            </a:br>
            <a:r>
              <a:rPr lang="en-US" sz="3200" dirty="0">
                <a:solidFill>
                  <a:srgbClr val="FFFF66"/>
                </a:solidFill>
              </a:rPr>
              <a:t>We don’t care to find out</a:t>
            </a:r>
          </a:p>
        </p:txBody>
      </p:sp>
    </p:spTree>
    <p:extLst>
      <p:ext uri="{BB962C8B-B14F-4D97-AF65-F5344CB8AC3E}">
        <p14:creationId xmlns:p14="http://schemas.microsoft.com/office/powerpoint/2010/main" xmlns="" val="31170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4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6983</TotalTime>
  <Words>456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1_Default Design</vt:lpstr>
      <vt:lpstr>Blank Presentation</vt:lpstr>
      <vt:lpstr>Why Do You…?</vt:lpstr>
      <vt:lpstr>Slide 2</vt:lpstr>
      <vt:lpstr>We know there is only one church because of . . . </vt:lpstr>
      <vt:lpstr>Slide 4</vt:lpstr>
      <vt:lpstr>Internal / External Evidence</vt:lpstr>
      <vt:lpstr>Personal Evidence: The gospel has power to . . .</vt:lpstr>
      <vt:lpstr>Slide 7</vt:lpstr>
      <vt:lpstr>‘Why not celebrate parties… as other churches?’</vt:lpstr>
      <vt:lpstr>Speaking with authority</vt:lpstr>
      <vt:lpstr>Speaking with authority</vt:lpstr>
      <vt:lpstr>Slide 11</vt:lpstr>
      <vt:lpstr>Common statements</vt:lpstr>
      <vt:lpstr>Acts 20</vt:lpstr>
      <vt:lpstr>Slide 14</vt:lpstr>
      <vt:lpstr>OT: Sabbath – Ex.208 – Col.214-17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748</cp:revision>
  <dcterms:created xsi:type="dcterms:W3CDTF">2011-08-18T15:42:19Z</dcterms:created>
  <dcterms:modified xsi:type="dcterms:W3CDTF">2017-04-09T16:35:33Z</dcterms:modified>
</cp:coreProperties>
</file>