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1"/>
  </p:notesMasterIdLst>
  <p:sldIdLst>
    <p:sldId id="311" r:id="rId3"/>
    <p:sldId id="316" r:id="rId4"/>
    <p:sldId id="295" r:id="rId5"/>
    <p:sldId id="353" r:id="rId6"/>
    <p:sldId id="354" r:id="rId7"/>
    <p:sldId id="355" r:id="rId8"/>
    <p:sldId id="356" r:id="rId9"/>
    <p:sldId id="357" r:id="rId10"/>
    <p:sldId id="318" r:id="rId11"/>
    <p:sldId id="358" r:id="rId12"/>
    <p:sldId id="344" r:id="rId13"/>
    <p:sldId id="359" r:id="rId14"/>
    <p:sldId id="360" r:id="rId15"/>
    <p:sldId id="361" r:id="rId16"/>
    <p:sldId id="365" r:id="rId17"/>
    <p:sldId id="363" r:id="rId18"/>
    <p:sldId id="310" r:id="rId19"/>
    <p:sldId id="364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FF99"/>
    <a:srgbClr val="66FF33"/>
    <a:srgbClr val="DDDDDD"/>
    <a:srgbClr val="CCFFFF"/>
    <a:srgbClr val="FFFFCC"/>
    <a:srgbClr val="CC3300"/>
    <a:srgbClr val="FFFFFF"/>
    <a:srgbClr val="B2B2B2"/>
    <a:srgbClr val="E8856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86347" autoAdjust="0"/>
  </p:normalViewPr>
  <p:slideViewPr>
    <p:cSldViewPr showGuides="1">
      <p:cViewPr varScale="1">
        <p:scale>
          <a:sx n="82" d="100"/>
          <a:sy n="82" d="100"/>
        </p:scale>
        <p:origin x="-8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577C5-8197-4C11-BDF0-FF94BC2EBE20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EC2C0-101D-44FE-9306-F951BFC92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79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43693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076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93588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5019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3863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8999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3993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4956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1470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4924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9656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6943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4116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401032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955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34100" cy="6400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796908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4693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8113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8490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8222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2787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9484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6464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842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9226835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917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6314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327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615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616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07348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43557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2834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99756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02364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382000" cy="1143000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382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17B3D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3600" kern="1200">
          <a:solidFill>
            <a:srgbClr val="EDECEB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EDECEB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sz="2800" kern="1200">
          <a:solidFill>
            <a:srgbClr val="EDECEB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49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60000">
              <a:srgbClr val="FFFFCC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blipFill>
            <a:blip r:embed="rId2" cstate="print"/>
            <a:tile tx="0" ty="0" sx="100000" sy="100000" flip="none" algn="tl"/>
          </a:blipFill>
          <a:ln>
            <a:solidFill>
              <a:srgbClr val="CCFF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Why Can’t We Be Friends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With The World?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36107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08364" y="838200"/>
            <a:ext cx="6927273" cy="533400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God Is Concerned About Our Conduct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1115290" y="2209800"/>
            <a:ext cx="6927273" cy="1219200"/>
          </a:xfrm>
          <a:prstGeom prst="rect">
            <a:avLst/>
          </a:prstGeom>
          <a:solidFill>
            <a:srgbClr val="CCFFFF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5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lang="en-US" sz="35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Dangers Of Worldliness </a:t>
            </a:r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(illustrated in dress)</a:t>
            </a:r>
            <a:endParaRPr lang="en-US" sz="35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1115290" y="1524000"/>
            <a:ext cx="6927273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Forms Of Worldliness</a:t>
            </a:r>
          </a:p>
        </p:txBody>
      </p:sp>
    </p:spTree>
    <p:extLst>
      <p:ext uri="{BB962C8B-B14F-4D97-AF65-F5344CB8AC3E}">
        <p14:creationId xmlns:p14="http://schemas.microsoft.com/office/powerpoint/2010/main" xmlns="" val="24383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990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Immodest dress:</a:t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600" b="1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slights God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6482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Tim.2:9-10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‘But what is modest / immodest?’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*If you don’t know, better find out</a:t>
            </a:r>
          </a:p>
          <a:p>
            <a:pPr marL="457200" indent="-457200" defTabSz="346075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2" name="Rectangle: Rounded Corners 1"/>
          <p:cNvSpPr/>
          <p:nvPr/>
        </p:nvSpPr>
        <p:spPr bwMode="auto">
          <a:xfrm>
            <a:off x="1946565" y="3844635"/>
            <a:ext cx="5257800" cy="1295400"/>
          </a:xfrm>
          <a:prstGeom prst="roundRect">
            <a:avLst/>
          </a:prstGeom>
          <a:solidFill>
            <a:srgbClr val="990000"/>
          </a:solidFill>
          <a:ln w="952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world admits what some Christians do not</a:t>
            </a:r>
          </a:p>
        </p:txBody>
      </p:sp>
    </p:spTree>
    <p:extLst>
      <p:ext uri="{BB962C8B-B14F-4D97-AF65-F5344CB8AC3E}">
        <p14:creationId xmlns:p14="http://schemas.microsoft.com/office/powerpoint/2010/main" xmlns="" val="62015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5240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Immodest dress:</a:t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2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alt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slights God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b="1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Stumbling block to others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924800" cy="46482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Attitude or behavior that</a:t>
            </a:r>
            <a:b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leads others to sin.  1 Co.8:9-13</a:t>
            </a:r>
          </a:p>
          <a:p>
            <a:pPr defTabSz="346075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Sincere people, innocent actions, 		  commit sin</a:t>
            </a:r>
          </a:p>
          <a:p>
            <a:pPr defTabSz="346075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Cause &amp; effect: tale of two sinners</a:t>
            </a:r>
          </a:p>
          <a:p>
            <a:pPr defTabSz="45720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990600" y="4447310"/>
            <a:ext cx="7176650" cy="990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Weak</a:t>
            </a:r>
            <a:r>
              <a:rPr kumimoji="0" lang="en-US" sz="32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eats, defiles conscience; harm-less act; heart of sinner.  V.11</a:t>
            </a:r>
            <a:r>
              <a:rPr kumimoji="0" lang="en-US" sz="20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kumimoji="0" lang="en-US" sz="32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004450" y="5514110"/>
            <a:ext cx="7176650" cy="990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Strong</a:t>
            </a:r>
            <a:r>
              <a:rPr kumimoji="0" lang="en-US" sz="32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leads him to defile conscience. ‘I didn’t intend to make him sin.’</a:t>
            </a:r>
          </a:p>
        </p:txBody>
      </p:sp>
    </p:spTree>
    <p:extLst>
      <p:ext uri="{BB962C8B-B14F-4D97-AF65-F5344CB8AC3E}">
        <p14:creationId xmlns:p14="http://schemas.microsoft.com/office/powerpoint/2010/main" xmlns="" val="252779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5240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Immodest dress:</a:t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2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alt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slights God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b="1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Stumbling block to others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924800" cy="46482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Attitude or behavior that</a:t>
            </a:r>
            <a:b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leads others to sin.  1 Co.8:9-13</a:t>
            </a:r>
          </a:p>
          <a:p>
            <a:pPr defTabSz="346075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Sincere people, innocent actions, 		  commit sin</a:t>
            </a:r>
          </a:p>
          <a:p>
            <a:pPr defTabSz="346075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Cause &amp; effect: tale of two sinners</a:t>
            </a:r>
          </a:p>
          <a:p>
            <a:pPr defTabSz="45720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335079" y="4419600"/>
            <a:ext cx="6478891" cy="990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Dress </a:t>
            </a:r>
            <a:r>
              <a:rPr kumimoji="0" lang="en-US" sz="32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modestly</a:t>
            </a:r>
            <a:r>
              <a:rPr kumimoji="0" lang="en-US" sz="32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someone lusts.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Result: 1 sinner</a:t>
            </a:r>
            <a:endParaRPr kumimoji="0" lang="en-US" sz="32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348929" y="5486400"/>
            <a:ext cx="6478891" cy="990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Dress </a:t>
            </a:r>
            <a:r>
              <a:rPr kumimoji="0" lang="en-US" sz="32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immodestly</a:t>
            </a:r>
            <a:r>
              <a:rPr kumimoji="0" lang="en-US" sz="32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leads someone to lust.  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Result: 2 sinners</a:t>
            </a:r>
            <a:endParaRPr kumimoji="0" lang="en-US" sz="32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704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5240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Immodest dress:</a:t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2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alt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slights God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b="1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Stumbling block to others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924800" cy="46482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Attitude or behavior that</a:t>
            </a:r>
            <a:b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leads others to sin.  1 Co.8:9-13</a:t>
            </a:r>
          </a:p>
          <a:p>
            <a:pPr defTabSz="346075" eaLnBrk="1" hangingPunct="1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Ro.14:13-15 (Mt.10:28); 21; 15:1-3</a:t>
            </a:r>
          </a:p>
          <a:p>
            <a:pPr defTabSz="346075" eaLnBrk="1" hangingPunct="1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Lk.17:1-2,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cause and casualty</a:t>
            </a: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defTabSz="346075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Mt.18:10…14,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even one…perish</a:t>
            </a:r>
          </a:p>
          <a:p>
            <a:pPr marL="803275" lvl="1" indent="-346075" defTabSz="346075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Tamar,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Gn.38:14-15, 19</a:t>
            </a:r>
            <a:endParaRPr lang="en-US" alt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3275" lvl="1" indent="-346075" defTabSz="346075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Immoral woman,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Pr.7:10-27</a:t>
            </a:r>
            <a:endParaRPr lang="en-US" alt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346075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210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5240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Immodest dress:</a:t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2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alt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slights God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b="1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Stumbling block to others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924800" cy="46482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Attitude or behavior that</a:t>
            </a:r>
            <a:b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leads others to sin.  1 Co.8:9-13</a:t>
            </a:r>
          </a:p>
          <a:p>
            <a:pPr defTabSz="346075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Mt.5:28-29</a:t>
            </a:r>
          </a:p>
          <a:p>
            <a:pPr defTabSz="346075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‘This man has dirty mind’</a:t>
            </a:r>
          </a:p>
          <a:p>
            <a:pPr defTabSz="346075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do – 2 Pt.2:14</a:t>
            </a:r>
          </a:p>
          <a:p>
            <a:pPr defTabSz="346075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Entice </a:t>
            </a:r>
            <a:r>
              <a:rPr lang="en-US" altLang="en-US" sz="32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unstable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en-US" altLang="en-US" sz="32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weak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14, 18</a:t>
            </a:r>
          </a:p>
          <a:p>
            <a:pPr defTabSz="346075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Mt.5:28 = 18:6, innocent child…</a:t>
            </a:r>
          </a:p>
          <a:p>
            <a:pPr defTabSz="346075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Pr.1:10; 7:21</a:t>
            </a:r>
          </a:p>
        </p:txBody>
      </p:sp>
      <p:sp>
        <p:nvSpPr>
          <p:cNvPr id="2" name="Speech Bubble: Rectangle with Corners Rounded 1"/>
          <p:cNvSpPr/>
          <p:nvPr/>
        </p:nvSpPr>
        <p:spPr bwMode="auto">
          <a:xfrm>
            <a:off x="2286000" y="2819400"/>
            <a:ext cx="5943600" cy="1295400"/>
          </a:xfrm>
          <a:prstGeom prst="wedgeRoundRectCallout">
            <a:avLst>
              <a:gd name="adj1" fmla="val -1"/>
              <a:gd name="adj2" fmla="val 147460"/>
              <a:gd name="adj3" fmla="val 16667"/>
            </a:avLst>
          </a:prstGeom>
          <a:solidFill>
            <a:srgbClr val="DDDDDD"/>
          </a:solidFill>
          <a:ln w="952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2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‘I do not intend to provoke lust’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Nor did the meat-eater: </a:t>
            </a:r>
            <a:r>
              <a:rPr 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 Co.8</a:t>
            </a:r>
            <a:endParaRPr kumimoji="0" lang="en-US" sz="32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724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7526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Immodest dress:</a:t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2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alt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slights God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2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alt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Stumbling block to others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b="1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Scorn for those who correct them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7924800" cy="42672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Modesty, a matter of the heart,</a:t>
            </a:r>
            <a:b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Pt.3:3-4</a:t>
            </a:r>
          </a:p>
          <a:p>
            <a:pPr defTabSz="346075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Society has turned truth on its head.</a:t>
            </a:r>
          </a:p>
          <a:p>
            <a:pPr defTabSz="346075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Is.5:20</a:t>
            </a:r>
          </a:p>
          <a:p>
            <a:pPr defTabSz="346075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</a:p>
        </p:txBody>
      </p:sp>
      <p:sp>
        <p:nvSpPr>
          <p:cNvPr id="2" name="Rectangle: Rounded Corners 1"/>
          <p:cNvSpPr/>
          <p:nvPr/>
        </p:nvSpPr>
        <p:spPr bwMode="auto">
          <a:xfrm>
            <a:off x="2431470" y="4495800"/>
            <a:ext cx="4308766" cy="9906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Modesty is nothing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to be ashamed of</a:t>
            </a:r>
          </a:p>
        </p:txBody>
      </p:sp>
    </p:spTree>
    <p:extLst>
      <p:ext uri="{BB962C8B-B14F-4D97-AF65-F5344CB8AC3E}">
        <p14:creationId xmlns:p14="http://schemas.microsoft.com/office/powerpoint/2010/main" xmlns="" val="88814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voice of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‘Mini-clothes are symbolic of those girls who want to seduce a man’ </a:t>
            </a:r>
            <a:b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Mary Quant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Asked where it (miniskirt, etc.) was all leading to: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word answer</a:t>
            </a:r>
          </a:p>
        </p:txBody>
      </p:sp>
      <p:sp>
        <p:nvSpPr>
          <p:cNvPr id="4" name="Rectangle 3"/>
          <p:cNvSpPr/>
          <p:nvPr/>
        </p:nvSpPr>
        <p:spPr>
          <a:xfrm>
            <a:off x="2209800" y="4267200"/>
            <a:ext cx="4724400" cy="914400"/>
          </a:xfrm>
          <a:prstGeom prst="rect">
            <a:avLst/>
          </a:prstGeom>
          <a:solidFill>
            <a:srgbClr val="990000"/>
          </a:solidFill>
          <a:ln w="3175"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Luke 16:8; Ep.5:8</a:t>
            </a:r>
          </a:p>
        </p:txBody>
      </p:sp>
    </p:spTree>
    <p:extLst>
      <p:ext uri="{BB962C8B-B14F-4D97-AF65-F5344CB8AC3E}">
        <p14:creationId xmlns:p14="http://schemas.microsoft.com/office/powerpoint/2010/main" xmlns="" val="107405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serious course of action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marL="0" indent="0" algn="ctr">
              <a:spcAft>
                <a:spcPts val="800"/>
              </a:spcAft>
              <a:buNone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Avoid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too </a:t>
            </a:r>
            <a:r>
              <a:rPr lang="en-US" sz="36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low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at the neck</a:t>
            </a:r>
          </a:p>
          <a:p>
            <a:pPr>
              <a:spcAft>
                <a:spcPts val="800"/>
              </a:spcAft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too </a:t>
            </a:r>
            <a:r>
              <a:rPr lang="en-US" sz="36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at </a:t>
            </a:r>
            <a:r>
              <a:rPr lang="en-US" sz="36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hemline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too </a:t>
            </a:r>
            <a:r>
              <a:rPr lang="en-US" sz="36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tight </a:t>
            </a:r>
          </a:p>
          <a:p>
            <a:pPr>
              <a:spcAft>
                <a:spcPts val="800"/>
              </a:spcAft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too </a:t>
            </a:r>
            <a:r>
              <a:rPr lang="en-US" sz="36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thin</a:t>
            </a:r>
          </a:p>
          <a:p>
            <a:pPr>
              <a:spcAft>
                <a:spcPts val="800"/>
              </a:spcAft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conformity to </a:t>
            </a:r>
            <a:r>
              <a:rPr lang="en-US" sz="36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society’s lead</a:t>
            </a:r>
          </a:p>
          <a:p>
            <a:pPr>
              <a:spcAft>
                <a:spcPts val="8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060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08364" y="381000"/>
            <a:ext cx="6927273" cy="1219200"/>
          </a:xfrm>
          <a:solidFill>
            <a:srgbClr val="CCFFFF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35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35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Is Concerned</a:t>
            </a:r>
            <a:br>
              <a:rPr lang="en-US" sz="35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5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About Our Conduct</a:t>
            </a:r>
          </a:p>
        </p:txBody>
      </p:sp>
    </p:spTree>
    <p:extLst>
      <p:ext uri="{BB962C8B-B14F-4D97-AF65-F5344CB8AC3E}">
        <p14:creationId xmlns:p14="http://schemas.microsoft.com/office/powerpoint/2010/main" xmlns="" val="336171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James 4:4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51054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Adultery: OT figure</a:t>
            </a:r>
          </a:p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Israel forsook God for idols</a:t>
            </a:r>
          </a:p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Here: false god is the world</a:t>
            </a:r>
          </a:p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endParaRPr lang="en-US" alt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James 4:4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5105400"/>
          </a:xfrm>
        </p:spPr>
        <p:txBody>
          <a:bodyPr/>
          <a:lstStyle/>
          <a:p>
            <a:pPr algn="ctr" defTabSz="457200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Friendship of the world is </a:t>
            </a:r>
            <a:r>
              <a:rPr lang="en-US" altLang="en-US" sz="32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</a:t>
            </a:r>
            <a:r>
              <a:rPr lang="en-US" alt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514350" indent="-514350" defTabSz="457200" eaLnBrk="1" hangingPunct="1">
              <a:lnSpc>
                <a:spcPct val="90000"/>
              </a:lnSpc>
              <a:spcAft>
                <a:spcPts val="600"/>
              </a:spcAft>
              <a:buAutoNum type="arabicPeriod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Being friendly with people of the world, Lk.15:1-2</a:t>
            </a:r>
          </a:p>
          <a:p>
            <a:pPr marL="514350" indent="-514350" defTabSz="457200" eaLnBrk="1" hangingPunct="1">
              <a:lnSpc>
                <a:spcPct val="90000"/>
              </a:lnSpc>
              <a:spcAft>
                <a:spcPts val="800"/>
              </a:spcAft>
              <a:buAutoNum type="arabicPeriod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Enjoying innocent pleasures, </a:t>
            </a:r>
            <a:b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Tim.6:17</a:t>
            </a:r>
          </a:p>
          <a:p>
            <a:pPr algn="ctr" defTabSz="457200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Friendship of the world </a:t>
            </a:r>
            <a:r>
              <a:rPr lang="en-US" altLang="en-US" sz="32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en-US" altLang="en-US" sz="32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004455" y="4648200"/>
            <a:ext cx="7148945" cy="11430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</a:pPr>
            <a:r>
              <a:rPr lang="en-US" sz="3200" b="1" baseline="30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Pursuit of worldly pleasures, Ja.4:1,3</a:t>
            </a:r>
          </a:p>
          <a:p>
            <a:r>
              <a:rPr lang="en-US" sz="3200" b="1" baseline="30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Love of the world, Ja.4:4 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[1 Jn.2:15]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198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James 4:4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924800" cy="51054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Peril: Ja.1:27</a:t>
            </a:r>
          </a:p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457200" eaLnBrk="1" hangingPunct="1">
              <a:lnSpc>
                <a:spcPct val="90000"/>
              </a:lnSpc>
              <a:spcBef>
                <a:spcPts val="4800"/>
              </a:spcBef>
              <a:spcAft>
                <a:spcPts val="8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Progression: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032165" y="1563617"/>
            <a:ext cx="6123710" cy="51525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Spotless; untainted; without fault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99034" y="3352800"/>
            <a:ext cx="6110476" cy="62345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</a:pPr>
            <a:r>
              <a:rPr lang="en-US" sz="3200" b="1" baseline="30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Friendship with world, 4:4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232434" y="4024745"/>
            <a:ext cx="6110476" cy="62345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</a:pPr>
            <a:r>
              <a:rPr lang="en-US" sz="3200" b="1" baseline="30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Lust after world, 1 Jn.2:15-17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765834" y="4696690"/>
            <a:ext cx="6110476" cy="62345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</a:pPr>
            <a:r>
              <a:rPr lang="en-US" sz="3200" b="1" baseline="30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Conformity to world, Ro.12:2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299234" y="5368635"/>
            <a:ext cx="6110476" cy="62345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</a:pPr>
            <a:r>
              <a:rPr lang="en-US" sz="3200" b="1" baseline="30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Blemished by world, 1:27; Ep.5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039090" y="2160620"/>
            <a:ext cx="6123710" cy="51525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6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Spotted; tainted; at fault</a:t>
            </a:r>
          </a:p>
        </p:txBody>
      </p:sp>
    </p:spTree>
    <p:extLst>
      <p:ext uri="{BB962C8B-B14F-4D97-AF65-F5344CB8AC3E}">
        <p14:creationId xmlns:p14="http://schemas.microsoft.com/office/powerpoint/2010/main" xmlns="" val="282487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James 4:4</a:t>
            </a:r>
            <a:r>
              <a:rPr lang="en-US" alt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Jn.2:15-17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51054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“But God gave us these things”</a:t>
            </a:r>
          </a:p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ignore God – give priority to His blessings.  Mt.6:24</a:t>
            </a:r>
          </a:p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124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371600"/>
          </a:xfrm>
          <a:effectLst/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James 4:4</a:t>
            </a:r>
            <a:r>
              <a:rPr lang="en-US" alt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Jn.2:15-17</a:t>
            </a:r>
            <a:b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Jn.5:19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8006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World ‘</a:t>
            </a:r>
            <a:r>
              <a:rPr lang="en-US" altLang="en-US" sz="3200" u="sng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lies in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’ the evil one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World lies in 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[the power of]</a:t>
            </a:r>
            <a:r>
              <a:rPr lang="en-US" altLang="en-US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the evil one 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– NASB; ESV…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World lies 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[under the sway of] </a:t>
            </a:r>
            <a:r>
              <a:rPr lang="en-US" altLang="en-US" sz="32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evil one </a:t>
            </a: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– NKJV</a:t>
            </a:r>
            <a:endParaRPr lang="en-US" altLang="en-US" sz="32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	▪ </a:t>
            </a:r>
            <a:r>
              <a:rPr lang="en-US" altLang="en-US" sz="3200" dirty="0">
                <a:solidFill>
                  <a:srgbClr val="66FF3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Passive: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under </a:t>
            </a:r>
            <a:r>
              <a:rPr lang="en-US" alt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satan’s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control</a:t>
            </a:r>
          </a:p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	▪ </a:t>
            </a:r>
            <a:r>
              <a:rPr lang="en-US" altLang="en-US" sz="3200" dirty="0">
                <a:solidFill>
                  <a:srgbClr val="66FF3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 struggle 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to escape</a:t>
            </a:r>
          </a:p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376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08364" y="838200"/>
            <a:ext cx="6927273" cy="533400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God Is Concerned About Our Conduct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1115290" y="1600200"/>
            <a:ext cx="6927273" cy="1219200"/>
          </a:xfrm>
          <a:prstGeom prst="rect">
            <a:avLst/>
          </a:prstGeom>
          <a:solidFill>
            <a:srgbClr val="CCFFFF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5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35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Forms Of Worldliness</a:t>
            </a:r>
          </a:p>
        </p:txBody>
      </p:sp>
    </p:spTree>
    <p:extLst>
      <p:ext uri="{BB962C8B-B14F-4D97-AF65-F5344CB8AC3E}">
        <p14:creationId xmlns:p14="http://schemas.microsoft.com/office/powerpoint/2010/main" xmlns="" val="7081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Often think of Gal.5:19-21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181600"/>
          </a:xfrm>
        </p:spPr>
        <p:txBody>
          <a:bodyPr/>
          <a:lstStyle/>
          <a:p>
            <a:pPr marL="234950" indent="-234950" defTabSz="4572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‘Respectable worldliness’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often leads to more flagrant types.</a:t>
            </a:r>
          </a:p>
          <a:p>
            <a:pPr lvl="1" defTabSz="312738" eaLnBrk="1" hangingPunct="1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747713" algn="l"/>
              </a:tabLs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Mt.13:22, not lasciviousness,</a:t>
            </a:r>
            <a:b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but 	still worldly.  </a:t>
            </a:r>
          </a:p>
          <a:p>
            <a:pPr marL="234950" indent="-234950" defTabSz="4572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As society declines, ‘immoral’ worldliness 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(Ga.5) </a:t>
            </a:r>
            <a:r>
              <a:rPr lang="en-US" altLang="en-US" sz="3200" dirty="0">
                <a:solidFill>
                  <a:srgbClr val="FFFF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becomes more respectable – society feeds the monster.</a:t>
            </a: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667000" y="4738255"/>
            <a:ext cx="1848716" cy="685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Movies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655994" y="4738255"/>
            <a:ext cx="1848716" cy="685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Dance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667000" y="5562600"/>
            <a:ext cx="1848716" cy="685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Porn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655994" y="5562600"/>
            <a:ext cx="1848716" cy="685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Dress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46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lack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1428</TotalTime>
  <Words>398</Words>
  <Application>Microsoft Office PowerPoint</Application>
  <PresentationFormat>On-screen Show (4:3)</PresentationFormat>
  <Paragraphs>110</Paragraphs>
  <Slides>18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Blank Presentation</vt:lpstr>
      <vt:lpstr>1_Default Design</vt:lpstr>
      <vt:lpstr>Why Can’t We Be Friends With The World?</vt:lpstr>
      <vt:lpstr>I. God Is Concerned About Our Conduct</vt:lpstr>
      <vt:lpstr>James 4:4</vt:lpstr>
      <vt:lpstr>James 4:4</vt:lpstr>
      <vt:lpstr>James 4:4</vt:lpstr>
      <vt:lpstr>James 4:4 1 Jn.2:15-17</vt:lpstr>
      <vt:lpstr>James 4:4 1 Jn.2:15-17 1 Jn.5:19</vt:lpstr>
      <vt:lpstr>I. God Is Concerned About Our Conduct</vt:lpstr>
      <vt:lpstr>Often think of Gal.5:19-21</vt:lpstr>
      <vt:lpstr>I. God Is Concerned About Our Conduct</vt:lpstr>
      <vt:lpstr>Immodest dress:  1slights God</vt:lpstr>
      <vt:lpstr>Immodest dress:  1slights God 2Stumbling block to others</vt:lpstr>
      <vt:lpstr>Immodest dress:  1slights God 2Stumbling block to others</vt:lpstr>
      <vt:lpstr>Immodest dress:  1slights God 2Stumbling block to others</vt:lpstr>
      <vt:lpstr>Immodest dress:  1slights God 2Stumbling block to others</vt:lpstr>
      <vt:lpstr>Immodest dress:  1slights God 2Stumbling block to others 3Scorn for those who correct them</vt:lpstr>
      <vt:lpstr>A voice of authority</vt:lpstr>
      <vt:lpstr>The serious course of action</vt:lpstr>
    </vt:vector>
  </TitlesOfParts>
  <Company>閘]狴逄掘뿿��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church of Christ</cp:lastModifiedBy>
  <cp:revision>200</cp:revision>
  <dcterms:created xsi:type="dcterms:W3CDTF">2007-07-13T04:29:51Z</dcterms:created>
  <dcterms:modified xsi:type="dcterms:W3CDTF">2017-04-23T16:39:42Z</dcterms:modified>
</cp:coreProperties>
</file>