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1"/>
  </p:notesMasterIdLst>
  <p:sldIdLst>
    <p:sldId id="311" r:id="rId3"/>
    <p:sldId id="316" r:id="rId4"/>
    <p:sldId id="295" r:id="rId5"/>
    <p:sldId id="371" r:id="rId6"/>
    <p:sldId id="372" r:id="rId7"/>
    <p:sldId id="359" r:id="rId8"/>
    <p:sldId id="358" r:id="rId9"/>
    <p:sldId id="373" r:id="rId10"/>
    <p:sldId id="374" r:id="rId11"/>
    <p:sldId id="347" r:id="rId12"/>
    <p:sldId id="390" r:id="rId13"/>
    <p:sldId id="375" r:id="rId14"/>
    <p:sldId id="376" r:id="rId15"/>
    <p:sldId id="391" r:id="rId16"/>
    <p:sldId id="378" r:id="rId17"/>
    <p:sldId id="360" r:id="rId18"/>
    <p:sldId id="379" r:id="rId19"/>
    <p:sldId id="380" r:id="rId20"/>
    <p:sldId id="381" r:id="rId21"/>
    <p:sldId id="382" r:id="rId22"/>
    <p:sldId id="389" r:id="rId23"/>
    <p:sldId id="383" r:id="rId24"/>
    <p:sldId id="361" r:id="rId25"/>
    <p:sldId id="387" r:id="rId26"/>
    <p:sldId id="385" r:id="rId27"/>
    <p:sldId id="386" r:id="rId28"/>
    <p:sldId id="388" r:id="rId29"/>
    <p:sldId id="36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33"/>
    <a:srgbClr val="990000"/>
    <a:srgbClr val="CC6600"/>
    <a:srgbClr val="CCFFFF"/>
    <a:srgbClr val="777777"/>
    <a:srgbClr val="000066"/>
    <a:srgbClr val="CC3300"/>
    <a:srgbClr val="FFFF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12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949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051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823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081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608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03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4971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023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42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753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779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006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6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294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466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1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5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9458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13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48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000">
              <a:srgbClr val="D1C39F"/>
            </a:gs>
            <a:gs pos="58000">
              <a:srgbClr val="000066"/>
            </a:gs>
            <a:gs pos="95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Why Are You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Against Dancing?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walk include dancing?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 the world labels dancing as lustful</a:t>
            </a:r>
          </a:p>
          <a:p>
            <a:pPr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A comparison of teen dances of mid-	20th Century as compared to earlier 	dancing to the Blue Danube –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3352800"/>
            <a:ext cx="7772400" cy="2057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300"/>
              </a:spcAft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‘The end product is doubtless the same – physical pleasure in the activity of dancing and [carnal] awareness of a partner…’ </a:t>
            </a:r>
            <a:b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Ency. Brit., The Art Of Dance, Vol.5, 455f.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walk include dancing?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 the world labels dancing as lustful</a:t>
            </a:r>
          </a:p>
          <a:p>
            <a:pPr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A comparison of teen dances of mid-	20th Century as compared to earlier 	dancing to the Blue Danube –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3352800"/>
            <a:ext cx="7772400" cy="1752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300"/>
              </a:spcAft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‘The social dance has usually been the result of joint physical exuberance and [carnal] stimuli’ 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Collier’s Ency., Vol.7, 683.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walk include dancing?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 the world labels dancing as lustful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Common experience admits that dancing is lustful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00100" y="2971800"/>
            <a:ext cx="75438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Men dance with men.  Conclusions?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0100" y="3886200"/>
            <a:ext cx="75438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Men dance with women.  Conclusions?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5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walk include dancing?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 the world labels dancing as lustful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Common experience admits that dancing is lustful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Ancients call it ‘</a:t>
            </a:r>
            <a:r>
              <a:rPr lang="en-US" altLang="en-US" sz="3200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revelry</a:t>
            </a: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’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(orgies,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ESV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Ga.5:21: </a:t>
            </a:r>
            <a:r>
              <a:rPr lang="en-US" altLang="en-US" sz="32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carousal, merry-making: it 	ended in the party parading the streets 	with crowned heads, and with torches, 	singing and dancing, etc.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IGEL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6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walk include dancing?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 the world labels dancing as lustful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Common experience admits that dancing is lustful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Ancients called it ‘revelry’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(orgies, ESV)</a:t>
            </a:r>
          </a:p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Illustrated in the prom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62000" y="3581400"/>
            <a:ext cx="37338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Dress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3581400"/>
            <a:ext cx="37338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62000" y="4648200"/>
            <a:ext cx="37338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Dissolution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4648200"/>
            <a:ext cx="37338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peech Bubble: Rectangle with Corners Rounded 2"/>
          <p:cNvSpPr/>
          <p:nvPr/>
        </p:nvSpPr>
        <p:spPr bwMode="auto">
          <a:xfrm>
            <a:off x="2133600" y="1219200"/>
            <a:ext cx="3962400" cy="1371600"/>
          </a:xfrm>
          <a:prstGeom prst="wedgeRoundRectCallout">
            <a:avLst>
              <a:gd name="adj1" fmla="val -56288"/>
              <a:gd name="adj2" fmla="val 22321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‘…nearly anything goes.’</a:t>
            </a:r>
          </a:p>
        </p:txBody>
      </p:sp>
    </p:spTree>
    <p:extLst>
      <p:ext uri="{BB962C8B-B14F-4D97-AF65-F5344CB8AC3E}">
        <p14:creationId xmlns:p14="http://schemas.microsoft.com/office/powerpoint/2010/main" xmlns="" val="28677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Welcome All Corrections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524000"/>
            <a:ext cx="8382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Warn The Careless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2743200"/>
            <a:ext cx="8382000" cy="11430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Worldly Generate Challenges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2133600"/>
            <a:ext cx="8382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Walk In Christ</a:t>
            </a:r>
          </a:p>
        </p:txBody>
      </p:sp>
    </p:spTree>
    <p:extLst>
      <p:ext uri="{BB962C8B-B14F-4D97-AF65-F5344CB8AC3E}">
        <p14:creationId xmlns:p14="http://schemas.microsoft.com/office/powerpoint/2010/main" xmlns="" val="35609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‘Dancing may tempt others,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not me.’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if true, dance involves two: one may not be enticed; another may be. 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“Whoever causes one of these little ones who believe in Me to sin, it would be better for him if a millstone were hung around his neck, and he were drowned in the depth of the sea”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Mt.18:6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‘I’m not responsible for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people’s lust.’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8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if you entice them.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 young man to drugs?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put on the Lord Jesus Christ, and make no provision for the flesh, to fulfill its lusts”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Ro.13:14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524000" y="3641271"/>
            <a:ext cx="3886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Callout: Line with Border and Accent Bar 3"/>
          <p:cNvSpPr/>
          <p:nvPr/>
        </p:nvSpPr>
        <p:spPr bwMode="auto">
          <a:xfrm>
            <a:off x="2258787" y="4724400"/>
            <a:ext cx="4648200" cy="1295400"/>
          </a:xfrm>
          <a:prstGeom prst="accentBorderCallout1">
            <a:avLst>
              <a:gd name="adj1" fmla="val -1418"/>
              <a:gd name="adj2" fmla="val 596"/>
              <a:gd name="adj3" fmla="val -84138"/>
              <a:gd name="adj4" fmla="val 32342"/>
            </a:avLst>
          </a:prstGeom>
          <a:solidFill>
            <a:srgbClr val="FFFFCC"/>
          </a:solidFill>
          <a:ln w="31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" panose="02020603050405020304" pitchFamily="18" charset="0"/>
              </a:rPr>
              <a:t>Do not think about ways to indulge evil desires</a:t>
            </a:r>
          </a:p>
        </p:txBody>
      </p:sp>
    </p:spTree>
    <p:extLst>
      <p:ext uri="{BB962C8B-B14F-4D97-AF65-F5344CB8AC3E}">
        <p14:creationId xmlns:p14="http://schemas.microsoft.com/office/powerpoint/2010/main" xmlns="" val="81974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go to supervised dances.’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supervise your acts, not your thoughts (or thoughts of partner).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Dances need supervisors?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11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dance for exercise.’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bend the elbow for exercise – does that justify it?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4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chemeClr val="accent2">
              <a:lumMod val="20000"/>
              <a:lumOff val="80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Welcome All Corrections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Bible mentions dancing.’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types:</a:t>
            </a:r>
          </a:p>
          <a:p>
            <a:pPr defTabSz="376238" eaLnBrk="1" hangingPunct="1">
              <a:lnSpc>
                <a:spcPct val="90000"/>
              </a:lnSpc>
              <a:spcAft>
                <a:spcPts val="1200"/>
              </a:spcAft>
              <a:tabLst>
                <a:tab pos="685800" algn="l"/>
              </a:tabLs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Ex.15:20-21; 2 Sm. 	   	6:14; Ps.150</a:t>
            </a:r>
          </a:p>
          <a:p>
            <a:pPr defTabSz="522288" eaLnBrk="1" hangingPunct="1">
              <a:lnSpc>
                <a:spcPct val="90000"/>
              </a:lnSpc>
              <a:spcAft>
                <a:spcPts val="1200"/>
              </a:spcAft>
              <a:tabLst>
                <a:tab pos="685800" algn="l"/>
              </a:tabLs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Rejoicing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Jg.11:34; 1 Sm.18:6;  	Ec.3:4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Lk.7:32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Passion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Ex.32:6 – 1 Co.10:7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91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Bible mentions dancing.’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Ex.32:19 – Moses’ reaction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Saw calf and dancing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Burned with anger, rage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3. Threw tablets…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Mk.6:22 – Herod’s reaction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33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Bible mentions dancing.’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types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never depicts men and women dancing together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‘There is no real evidence that they 	ever did’ </a:t>
            </a:r>
            <a:r>
              <a:rPr lang="en-US" alt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ZPEB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‘Social dancing, as we now under-	stand it, was almost, if not alto-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gether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unknown in ancient times’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– Hastings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2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Proverbs 5-7 – lust is enflamed between persons by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19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5:3 (2:16; 6:24): smooth tongue.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Proverbs 5-7 – lust is enflamed between persons by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19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Words, 5:3 (2:16; 6:24): smooth tongue.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Touch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(embrace), 5:20: hold in one’s arms.  Contrast –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son, 2 K.4:16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Substitute for marriage, Pr.5:20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Marriage, S.Sol.2:6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03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Proverbs 5-7 – lust is enflamed between persons by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19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Words, 5:3 (2:16; 6:24): smooth tongue</a:t>
            </a:r>
            <a:r>
              <a:rPr lang="en-US" altLang="en-US" sz="2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sz="2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Touch (embrace), 5:30: hold in one’s arms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6:25a (beauty): physical appeal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3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8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Proverbs 5-7 – lust is enflamed between persons by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19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Words, 5:3 (2:16; 6:24): smooth tongue.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Touch (embrace), 5:30: hold in one’s arms.  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Looks, 6:25a (beauty): physical appeal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Movement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6:25b: allure (take, grasp, take hold of)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4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Proverbs 5-7 – lust is enflamed between persons by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884" y="1600200"/>
            <a:ext cx="8382000" cy="4419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Words, 5:3 (2:16; 6:24): smooth tongue.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Touch (embrace), 5:30: hold in one’s arms.  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Looks, 6:25a (beauty): physical appeal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en-US" sz="2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Movement, 6:25b: allure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300"/>
              </a:spcAft>
              <a:buAutoNum type="arabicPeriod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Dress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7:10: dressed to kill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3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0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Dance’s physical appeal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 also youthful lusts; but pursue righteousness, faith, love, peace with those who call on the Lord out of a pure heart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2 Tim.2:22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88375" y="1371600"/>
            <a:ext cx="7181354" cy="2286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‘Because of its physical appeal, dance lends itself to erotic purposes and has been practiced to these ends by both sexes’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– Britannica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Ep.4:17-19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longer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person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standard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Christ, 20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Taught, 21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572000" y="1774374"/>
            <a:ext cx="3962400" cy="914400"/>
          </a:xfrm>
          <a:prstGeom prst="rect">
            <a:avLst/>
          </a:prstGeom>
          <a:solidFill>
            <a:srgbClr val="CC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 off old ways, 22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0" y="2764974"/>
            <a:ext cx="3962400" cy="914400"/>
          </a:xfrm>
          <a:prstGeom prst="rect">
            <a:avLst/>
          </a:prstGeom>
          <a:solidFill>
            <a:srgbClr val="CC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ew mind, 23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755574"/>
            <a:ext cx="3962400" cy="914400"/>
          </a:xfrm>
          <a:prstGeom prst="rect">
            <a:avLst/>
          </a:prstGeom>
          <a:solidFill>
            <a:srgbClr val="CC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 on new ways,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Ep.4:17-19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dark</a:t>
            </a:r>
            <a:endParaRPr lang="en-US" alt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don’t have a clue what life is all about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1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Ep.4:17-19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feeling</a:t>
            </a:r>
            <a:endParaRPr lang="en-US" alt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‘Lose capacity to feel shame or embarrassment’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Calloused – ‘without sense of right and wrong’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Result: ‘Gave themselves over to lewdness’ (Lk.15)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6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Welcome All Corrections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524000"/>
            <a:ext cx="83820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Warn The Careless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Lasciviousness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Lewdness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(NKJV)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Sensuality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(NASB; ESV)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Licentiousness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(NRSV)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Depravity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self-abandonment, etc.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447799" y="3886200"/>
            <a:ext cx="6275613" cy="2438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‘unbridled lust . . . wanton acts or manners (including) filthy words, indecent bodily movements, unchaste handling of males and females’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Th.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066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Lasciviousness </a:t>
            </a:r>
            <a:r>
              <a:rPr lang="en-US" altLang="en-US" sz="3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defiles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600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impure</a:t>
            </a: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447800"/>
            <a:ext cx="8153400" cy="5029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Mk.7:15, 18, 20, 22-23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Ac.21:28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Pharisees: </a:t>
            </a:r>
            <a:r>
              <a:rPr lang="en-US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outward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dirt, 7:2,5.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sin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US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(Mt.5:28)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72246" y="4022271"/>
            <a:ext cx="7010400" cy="2209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Forbids anything that excites fleshly lust: words, movements, touching…</a:t>
            </a:r>
          </a:p>
          <a:p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Hb.13:4, undefiled (untainted, pure, free from contamination / pollution)</a:t>
            </a:r>
          </a:p>
        </p:txBody>
      </p:sp>
    </p:spTree>
    <p:extLst>
      <p:ext uri="{BB962C8B-B14F-4D97-AF65-F5344CB8AC3E}">
        <p14:creationId xmlns:p14="http://schemas.microsoft.com/office/powerpoint/2010/main" xmlns="" val="167202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Welcome All Corrections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2209800"/>
            <a:ext cx="83820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Walk In Christ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5240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Warn The Careless</a:t>
            </a:r>
          </a:p>
        </p:txBody>
      </p:sp>
    </p:spTree>
    <p:extLst>
      <p:ext uri="{BB962C8B-B14F-4D97-AF65-F5344CB8AC3E}">
        <p14:creationId xmlns:p14="http://schemas.microsoft.com/office/powerpoint/2010/main" xmlns="" val="12079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2047</TotalTime>
  <Words>917</Words>
  <Application>Microsoft Office PowerPoint</Application>
  <PresentationFormat>On-screen Show (4:3)</PresentationFormat>
  <Paragraphs>155</Paragraphs>
  <Slides>28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Blank Presentation</vt:lpstr>
      <vt:lpstr>1_Default Design</vt:lpstr>
      <vt:lpstr>Why Are You Against Dancing?</vt:lpstr>
      <vt:lpstr>I. Welcome All Corrections</vt:lpstr>
      <vt:lpstr>Ep.4:17-19</vt:lpstr>
      <vt:lpstr>Ep.4:17-19</vt:lpstr>
      <vt:lpstr>Ep.4:17-19</vt:lpstr>
      <vt:lpstr>I. Welcome All Corrections</vt:lpstr>
      <vt:lpstr>Lasciviousness</vt:lpstr>
      <vt:lpstr>Lasciviousness defiles (make impure, sin)</vt:lpstr>
      <vt:lpstr>I. Welcome All Corrections</vt:lpstr>
      <vt:lpstr>Does this walk include dancing?</vt:lpstr>
      <vt:lpstr>Does this walk include dancing?</vt:lpstr>
      <vt:lpstr>Does this walk include dancing?</vt:lpstr>
      <vt:lpstr>Does this walk include dancing?</vt:lpstr>
      <vt:lpstr>Does this walk include dancing?</vt:lpstr>
      <vt:lpstr>I. Welcome All Corrections</vt:lpstr>
      <vt:lpstr>‘Dancing may tempt others, but not me.’</vt:lpstr>
      <vt:lpstr>‘I’m not responsible for other people’s lust.’</vt:lpstr>
      <vt:lpstr>‘I go to supervised dances.’</vt:lpstr>
      <vt:lpstr>‘I dance for exercise.’</vt:lpstr>
      <vt:lpstr>‘The Bible mentions dancing.’</vt:lpstr>
      <vt:lpstr>‘The Bible mentions dancing.’</vt:lpstr>
      <vt:lpstr>‘The Bible mentions dancing.’</vt:lpstr>
      <vt:lpstr>Proverbs 5-7 – lust is enflamed between persons by . . .</vt:lpstr>
      <vt:lpstr>Proverbs 5-7 – lust is enflamed between persons by . . .</vt:lpstr>
      <vt:lpstr>Proverbs 5-7 – lust is enflamed between persons by . . .</vt:lpstr>
      <vt:lpstr>Proverbs 5-7 – lust is enflamed between persons by . . .</vt:lpstr>
      <vt:lpstr>Proverbs 5-7 – lust is enflamed between persons by . . .</vt:lpstr>
      <vt:lpstr>Dance’s physical appeal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259</cp:revision>
  <dcterms:created xsi:type="dcterms:W3CDTF">2007-07-13T04:29:51Z</dcterms:created>
  <dcterms:modified xsi:type="dcterms:W3CDTF">2017-05-07T16:38:19Z</dcterms:modified>
</cp:coreProperties>
</file>