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15"/>
  </p:notesMasterIdLst>
  <p:sldIdLst>
    <p:sldId id="289" r:id="rId2"/>
    <p:sldId id="305" r:id="rId3"/>
    <p:sldId id="325" r:id="rId4"/>
    <p:sldId id="276" r:id="rId5"/>
    <p:sldId id="326" r:id="rId6"/>
    <p:sldId id="291" r:id="rId7"/>
    <p:sldId id="317" r:id="rId8"/>
    <p:sldId id="327" r:id="rId9"/>
    <p:sldId id="329" r:id="rId10"/>
    <p:sldId id="337" r:id="rId11"/>
    <p:sldId id="330" r:id="rId12"/>
    <p:sldId id="331" r:id="rId13"/>
    <p:sldId id="33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CC"/>
    <a:srgbClr val="A50021"/>
    <a:srgbClr val="003300"/>
    <a:srgbClr val="FFFF66"/>
    <a:srgbClr val="CCECFF"/>
    <a:srgbClr val="CCFFFF"/>
    <a:srgbClr val="66CCFF"/>
    <a:srgbClr val="FFFF99"/>
    <a:srgbClr val="99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8" d="100"/>
          <a:sy n="78" d="100"/>
        </p:scale>
        <p:origin x="-1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E9E70AF-BC8A-4A54-90C0-CD734811CCF5}" type="slidenum">
              <a:rPr lang="en-US" smtClean="0"/>
              <a:pPr>
                <a:defRPr/>
              </a:pPr>
              <a:t>‹#›</a:t>
            </a:fld>
            <a:endParaRPr lang="en-US"/>
          </a:p>
        </p:txBody>
      </p:sp>
    </p:spTree>
    <p:extLst>
      <p:ext uri="{BB962C8B-B14F-4D97-AF65-F5344CB8AC3E}">
        <p14:creationId xmlns="" xmlns:p14="http://schemas.microsoft.com/office/powerpoint/2010/main" val="1106686451"/>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16112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603796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2816740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265453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1057269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383982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36B5FF-4981-4C8D-B06E-5C6C22D61BE3}" type="slidenum">
              <a:rPr lang="en-US" smtClean="0"/>
              <a:pPr>
                <a:defRPr/>
              </a:pPr>
              <a:t>‹#›</a:t>
            </a:fld>
            <a:endParaRPr lang="en-US"/>
          </a:p>
        </p:txBody>
      </p:sp>
    </p:spTree>
    <p:extLst>
      <p:ext uri="{BB962C8B-B14F-4D97-AF65-F5344CB8AC3E}">
        <p14:creationId xmlns="" xmlns:p14="http://schemas.microsoft.com/office/powerpoint/2010/main" val="2452682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41EC3B0-AB1F-4899-80FB-4B7F21F364A7}" type="slidenum">
              <a:rPr lang="en-US" smtClean="0"/>
              <a:pPr>
                <a:defRPr/>
              </a:pPr>
              <a:t>‹#›</a:t>
            </a:fld>
            <a:endParaRPr lang="en-US"/>
          </a:p>
        </p:txBody>
      </p:sp>
    </p:spTree>
    <p:extLst>
      <p:ext uri="{BB962C8B-B14F-4D97-AF65-F5344CB8AC3E}">
        <p14:creationId xmlns="" xmlns:p14="http://schemas.microsoft.com/office/powerpoint/2010/main" val="3008783529"/>
      </p:ext>
    </p:extLst>
  </p:cSld>
  <p:clrMapOvr>
    <a:masterClrMapping/>
  </p:clrMapOvr>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C5F126-461E-49E6-AE94-CDF3DF7BA195}" type="slidenum">
              <a:rPr lang="en-US" smtClean="0"/>
              <a:pPr>
                <a:defRPr/>
              </a:pPr>
              <a:t>‹#›</a:t>
            </a:fld>
            <a:endParaRPr lang="en-US"/>
          </a:p>
        </p:txBody>
      </p:sp>
    </p:spTree>
    <p:extLst>
      <p:ext uri="{BB962C8B-B14F-4D97-AF65-F5344CB8AC3E}">
        <p14:creationId xmlns="" xmlns:p14="http://schemas.microsoft.com/office/powerpoint/2010/main" val="302876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586FF35-9743-4AAD-BF8F-230A478A3075}" type="slidenum">
              <a:rPr lang="en-US" smtClean="0"/>
              <a:pPr>
                <a:defRPr/>
              </a:pPr>
              <a:t>‹#›</a:t>
            </a:fld>
            <a:endParaRPr lang="en-US"/>
          </a:p>
        </p:txBody>
      </p:sp>
    </p:spTree>
    <p:extLst>
      <p:ext uri="{BB962C8B-B14F-4D97-AF65-F5344CB8AC3E}">
        <p14:creationId xmlns="" xmlns:p14="http://schemas.microsoft.com/office/powerpoint/2010/main" val="1859500058"/>
      </p:ext>
    </p:extLst>
  </p:cSld>
  <p:clrMapOvr>
    <a:masterClrMapping/>
  </p:clrMapOvr>
  <p:extLst>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39A0127-9779-4FC3-BAE8-00589BFA2CDB}" type="slidenum">
              <a:rPr lang="en-US" smtClean="0"/>
              <a:pPr>
                <a:defRPr/>
              </a:pPr>
              <a:t>‹#›</a:t>
            </a:fld>
            <a:endParaRPr lang="en-US"/>
          </a:p>
        </p:txBody>
      </p:sp>
    </p:spTree>
    <p:extLst>
      <p:ext uri="{BB962C8B-B14F-4D97-AF65-F5344CB8AC3E}">
        <p14:creationId xmlns="" xmlns:p14="http://schemas.microsoft.com/office/powerpoint/2010/main" val="1946581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E71DFA2-68AD-4200-8B65-E8A5BBCA7B78}" type="slidenum">
              <a:rPr lang="en-US" smtClean="0"/>
              <a:pPr>
                <a:defRPr/>
              </a:pPr>
              <a:t>‹#›</a:t>
            </a:fld>
            <a:endParaRPr lang="en-US"/>
          </a:p>
        </p:txBody>
      </p:sp>
    </p:spTree>
    <p:extLst>
      <p:ext uri="{BB962C8B-B14F-4D97-AF65-F5344CB8AC3E}">
        <p14:creationId xmlns="" xmlns:p14="http://schemas.microsoft.com/office/powerpoint/2010/main" val="119326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84B8071-A805-4CEB-8321-AB17884FBE96}" type="slidenum">
              <a:rPr lang="en-US" smtClean="0"/>
              <a:pPr>
                <a:defRPr/>
              </a:pPr>
              <a:t>‹#›</a:t>
            </a:fld>
            <a:endParaRPr lang="en-US"/>
          </a:p>
        </p:txBody>
      </p:sp>
    </p:spTree>
    <p:extLst>
      <p:ext uri="{BB962C8B-B14F-4D97-AF65-F5344CB8AC3E}">
        <p14:creationId xmlns="" xmlns:p14="http://schemas.microsoft.com/office/powerpoint/2010/main" val="3538116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C8BA3A4-54F8-401A-9C7E-BF1C461BF537}" type="slidenum">
              <a:rPr lang="en-US" smtClean="0"/>
              <a:pPr>
                <a:defRPr/>
              </a:pPr>
              <a:t>‹#›</a:t>
            </a:fld>
            <a:endParaRPr lang="en-US"/>
          </a:p>
        </p:txBody>
      </p:sp>
    </p:spTree>
    <p:extLst>
      <p:ext uri="{BB962C8B-B14F-4D97-AF65-F5344CB8AC3E}">
        <p14:creationId xmlns="" xmlns:p14="http://schemas.microsoft.com/office/powerpoint/2010/main" val="2702258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F5F2837-7D79-4800-98FB-0027BC6051C0}" type="slidenum">
              <a:rPr lang="en-US" smtClean="0"/>
              <a:pPr>
                <a:defRPr/>
              </a:pPr>
              <a:t>‹#›</a:t>
            </a:fld>
            <a:endParaRPr lang="en-US"/>
          </a:p>
        </p:txBody>
      </p:sp>
    </p:spTree>
    <p:extLst>
      <p:ext uri="{BB962C8B-B14F-4D97-AF65-F5344CB8AC3E}">
        <p14:creationId xmlns="" xmlns:p14="http://schemas.microsoft.com/office/powerpoint/2010/main" val="547748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36C5CCD-90A3-46FE-A3AE-045134D40850}" type="slidenum">
              <a:rPr lang="en-US" smtClean="0"/>
              <a:pPr>
                <a:defRPr/>
              </a:pPr>
              <a:t>‹#›</a:t>
            </a:fld>
            <a:endParaRPr lang="en-US"/>
          </a:p>
        </p:txBody>
      </p:sp>
    </p:spTree>
    <p:extLst>
      <p:ext uri="{BB962C8B-B14F-4D97-AF65-F5344CB8AC3E}">
        <p14:creationId xmlns="" xmlns:p14="http://schemas.microsoft.com/office/powerpoint/2010/main" val="17026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578567207"/>
      </p:ext>
    </p:extLst>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5" r:id="rId16"/>
    <p:sldLayoutId id="214748375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47800" y="1600200"/>
            <a:ext cx="6172200" cy="2209800"/>
          </a:xfrm>
        </p:spPr>
        <p:txBody>
          <a:bodyPr/>
          <a:lstStyle/>
          <a:p>
            <a:pPr algn="ctr"/>
            <a:r>
              <a:rPr lang="en-US" dirty="0">
                <a:solidFill>
                  <a:srgbClr val="FFFF00"/>
                </a:solidFill>
              </a:rPr>
              <a:t>Pain</a:t>
            </a:r>
            <a:endParaRPr lang="en-US" dirty="0">
              <a:solidFill>
                <a:srgbClr val="FFFF66"/>
              </a:solidFill>
            </a:endParaRPr>
          </a:p>
        </p:txBody>
      </p:sp>
    </p:spTree>
    <p:extLst>
      <p:ext uri="{BB962C8B-B14F-4D97-AF65-F5344CB8AC3E}">
        <p14:creationId xmlns="" xmlns:p14="http://schemas.microsoft.com/office/powerpoint/2010/main" val="410960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fontScale="90000"/>
          </a:bodyPr>
          <a:lstStyle/>
          <a:p>
            <a:pPr algn="ctr"/>
            <a:r>
              <a:rPr lang="en-US" sz="3200" b="1" dirty="0"/>
              <a:t>Most people misunderstand</a:t>
            </a:r>
            <a:br>
              <a:rPr lang="en-US" sz="3200" b="1" dirty="0"/>
            </a:br>
            <a:r>
              <a:rPr lang="en-US" sz="3200" b="1" dirty="0"/>
              <a:t>almost everything about pain</a:t>
            </a:r>
            <a:endParaRPr lang="en-US" sz="3600" b="1" dirty="0"/>
          </a:p>
        </p:txBody>
      </p:sp>
      <p:sp>
        <p:nvSpPr>
          <p:cNvPr id="3" name="Content Placeholder 2"/>
          <p:cNvSpPr>
            <a:spLocks noGrp="1"/>
          </p:cNvSpPr>
          <p:nvPr>
            <p:ph idx="1"/>
          </p:nvPr>
        </p:nvSpPr>
        <p:spPr>
          <a:xfrm>
            <a:off x="457200" y="1447800"/>
            <a:ext cx="8229600" cy="4800600"/>
          </a:xfrm>
        </p:spPr>
        <p:txBody>
          <a:bodyPr/>
          <a:lstStyle/>
          <a:p>
            <a:pPr marL="0" indent="0" defTabSz="520700">
              <a:buNone/>
            </a:pPr>
            <a:r>
              <a:rPr lang="en-US" sz="2400" b="1" dirty="0"/>
              <a:t>1.	</a:t>
            </a:r>
            <a:r>
              <a:rPr lang="en-US" sz="3200" b="1" dirty="0">
                <a:solidFill>
                  <a:srgbClr val="FFC000"/>
                </a:solidFill>
              </a:rPr>
              <a:t>Why did God do this?</a:t>
            </a:r>
            <a:endParaRPr lang="en-US" b="1" dirty="0">
              <a:solidFill>
                <a:srgbClr val="FFC000"/>
              </a:solidFill>
            </a:endParaRPr>
          </a:p>
          <a:p>
            <a:pPr marL="0" indent="0" defTabSz="520700">
              <a:buNone/>
            </a:pPr>
            <a:r>
              <a:rPr lang="en-US" sz="2400" b="1" dirty="0"/>
              <a:t>2.	</a:t>
            </a:r>
            <a:r>
              <a:rPr lang="en-US" sz="3200" b="1" dirty="0">
                <a:solidFill>
                  <a:srgbClr val="FFC000"/>
                </a:solidFill>
              </a:rPr>
              <a:t>What have I done to make God 	punish me this way?</a:t>
            </a:r>
            <a:endParaRPr lang="en-US" b="1" dirty="0">
              <a:solidFill>
                <a:srgbClr val="FFC000"/>
              </a:solidFill>
            </a:endParaRPr>
          </a:p>
          <a:p>
            <a:pPr marL="0" indent="0" defTabSz="520700">
              <a:buNone/>
            </a:pPr>
            <a:r>
              <a:rPr lang="en-US" sz="2400" b="1" dirty="0"/>
              <a:t>3.</a:t>
            </a:r>
            <a:r>
              <a:rPr lang="en-US" b="1" dirty="0"/>
              <a:t>	</a:t>
            </a:r>
            <a:r>
              <a:rPr lang="en-US" sz="3200" b="1" dirty="0">
                <a:solidFill>
                  <a:srgbClr val="FFC000"/>
                </a:solidFill>
              </a:rPr>
              <a:t>I loved him too much;  God took him.</a:t>
            </a:r>
          </a:p>
          <a:p>
            <a:pPr marL="0" indent="0" defTabSz="520700">
              <a:buNone/>
            </a:pPr>
            <a:r>
              <a:rPr lang="en-US" sz="2400" b="1" dirty="0"/>
              <a:t>4.</a:t>
            </a:r>
            <a:r>
              <a:rPr lang="en-US" sz="3200" b="1" dirty="0"/>
              <a:t>	</a:t>
            </a:r>
            <a:r>
              <a:rPr lang="en-US" sz="3200" b="1" dirty="0">
                <a:solidFill>
                  <a:srgbClr val="FFC000"/>
                </a:solidFill>
              </a:rPr>
              <a:t>God loved him so much that He 	wanted him.</a:t>
            </a:r>
          </a:p>
          <a:p>
            <a:pPr marL="0" indent="0">
              <a:buNone/>
            </a:pPr>
            <a:endParaRPr lang="en-US" b="1" dirty="0"/>
          </a:p>
        </p:txBody>
      </p:sp>
      <p:sp>
        <p:nvSpPr>
          <p:cNvPr id="4" name="Rectangle 3"/>
          <p:cNvSpPr/>
          <p:nvPr/>
        </p:nvSpPr>
        <p:spPr bwMode="auto">
          <a:xfrm rot="19510939">
            <a:off x="1321377" y="2861003"/>
            <a:ext cx="6324600" cy="1143000"/>
          </a:xfrm>
          <a:prstGeom prst="rect">
            <a:avLst/>
          </a:prstGeom>
          <a:blipFill>
            <a:blip r:embed="rId2" cstate="print"/>
            <a:tile tx="0" ty="0" sx="100000" sy="100000" flip="none" algn="tl"/>
          </a:blipFill>
          <a:ln w="9525" cap="flat" cmpd="sng" algn="ctr">
            <a:solidFill>
              <a:srgbClr val="000066"/>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a:ln>
                  <a:noFill/>
                </a:ln>
                <a:solidFill>
                  <a:srgbClr val="000066"/>
                </a:solidFill>
                <a:effectLst/>
                <a:latin typeface="Arial" charset="0"/>
              </a:rPr>
              <a:t>Where does Bible ever</a:t>
            </a:r>
            <a:br>
              <a:rPr kumimoji="0" lang="en-US" sz="3400" b="1" i="0" u="none" strike="noStrike" cap="none" normalizeH="0" baseline="0" dirty="0">
                <a:ln>
                  <a:noFill/>
                </a:ln>
                <a:solidFill>
                  <a:srgbClr val="000066"/>
                </a:solidFill>
                <a:effectLst/>
                <a:latin typeface="Arial" charset="0"/>
              </a:rPr>
            </a:br>
            <a:r>
              <a:rPr kumimoji="0" lang="en-US" sz="3400" b="1" i="0" u="none" strike="noStrike" cap="none" normalizeH="0" baseline="0" dirty="0">
                <a:ln>
                  <a:noFill/>
                </a:ln>
                <a:solidFill>
                  <a:srgbClr val="000066"/>
                </a:solidFill>
                <a:effectLst/>
                <a:latin typeface="Arial" charset="0"/>
              </a:rPr>
              <a:t>teach</a:t>
            </a:r>
            <a:r>
              <a:rPr kumimoji="0" lang="en-US" sz="3400" b="1" i="0" u="none" strike="noStrike" cap="none" normalizeH="0" dirty="0">
                <a:ln>
                  <a:noFill/>
                </a:ln>
                <a:solidFill>
                  <a:srgbClr val="000066"/>
                </a:solidFill>
                <a:effectLst/>
                <a:latin typeface="Arial" charset="0"/>
              </a:rPr>
              <a:t> these concepts?</a:t>
            </a:r>
            <a:endParaRPr kumimoji="0" lang="en-US" sz="3400" b="1" i="0" u="none" strike="noStrike" cap="none" normalizeH="0" baseline="0" dirty="0">
              <a:ln>
                <a:noFill/>
              </a:ln>
              <a:solidFill>
                <a:srgbClr val="000066"/>
              </a:solidFill>
              <a:effectLst/>
              <a:latin typeface="Arial" charset="0"/>
            </a:endParaRPr>
          </a:p>
        </p:txBody>
      </p:sp>
    </p:spTree>
    <p:extLst>
      <p:ext uri="{BB962C8B-B14F-4D97-AF65-F5344CB8AC3E}">
        <p14:creationId xmlns="" xmlns:p14="http://schemas.microsoft.com/office/powerpoint/2010/main" val="6767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pPr algn="ctr"/>
            <a:r>
              <a:rPr lang="en-US" sz="3600" b="1" dirty="0"/>
              <a:t>The painful truth</a:t>
            </a:r>
            <a:endParaRPr lang="en-US" sz="4000" b="1" dirty="0"/>
          </a:p>
        </p:txBody>
      </p:sp>
      <p:sp>
        <p:nvSpPr>
          <p:cNvPr id="3" name="Content Placeholder 2"/>
          <p:cNvSpPr>
            <a:spLocks noGrp="1"/>
          </p:cNvSpPr>
          <p:nvPr>
            <p:ph idx="1"/>
          </p:nvPr>
        </p:nvSpPr>
        <p:spPr>
          <a:xfrm>
            <a:off x="457200" y="990600"/>
            <a:ext cx="8229600" cy="5410200"/>
          </a:xfrm>
        </p:spPr>
        <p:txBody>
          <a:bodyPr>
            <a:normAutofit/>
          </a:bodyPr>
          <a:lstStyle/>
          <a:p>
            <a:pPr marL="514350" indent="-514350" defTabSz="520700">
              <a:buAutoNum type="arabicPeriod"/>
            </a:pPr>
            <a:r>
              <a:rPr lang="en-US" sz="3200" b="1" dirty="0"/>
              <a:t>Gn.3:  man, not God, introduced pain, death, suffering to world</a:t>
            </a:r>
          </a:p>
          <a:p>
            <a:pPr marL="514350" indent="-514350" defTabSz="520700">
              <a:buAutoNum type="arabicPeriod"/>
            </a:pPr>
            <a:r>
              <a:rPr lang="en-US" sz="3200" b="1" dirty="0"/>
              <a:t>Lk.13; Jn.9  (Ac.10:38)</a:t>
            </a:r>
          </a:p>
          <a:p>
            <a:pPr marL="514350" indent="-514350" defTabSz="520700">
              <a:spcAft>
                <a:spcPts val="600"/>
              </a:spcAft>
              <a:buAutoNum type="arabicPeriod"/>
            </a:pPr>
            <a:r>
              <a:rPr lang="en-US" sz="3200" b="1" dirty="0"/>
              <a:t>If we assign any blame, put it on –  </a:t>
            </a:r>
          </a:p>
          <a:p>
            <a:pPr lvl="1" defTabSz="520700">
              <a:spcAft>
                <a:spcPts val="600"/>
              </a:spcAft>
            </a:pPr>
            <a:r>
              <a:rPr lang="en-US" sz="3200" b="1" dirty="0" err="1"/>
              <a:t>satan</a:t>
            </a:r>
            <a:r>
              <a:rPr lang="en-US" sz="3200" b="1" dirty="0"/>
              <a:t> (Job;  2 Co.12:7-9)   </a:t>
            </a:r>
          </a:p>
          <a:p>
            <a:pPr lvl="1" defTabSz="520700"/>
            <a:r>
              <a:rPr lang="en-US" sz="3200" b="1" dirty="0"/>
              <a:t>self</a:t>
            </a:r>
          </a:p>
        </p:txBody>
      </p:sp>
      <p:sp>
        <p:nvSpPr>
          <p:cNvPr id="4" name="Rectangle 3"/>
          <p:cNvSpPr/>
          <p:nvPr/>
        </p:nvSpPr>
        <p:spPr bwMode="auto">
          <a:xfrm>
            <a:off x="2544055" y="4510548"/>
            <a:ext cx="2613471" cy="1143000"/>
          </a:xfrm>
          <a:prstGeom prst="rect">
            <a:avLst/>
          </a:prstGeom>
          <a:blipFill>
            <a:blip r:embed="rId2" cstate="print"/>
            <a:tile tx="0" ty="0" sx="100000" sy="100000" flip="none" algn="tl"/>
          </a:blipFill>
          <a:ln w="9525" cap="flat" cmpd="sng" algn="ctr">
            <a:solidFill>
              <a:schemeClr val="bg1"/>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a:ln>
                  <a:noFill/>
                </a:ln>
                <a:solidFill>
                  <a:srgbClr val="000066"/>
                </a:solidFill>
                <a:effectLst/>
                <a:latin typeface="Arial" charset="0"/>
              </a:rPr>
              <a:t>Abimelech</a:t>
            </a:r>
          </a:p>
          <a:p>
            <a:pPr marL="0" marR="0" indent="0" algn="ctr" defTabSz="914400" rtl="0" eaLnBrk="0" fontAlgn="base" latinLnBrk="0" hangingPunct="0">
              <a:lnSpc>
                <a:spcPct val="100000"/>
              </a:lnSpc>
              <a:spcBef>
                <a:spcPct val="0"/>
              </a:spcBef>
              <a:spcAft>
                <a:spcPct val="0"/>
              </a:spcAft>
              <a:buClrTx/>
              <a:buSzTx/>
              <a:buFontTx/>
              <a:buNone/>
              <a:tabLst/>
            </a:pPr>
            <a:r>
              <a:rPr lang="en-US" sz="3400" b="1" dirty="0">
                <a:solidFill>
                  <a:schemeClr val="bg1"/>
                </a:solidFill>
              </a:rPr>
              <a:t>Jg.9</a:t>
            </a:r>
            <a:endParaRPr kumimoji="0" lang="en-US" sz="3400" b="1" i="0" u="none" strike="noStrike" cap="none" normalizeH="0" baseline="0" dirty="0">
              <a:ln>
                <a:noFill/>
              </a:ln>
              <a:solidFill>
                <a:schemeClr val="bg1"/>
              </a:solidFill>
              <a:effectLst/>
              <a:latin typeface="Arial" charset="0"/>
            </a:endParaRPr>
          </a:p>
        </p:txBody>
      </p:sp>
      <p:sp>
        <p:nvSpPr>
          <p:cNvPr id="5" name="Rectangle 4"/>
          <p:cNvSpPr/>
          <p:nvPr/>
        </p:nvSpPr>
        <p:spPr bwMode="auto">
          <a:xfrm>
            <a:off x="5397912" y="4507918"/>
            <a:ext cx="2613471" cy="1143000"/>
          </a:xfrm>
          <a:prstGeom prst="rect">
            <a:avLst/>
          </a:prstGeom>
          <a:blipFill>
            <a:blip r:embed="rId2" cstate="print"/>
            <a:tile tx="0" ty="0" sx="100000" sy="100000" flip="none" algn="tl"/>
          </a:blipFill>
          <a:ln w="9525" cap="flat" cmpd="sng" algn="ctr">
            <a:solidFill>
              <a:schemeClr val="bg1"/>
            </a:solidFill>
            <a:prstDash val="solid"/>
            <a:round/>
            <a:headEnd type="none" w="med" len="med"/>
            <a:tailEnd type="none" w="med" len="med"/>
          </a:ln>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b="1" i="0" u="none" strike="noStrike" cap="none" normalizeH="0" baseline="0" dirty="0">
                <a:ln>
                  <a:noFill/>
                </a:ln>
                <a:solidFill>
                  <a:srgbClr val="000066"/>
                </a:solidFill>
                <a:effectLst/>
                <a:latin typeface="Arial" charset="0"/>
              </a:rPr>
              <a:t>Absalom</a:t>
            </a:r>
          </a:p>
          <a:p>
            <a:pPr marL="0" marR="0" indent="0" algn="ctr" defTabSz="914400" rtl="0" eaLnBrk="0" fontAlgn="base" latinLnBrk="0" hangingPunct="0">
              <a:lnSpc>
                <a:spcPct val="100000"/>
              </a:lnSpc>
              <a:spcBef>
                <a:spcPct val="0"/>
              </a:spcBef>
              <a:spcAft>
                <a:spcPct val="0"/>
              </a:spcAft>
              <a:buClrTx/>
              <a:buSzTx/>
              <a:buFontTx/>
              <a:buNone/>
              <a:tabLst/>
            </a:pPr>
            <a:r>
              <a:rPr lang="en-US" sz="3400" b="1" dirty="0">
                <a:solidFill>
                  <a:schemeClr val="bg1"/>
                </a:solidFill>
              </a:rPr>
              <a:t>2 Sm.18</a:t>
            </a:r>
            <a:endParaRPr kumimoji="0" lang="en-US" sz="3400" b="1" i="0" u="none" strike="noStrike" cap="none" normalizeH="0" baseline="0" dirty="0">
              <a:ln>
                <a:noFill/>
              </a:ln>
              <a:solidFill>
                <a:schemeClr val="bg1"/>
              </a:solidFill>
              <a:effectLst/>
              <a:latin typeface="Arial" charset="0"/>
            </a:endParaRPr>
          </a:p>
        </p:txBody>
      </p:sp>
    </p:spTree>
    <p:extLst>
      <p:ext uri="{BB962C8B-B14F-4D97-AF65-F5344CB8AC3E}">
        <p14:creationId xmlns="" xmlns:p14="http://schemas.microsoft.com/office/powerpoint/2010/main" val="2858287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pPr algn="ctr"/>
            <a:r>
              <a:rPr lang="en-US" sz="3600" b="1" dirty="0"/>
              <a:t>Painful lessons</a:t>
            </a:r>
            <a:endParaRPr lang="en-US" sz="4000" b="1" dirty="0"/>
          </a:p>
        </p:txBody>
      </p:sp>
      <p:sp>
        <p:nvSpPr>
          <p:cNvPr id="3" name="Content Placeholder 2"/>
          <p:cNvSpPr>
            <a:spLocks noGrp="1"/>
          </p:cNvSpPr>
          <p:nvPr>
            <p:ph idx="1"/>
          </p:nvPr>
        </p:nvSpPr>
        <p:spPr>
          <a:xfrm>
            <a:off x="457200" y="1447800"/>
            <a:ext cx="8229600" cy="4800600"/>
          </a:xfrm>
        </p:spPr>
        <p:txBody>
          <a:bodyPr/>
          <a:lstStyle/>
          <a:p>
            <a:pPr marL="0" indent="0" defTabSz="520700">
              <a:buNone/>
            </a:pPr>
            <a:endParaRPr lang="en-US" b="1" dirty="0"/>
          </a:p>
        </p:txBody>
      </p:sp>
      <p:sp>
        <p:nvSpPr>
          <p:cNvPr id="6" name="Rectangle 5"/>
          <p:cNvSpPr/>
          <p:nvPr/>
        </p:nvSpPr>
        <p:spPr bwMode="auto">
          <a:xfrm>
            <a:off x="774118" y="1447800"/>
            <a:ext cx="7622630" cy="3124200"/>
          </a:xfrm>
          <a:prstGeom prst="rect">
            <a:avLst/>
          </a:prstGeom>
          <a:solidFill>
            <a:srgbClr val="FFFFCC"/>
          </a:solidFill>
          <a:ln w="9525" cap="flat" cmpd="sng" algn="ctr">
            <a:solidFill>
              <a:srgbClr val="A5002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t" anchorCtr="0" compatLnSpc="1">
            <a:prstTxWarp prst="textNoShape">
              <a:avLst/>
            </a:prstTxWarp>
          </a:bodyPr>
          <a:lstStyle/>
          <a:p>
            <a:r>
              <a:rPr lang="en-US" sz="3200" b="1" dirty="0">
                <a:solidFill>
                  <a:schemeClr val="bg1"/>
                </a:solidFill>
              </a:rPr>
              <a:t>“Pain is not good in itself.   What is good in any painful experience is, for the sufferer, his submission to the will of God, and, for the spectators, the compassion aroused and the acts of mercy to which it leads”  </a:t>
            </a:r>
            <a:r>
              <a:rPr lang="en-US" sz="2000" b="1" dirty="0">
                <a:solidFill>
                  <a:schemeClr val="bg1"/>
                </a:solidFill>
              </a:rPr>
              <a:t>– C.S. Lewis</a:t>
            </a:r>
            <a:endParaRPr kumimoji="0" lang="en-US" sz="2000" b="1" i="0" u="none" strike="noStrike" cap="none" normalizeH="0" baseline="0" dirty="0">
              <a:ln>
                <a:noFill/>
              </a:ln>
              <a:solidFill>
                <a:schemeClr val="bg1"/>
              </a:solidFill>
              <a:effectLst/>
            </a:endParaRPr>
          </a:p>
        </p:txBody>
      </p:sp>
    </p:spTree>
    <p:extLst>
      <p:ext uri="{BB962C8B-B14F-4D97-AF65-F5344CB8AC3E}">
        <p14:creationId xmlns="" xmlns:p14="http://schemas.microsoft.com/office/powerpoint/2010/main" val="316383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pPr algn="ctr"/>
            <a:r>
              <a:rPr lang="en-US" sz="3600" b="1" dirty="0"/>
              <a:t>The painful truth</a:t>
            </a:r>
            <a:endParaRPr lang="en-US" sz="4000" b="1" dirty="0"/>
          </a:p>
        </p:txBody>
      </p:sp>
      <p:sp>
        <p:nvSpPr>
          <p:cNvPr id="3" name="Content Placeholder 2"/>
          <p:cNvSpPr>
            <a:spLocks noGrp="1"/>
          </p:cNvSpPr>
          <p:nvPr>
            <p:ph idx="1"/>
          </p:nvPr>
        </p:nvSpPr>
        <p:spPr>
          <a:xfrm>
            <a:off x="457200" y="1447800"/>
            <a:ext cx="8229600" cy="4800600"/>
          </a:xfrm>
        </p:spPr>
        <p:txBody>
          <a:bodyPr>
            <a:normAutofit/>
          </a:bodyPr>
          <a:lstStyle/>
          <a:p>
            <a:pPr marL="514350" indent="-514350" defTabSz="520700">
              <a:buAutoNum type="arabicPeriod"/>
            </a:pPr>
            <a:r>
              <a:rPr lang="en-US" b="1" dirty="0"/>
              <a:t>	</a:t>
            </a:r>
            <a:r>
              <a:rPr lang="en-US" sz="3200" b="1" dirty="0">
                <a:solidFill>
                  <a:srgbClr val="FFFF00"/>
                </a:solidFill>
              </a:rPr>
              <a:t>Pain will accompany us for the rest of our time on earth</a:t>
            </a:r>
          </a:p>
          <a:p>
            <a:pPr marL="515938" indent="-515938" defTabSz="520700">
              <a:buNone/>
            </a:pPr>
            <a:r>
              <a:rPr lang="en-US" sz="2400" b="1" dirty="0"/>
              <a:t>2. </a:t>
            </a:r>
            <a:r>
              <a:rPr lang="en-US" sz="3200" b="1" dirty="0"/>
              <a:t>	</a:t>
            </a:r>
            <a:r>
              <a:rPr lang="en-US" sz="3200" b="1" dirty="0">
                <a:solidFill>
                  <a:srgbClr val="FFFF00"/>
                </a:solidFill>
              </a:rPr>
              <a:t>We can use it to our spiritual advantage.  </a:t>
            </a:r>
          </a:p>
          <a:p>
            <a:pPr marL="515938" indent="-515938" defTabSz="520700">
              <a:buNone/>
            </a:pPr>
            <a:r>
              <a:rPr lang="en-US" sz="2400" b="1" dirty="0"/>
              <a:t>3.   </a:t>
            </a:r>
            <a:r>
              <a:rPr lang="en-US" sz="3200" b="1" dirty="0">
                <a:solidFill>
                  <a:srgbClr val="FFFF00"/>
                </a:solidFill>
              </a:rPr>
              <a:t>Present pain should teach us to avoid eternal pain (Mt.25:46).</a:t>
            </a:r>
          </a:p>
          <a:p>
            <a:pPr marL="0" indent="0" defTabSz="520700">
              <a:buNone/>
            </a:pPr>
            <a:r>
              <a:rPr lang="en-US" sz="2400" b="1" dirty="0"/>
              <a:t>4.   </a:t>
            </a:r>
            <a:r>
              <a:rPr lang="en-US" sz="3200" b="1" dirty="0">
                <a:solidFill>
                  <a:srgbClr val="FFFF00"/>
                </a:solidFill>
              </a:rPr>
              <a:t>Pain should draw us closer to God</a:t>
            </a:r>
          </a:p>
        </p:txBody>
      </p:sp>
    </p:spTree>
    <p:extLst>
      <p:ext uri="{BB962C8B-B14F-4D97-AF65-F5344CB8AC3E}">
        <p14:creationId xmlns="" xmlns:p14="http://schemas.microsoft.com/office/powerpoint/2010/main" val="134662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We know about pain</a:t>
            </a:r>
          </a:p>
        </p:txBody>
      </p:sp>
      <p:sp>
        <p:nvSpPr>
          <p:cNvPr id="3" name="Content Placeholder 2"/>
          <p:cNvSpPr>
            <a:spLocks noGrp="1"/>
          </p:cNvSpPr>
          <p:nvPr>
            <p:ph idx="1"/>
          </p:nvPr>
        </p:nvSpPr>
        <p:spPr>
          <a:xfrm>
            <a:off x="457200" y="1676400"/>
            <a:ext cx="8229600" cy="3886200"/>
          </a:xfrm>
        </p:spPr>
        <p:txBody>
          <a:bodyPr>
            <a:normAutofit fontScale="92500" lnSpcReduction="10000"/>
          </a:bodyPr>
          <a:lstStyle/>
          <a:p>
            <a:pPr>
              <a:spcAft>
                <a:spcPts val="600"/>
              </a:spcAft>
            </a:pPr>
            <a:r>
              <a:rPr lang="en-US" sz="3400" b="1" dirty="0"/>
              <a:t>Most view pain negatively. </a:t>
            </a:r>
          </a:p>
          <a:p>
            <a:pPr>
              <a:spcAft>
                <a:spcPts val="600"/>
              </a:spcAft>
            </a:pPr>
            <a:r>
              <a:rPr lang="en-US" sz="3400" b="1" dirty="0"/>
              <a:t>We usually try to escape it, relieve it, or avoid it entirely.   </a:t>
            </a:r>
          </a:p>
          <a:p>
            <a:endParaRPr lang="en-US" sz="3400" b="1" dirty="0"/>
          </a:p>
          <a:p>
            <a:endParaRPr lang="en-US" sz="3400" b="1" dirty="0"/>
          </a:p>
          <a:p>
            <a:r>
              <a:rPr lang="en-US" sz="3400" b="1" dirty="0"/>
              <a:t>Analgesic</a:t>
            </a:r>
          </a:p>
        </p:txBody>
      </p:sp>
      <p:sp>
        <p:nvSpPr>
          <p:cNvPr id="4" name="Rectangle 3"/>
          <p:cNvSpPr/>
          <p:nvPr/>
        </p:nvSpPr>
        <p:spPr bwMode="auto">
          <a:xfrm>
            <a:off x="746234" y="3657600"/>
            <a:ext cx="7620000" cy="1219200"/>
          </a:xfrm>
          <a:prstGeom prst="rect">
            <a:avLst/>
          </a:prstGeom>
          <a:blipFill>
            <a:blip r:embed="rId2" cstate="print"/>
            <a:tile tx="0" ty="0" sx="100000" sy="100000" flip="none" algn="tl"/>
          </a:blipFill>
          <a:ln w="6350" cap="flat" cmpd="sng" algn="ctr">
            <a:solidFill>
              <a:schemeClr val="tx1">
                <a:lumMod val="50000"/>
              </a:schemeClr>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t" anchorCtr="0" compatLnSpc="1">
            <a:prstTxWarp prst="textNoShape">
              <a:avLst/>
            </a:prstTxWarp>
          </a:bodyPr>
          <a:lstStyle/>
          <a:p>
            <a:pPr algn="ctr"/>
            <a:r>
              <a:rPr lang="en-US" sz="3200" b="1" dirty="0">
                <a:solidFill>
                  <a:srgbClr val="FFFF00"/>
                </a:solidFill>
              </a:rPr>
              <a:t>The most common reason for going</a:t>
            </a:r>
            <a:br>
              <a:rPr lang="en-US" sz="3200" b="1" dirty="0">
                <a:solidFill>
                  <a:srgbClr val="FFFF00"/>
                </a:solidFill>
              </a:rPr>
            </a:br>
            <a:r>
              <a:rPr lang="en-US" sz="3200" b="1" dirty="0">
                <a:solidFill>
                  <a:srgbClr val="FFFF00"/>
                </a:solidFill>
              </a:rPr>
              <a:t>to dr. in U.S.:  cure / manage pain </a:t>
            </a:r>
            <a:endParaRPr kumimoji="0" lang="en-US" sz="3200" b="1" i="0" u="none" strike="noStrike" cap="none" normalizeH="0" baseline="0" dirty="0">
              <a:ln>
                <a:noFill/>
              </a:ln>
              <a:solidFill>
                <a:srgbClr val="FFFF00"/>
              </a:solidFill>
              <a:effectLst/>
            </a:endParaRPr>
          </a:p>
        </p:txBody>
      </p:sp>
    </p:spTree>
    <p:extLst>
      <p:ext uri="{BB962C8B-B14F-4D97-AF65-F5344CB8AC3E}">
        <p14:creationId xmlns="" xmlns:p14="http://schemas.microsoft.com/office/powerpoint/2010/main" val="279861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066799"/>
          </a:xfrm>
        </p:spPr>
        <p:txBody>
          <a:bodyPr/>
          <a:lstStyle/>
          <a:p>
            <a:pPr algn="ctr"/>
            <a:r>
              <a:rPr lang="en-US" sz="3600" b="1" dirty="0"/>
              <a:t>Pain is real</a:t>
            </a:r>
          </a:p>
        </p:txBody>
      </p:sp>
      <p:sp>
        <p:nvSpPr>
          <p:cNvPr id="3" name="Content Placeholder 2"/>
          <p:cNvSpPr>
            <a:spLocks noGrp="1"/>
          </p:cNvSpPr>
          <p:nvPr>
            <p:ph idx="1"/>
          </p:nvPr>
        </p:nvSpPr>
        <p:spPr>
          <a:xfrm>
            <a:off x="457200" y="1676400"/>
            <a:ext cx="8229600" cy="4267200"/>
          </a:xfrm>
        </p:spPr>
        <p:txBody>
          <a:bodyPr>
            <a:normAutofit fontScale="92500"/>
          </a:bodyPr>
          <a:lstStyle/>
          <a:p>
            <a:pPr>
              <a:spcBef>
                <a:spcPts val="600"/>
              </a:spcBef>
              <a:spcAft>
                <a:spcPts val="600"/>
              </a:spcAft>
            </a:pPr>
            <a:r>
              <a:rPr lang="en-US" sz="3400" b="1" dirty="0"/>
              <a:t> Gn.3:16 . . . 1 Chr.4:9</a:t>
            </a:r>
          </a:p>
          <a:p>
            <a:pPr marL="365125" marR="0" indent="-365125">
              <a:spcBef>
                <a:spcPts val="600"/>
              </a:spcBef>
              <a:spcAft>
                <a:spcPts val="600"/>
              </a:spcAft>
            </a:pPr>
            <a:r>
              <a:rPr lang="en-US" sz="3400" b="1" dirty="0">
                <a:ea typeface="Times New Roman"/>
              </a:rPr>
              <a:t>2 K.1, accidents.    Ec.10:8-11.  </a:t>
            </a:r>
          </a:p>
          <a:p>
            <a:pPr marL="0" marR="0">
              <a:spcBef>
                <a:spcPts val="600"/>
              </a:spcBef>
              <a:spcAft>
                <a:spcPts val="600"/>
              </a:spcAft>
            </a:pPr>
            <a:r>
              <a:rPr lang="en-US" sz="3400" b="1" dirty="0">
                <a:ea typeface="Times New Roman"/>
              </a:rPr>
              <a:t> 2 K.8:8-12… cruelty     </a:t>
            </a:r>
          </a:p>
          <a:p>
            <a:pPr marL="0" marR="0" indent="182880">
              <a:spcBef>
                <a:spcPts val="600"/>
              </a:spcBef>
              <a:spcAft>
                <a:spcPts val="600"/>
              </a:spcAft>
            </a:pPr>
            <a:r>
              <a:rPr lang="en-US" sz="3400" b="1" dirty="0">
                <a:ea typeface="Times New Roman"/>
              </a:rPr>
              <a:t>  2 Chr.21:19, disease   </a:t>
            </a:r>
          </a:p>
          <a:p>
            <a:pPr marL="365125" marR="0" indent="-365125">
              <a:spcBef>
                <a:spcPts val="600"/>
              </a:spcBef>
              <a:spcAft>
                <a:spcPts val="600"/>
              </a:spcAft>
            </a:pPr>
            <a:r>
              <a:rPr lang="en-US" sz="3400" b="1" dirty="0">
                <a:ea typeface="Times New Roman"/>
              </a:rPr>
              <a:t>Jer.51:8, sin </a:t>
            </a:r>
          </a:p>
          <a:p>
            <a:pPr marL="365125" marR="0" indent="-365125">
              <a:spcBef>
                <a:spcPts val="600"/>
              </a:spcBef>
              <a:spcAft>
                <a:spcPts val="600"/>
              </a:spcAft>
            </a:pPr>
            <a:r>
              <a:rPr lang="en-US" sz="3400" b="1" dirty="0">
                <a:ea typeface="Times New Roman"/>
              </a:rPr>
              <a:t>Hb.12:11, chastening</a:t>
            </a:r>
            <a:endParaRPr lang="en-US" sz="3400" b="1" dirty="0"/>
          </a:p>
        </p:txBody>
      </p:sp>
      <p:sp>
        <p:nvSpPr>
          <p:cNvPr id="5" name="Rounded Rectangle 4"/>
          <p:cNvSpPr/>
          <p:nvPr/>
        </p:nvSpPr>
        <p:spPr bwMode="auto">
          <a:xfrm>
            <a:off x="5562600" y="4953000"/>
            <a:ext cx="2743200" cy="1066800"/>
          </a:xfrm>
          <a:prstGeom prst="roundRect">
            <a:avLst/>
          </a:prstGeom>
          <a:solidFill>
            <a:schemeClr val="tx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200" b="1" dirty="0">
                <a:solidFill>
                  <a:srgbClr val="A50021"/>
                </a:solidFill>
              </a:rPr>
              <a:t>No pain,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A50021"/>
                </a:solidFill>
                <a:effectLst/>
              </a:rPr>
              <a:t>No</a:t>
            </a:r>
            <a:r>
              <a:rPr kumimoji="0" lang="en-US" sz="3200" b="1" i="0" u="none" strike="noStrike" cap="none" normalizeH="0" dirty="0">
                <a:ln>
                  <a:noFill/>
                </a:ln>
                <a:solidFill>
                  <a:srgbClr val="A50021"/>
                </a:solidFill>
                <a:effectLst/>
              </a:rPr>
              <a:t> gain</a:t>
            </a:r>
            <a:endParaRPr kumimoji="0" lang="en-US" sz="3200" b="1" i="0" u="none" strike="noStrike" cap="none" normalizeH="0" baseline="0" dirty="0">
              <a:ln>
                <a:noFill/>
              </a:ln>
              <a:solidFill>
                <a:srgbClr val="A50021"/>
              </a:solidFill>
              <a:effectLst/>
            </a:endParaRPr>
          </a:p>
        </p:txBody>
      </p:sp>
    </p:spTree>
    <p:extLst>
      <p:ext uri="{BB962C8B-B14F-4D97-AF65-F5344CB8AC3E}">
        <p14:creationId xmlns="" xmlns:p14="http://schemas.microsoft.com/office/powerpoint/2010/main" val="393818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777777"/>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777777"/>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886032" y="609600"/>
            <a:ext cx="7342909" cy="12954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1" i="0" strike="noStrike" cap="none" normalizeH="0" baseline="0" dirty="0">
                <a:ln>
                  <a:noFill/>
                </a:ln>
                <a:solidFill>
                  <a:srgbClr val="000066"/>
                </a:solidFill>
                <a:effectLst/>
              </a:rPr>
              <a:t>I.</a:t>
            </a:r>
            <a:r>
              <a:rPr kumimoji="0" lang="en-US" sz="3600" b="1" i="0" strike="noStrike" cap="none" normalizeH="0" baseline="0" dirty="0">
                <a:ln>
                  <a:noFill/>
                </a:ln>
                <a:solidFill>
                  <a:srgbClr val="000066"/>
                </a:solidFill>
                <a:effectLst/>
              </a:rPr>
              <a:t> Why Do We Suffer?</a:t>
            </a:r>
            <a:endParaRPr kumimoji="0" lang="en-US" sz="3200" b="1" i="0" strike="noStrike" cap="none" normalizeH="0" baseline="0" dirty="0">
              <a:ln>
                <a:noFill/>
              </a:ln>
              <a:solidFill>
                <a:srgbClr val="000066"/>
              </a:solidFill>
              <a:effectLst/>
            </a:endParaRPr>
          </a:p>
        </p:txBody>
      </p:sp>
    </p:spTree>
    <p:extLst>
      <p:ext uri="{BB962C8B-B14F-4D97-AF65-F5344CB8AC3E}">
        <p14:creationId xmlns="" xmlns:p14="http://schemas.microsoft.com/office/powerpoint/2010/main" val="1600876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pPr algn="ctr"/>
            <a:r>
              <a:rPr lang="en-US" sz="3600" b="1" dirty="0"/>
              <a:t>We suffer because . . . </a:t>
            </a:r>
          </a:p>
        </p:txBody>
      </p:sp>
      <p:sp>
        <p:nvSpPr>
          <p:cNvPr id="3" name="Content Placeholder 2"/>
          <p:cNvSpPr>
            <a:spLocks noGrp="1"/>
          </p:cNvSpPr>
          <p:nvPr>
            <p:ph idx="1"/>
          </p:nvPr>
        </p:nvSpPr>
        <p:spPr>
          <a:xfrm>
            <a:off x="457200" y="1447800"/>
            <a:ext cx="8229600" cy="4495800"/>
          </a:xfrm>
        </p:spPr>
        <p:txBody>
          <a:bodyPr>
            <a:normAutofit lnSpcReduction="10000"/>
          </a:bodyPr>
          <a:lstStyle/>
          <a:p>
            <a:pPr>
              <a:spcBef>
                <a:spcPts val="600"/>
              </a:spcBef>
              <a:spcAft>
                <a:spcPts val="400"/>
              </a:spcAft>
            </a:pPr>
            <a:r>
              <a:rPr lang="en-US" sz="3800" b="1" dirty="0">
                <a:latin typeface="Calibri" panose="020F0502020204030204" pitchFamily="34" charset="0"/>
                <a:ea typeface="Times New Roman"/>
              </a:rPr>
              <a:t>We have free will.  Gn.3</a:t>
            </a:r>
          </a:p>
          <a:p>
            <a:pPr>
              <a:spcBef>
                <a:spcPts val="600"/>
              </a:spcBef>
              <a:spcAft>
                <a:spcPts val="400"/>
              </a:spcAft>
            </a:pPr>
            <a:r>
              <a:rPr lang="en-US" sz="3800" b="1" dirty="0">
                <a:latin typeface="Calibri" panose="020F0502020204030204" pitchFamily="34" charset="0"/>
                <a:ea typeface="Times New Roman"/>
              </a:rPr>
              <a:t>Others have free will.   Lk.13:1-3 </a:t>
            </a:r>
          </a:p>
          <a:p>
            <a:pPr>
              <a:spcBef>
                <a:spcPts val="600"/>
              </a:spcBef>
              <a:spcAft>
                <a:spcPts val="400"/>
              </a:spcAft>
            </a:pPr>
            <a:r>
              <a:rPr lang="en-US" sz="3800" b="1" dirty="0">
                <a:latin typeface="Calibri" panose="020F0502020204030204" pitchFamily="34" charset="0"/>
                <a:ea typeface="Times New Roman"/>
              </a:rPr>
              <a:t>Wrong place at wrong time.   Ec.9:11</a:t>
            </a:r>
          </a:p>
          <a:p>
            <a:pPr>
              <a:spcBef>
                <a:spcPts val="600"/>
              </a:spcBef>
              <a:spcAft>
                <a:spcPts val="400"/>
              </a:spcAft>
            </a:pPr>
            <a:r>
              <a:rPr lang="en-US" sz="3800" b="1" dirty="0">
                <a:latin typeface="Calibri" panose="020F0502020204030204" pitchFamily="34" charset="0"/>
                <a:ea typeface="Times New Roman"/>
              </a:rPr>
              <a:t>Nature of universe: system of law &amp; order, actions &amp; consequences.   Ec.11:3-4</a:t>
            </a:r>
            <a:endParaRPr lang="en-US" sz="3800" b="1" dirty="0">
              <a:latin typeface="Calibri" panose="020F0502020204030204" pitchFamily="34" charset="0"/>
            </a:endParaRPr>
          </a:p>
        </p:txBody>
      </p:sp>
    </p:spTree>
    <p:extLst>
      <p:ext uri="{BB962C8B-B14F-4D97-AF65-F5344CB8AC3E}">
        <p14:creationId xmlns="" xmlns:p14="http://schemas.microsoft.com/office/powerpoint/2010/main" val="20153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886032" y="609600"/>
            <a:ext cx="7342909" cy="5334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a:ln>
                  <a:noFill/>
                </a:ln>
                <a:solidFill>
                  <a:schemeClr val="bg1"/>
                </a:solidFill>
                <a:effectLst/>
              </a:rPr>
              <a:t>I. Why Do We Suffer?</a:t>
            </a:r>
          </a:p>
        </p:txBody>
      </p:sp>
      <p:sp>
        <p:nvSpPr>
          <p:cNvPr id="3" name="Rounded Rectangle 2"/>
          <p:cNvSpPr/>
          <p:nvPr/>
        </p:nvSpPr>
        <p:spPr bwMode="auto">
          <a:xfrm>
            <a:off x="900546" y="1371600"/>
            <a:ext cx="7342909" cy="12954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a:ln>
                  <a:noFill/>
                </a:ln>
                <a:solidFill>
                  <a:srgbClr val="000066"/>
                </a:solidFill>
                <a:effectLst/>
              </a:rPr>
              <a:t>II.</a:t>
            </a:r>
            <a:r>
              <a:rPr kumimoji="0" lang="en-US" sz="3600" b="1" i="0" u="none" strike="noStrike" cap="none" normalizeH="0" baseline="0" dirty="0">
                <a:ln>
                  <a:noFill/>
                </a:ln>
                <a:solidFill>
                  <a:srgbClr val="000066"/>
                </a:solidFill>
                <a:effectLst/>
              </a:rPr>
              <a:t> </a:t>
            </a:r>
            <a:r>
              <a:rPr kumimoji="0" lang="en-US" sz="3600" b="1" i="0" u="none" strike="noStrike" cap="none" normalizeH="0" dirty="0">
                <a:ln>
                  <a:noFill/>
                </a:ln>
                <a:solidFill>
                  <a:srgbClr val="000066"/>
                </a:solidFill>
                <a:effectLst/>
              </a:rPr>
              <a:t>Is All Suffering Evil?</a:t>
            </a:r>
            <a:endParaRPr kumimoji="0" lang="en-US" sz="3200" b="1" i="0" u="none" strike="noStrike" cap="none" normalizeH="0" baseline="0" dirty="0">
              <a:ln>
                <a:noFill/>
              </a:ln>
              <a:solidFill>
                <a:srgbClr val="000066"/>
              </a:solidFill>
              <a:effectLst/>
            </a:endParaRPr>
          </a:p>
        </p:txBody>
      </p:sp>
    </p:spTree>
    <p:extLst>
      <p:ext uri="{BB962C8B-B14F-4D97-AF65-F5344CB8AC3E}">
        <p14:creationId xmlns="" xmlns:p14="http://schemas.microsoft.com/office/powerpoint/2010/main" val="2917856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lstStyle/>
          <a:p>
            <a:pPr algn="ctr"/>
            <a:r>
              <a:rPr lang="en-US" sz="3600" b="1" dirty="0"/>
              <a:t>Painful admissions</a:t>
            </a:r>
          </a:p>
        </p:txBody>
      </p:sp>
      <p:sp>
        <p:nvSpPr>
          <p:cNvPr id="3" name="Content Placeholder 2"/>
          <p:cNvSpPr>
            <a:spLocks noGrp="1"/>
          </p:cNvSpPr>
          <p:nvPr>
            <p:ph idx="1"/>
          </p:nvPr>
        </p:nvSpPr>
        <p:spPr>
          <a:xfrm>
            <a:off x="457200" y="1524000"/>
            <a:ext cx="8229600" cy="4876800"/>
          </a:xfrm>
        </p:spPr>
        <p:txBody>
          <a:bodyPr/>
          <a:lstStyle/>
          <a:p>
            <a:pPr marL="520700" indent="-520700">
              <a:spcAft>
                <a:spcPts val="400"/>
              </a:spcAft>
              <a:buNone/>
            </a:pPr>
            <a:r>
              <a:rPr lang="en-US" b="1" dirty="0"/>
              <a:t>A. </a:t>
            </a:r>
            <a:r>
              <a:rPr lang="en-US" sz="3200" b="1" dirty="0">
                <a:solidFill>
                  <a:srgbClr val="FFC000"/>
                </a:solidFill>
              </a:rPr>
              <a:t>Parental discipline guides children into righteous behavior</a:t>
            </a:r>
            <a:endParaRPr lang="en-US" b="1" dirty="0">
              <a:solidFill>
                <a:srgbClr val="FFC000"/>
              </a:solidFill>
            </a:endParaRPr>
          </a:p>
          <a:p>
            <a:pPr marL="850900" lvl="1" indent="-393700">
              <a:spcAft>
                <a:spcPts val="400"/>
              </a:spcAft>
              <a:buFont typeface="Wingdings" pitchFamily="2" charset="2"/>
              <a:buChar char="v"/>
            </a:pPr>
            <a:r>
              <a:rPr lang="en-US" sz="3200" b="1" dirty="0"/>
              <a:t>Is this pain evil?  </a:t>
            </a:r>
          </a:p>
          <a:p>
            <a:pPr marL="850900" lvl="1" indent="-393700">
              <a:spcAft>
                <a:spcPts val="400"/>
              </a:spcAft>
              <a:buFont typeface="Wingdings" pitchFamily="2" charset="2"/>
              <a:buChar char="v"/>
            </a:pPr>
            <a:r>
              <a:rPr lang="en-US" sz="3200" b="1" dirty="0"/>
              <a:t>Bodily pain saves lives</a:t>
            </a:r>
          </a:p>
          <a:p>
            <a:pPr marL="520700" indent="-520700">
              <a:spcAft>
                <a:spcPts val="400"/>
              </a:spcAft>
              <a:buNone/>
            </a:pPr>
            <a:r>
              <a:rPr lang="en-US" b="1" dirty="0"/>
              <a:t>B. </a:t>
            </a:r>
            <a:r>
              <a:rPr lang="en-US" sz="3200" b="1" dirty="0">
                <a:solidFill>
                  <a:srgbClr val="FFC000"/>
                </a:solidFill>
              </a:rPr>
              <a:t>Our purpose in life:  become God-like, </a:t>
            </a:r>
            <a:r>
              <a:rPr lang="en-US" sz="3200" b="1" dirty="0"/>
              <a:t>Mt.5:48</a:t>
            </a:r>
            <a:endParaRPr lang="en-US" b="1" dirty="0"/>
          </a:p>
        </p:txBody>
      </p:sp>
    </p:spTree>
    <p:extLst>
      <p:ext uri="{BB962C8B-B14F-4D97-AF65-F5344CB8AC3E}">
        <p14:creationId xmlns="" xmlns:p14="http://schemas.microsoft.com/office/powerpoint/2010/main" val="18206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algn="ctr"/>
            <a:r>
              <a:rPr lang="en-US" sz="3600" b="1" dirty="0"/>
              <a:t>Our purpose: Become God-like</a:t>
            </a:r>
          </a:p>
        </p:txBody>
      </p:sp>
      <p:sp>
        <p:nvSpPr>
          <p:cNvPr id="3" name="Content Placeholder 2"/>
          <p:cNvSpPr>
            <a:spLocks noGrp="1"/>
          </p:cNvSpPr>
          <p:nvPr>
            <p:ph idx="1"/>
          </p:nvPr>
        </p:nvSpPr>
        <p:spPr>
          <a:xfrm>
            <a:off x="457200" y="1447800"/>
            <a:ext cx="8229600" cy="4876800"/>
          </a:xfrm>
        </p:spPr>
        <p:txBody>
          <a:bodyPr/>
          <a:lstStyle/>
          <a:p>
            <a:pPr>
              <a:buFont typeface="Wingdings" panose="05000000000000000000" pitchFamily="2" charset="2"/>
              <a:buChar char="ü"/>
            </a:pPr>
            <a:r>
              <a:rPr lang="en-US" sz="3200" b="1" dirty="0">
                <a:solidFill>
                  <a:srgbClr val="FFFF00"/>
                </a:solidFill>
              </a:rPr>
              <a:t>If ‘blessing’ turns us from this goal, it is bad.  </a:t>
            </a:r>
          </a:p>
          <a:p>
            <a:pPr>
              <a:buFont typeface="Wingdings" panose="05000000000000000000" pitchFamily="2" charset="2"/>
              <a:buChar char="ü"/>
            </a:pPr>
            <a:endParaRPr lang="en-US" b="1" dirty="0"/>
          </a:p>
          <a:p>
            <a:pPr>
              <a:buFont typeface="Wingdings" panose="05000000000000000000" pitchFamily="2" charset="2"/>
              <a:buChar char="ü"/>
            </a:pPr>
            <a:endParaRPr lang="en-US" b="1" dirty="0"/>
          </a:p>
          <a:p>
            <a:pPr>
              <a:spcBef>
                <a:spcPts val="1800"/>
              </a:spcBef>
              <a:buFont typeface="Wingdings" panose="05000000000000000000" pitchFamily="2" charset="2"/>
              <a:buChar char="ü"/>
            </a:pPr>
            <a:r>
              <a:rPr lang="en-US" sz="3200" b="1" dirty="0">
                <a:solidFill>
                  <a:srgbClr val="FFFF00"/>
                </a:solidFill>
                <a:ea typeface="Times New Roman"/>
              </a:rPr>
              <a:t>If pain brings us closer to God, it is good.   </a:t>
            </a:r>
            <a:r>
              <a:rPr lang="en-US" sz="3200" b="1" dirty="0">
                <a:ea typeface="Times New Roman"/>
              </a:rPr>
              <a:t>Ps.119:67, 71</a:t>
            </a:r>
            <a:endParaRPr lang="en-US" sz="3200" b="1" dirty="0"/>
          </a:p>
        </p:txBody>
      </p:sp>
      <p:sp>
        <p:nvSpPr>
          <p:cNvPr id="4" name="Rectangle 3"/>
          <p:cNvSpPr/>
          <p:nvPr/>
        </p:nvSpPr>
        <p:spPr bwMode="auto">
          <a:xfrm>
            <a:off x="625366" y="2819400"/>
            <a:ext cx="2514600" cy="914400"/>
          </a:xfrm>
          <a:prstGeom prst="rect">
            <a:avLst/>
          </a:prstGeom>
          <a:solidFill>
            <a:srgbClr val="FFFFCC"/>
          </a:soli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66"/>
                </a:solidFill>
                <a:effectLst/>
              </a:rPr>
              <a:t>Mk.4:18-19</a:t>
            </a:r>
          </a:p>
        </p:txBody>
      </p:sp>
      <p:sp>
        <p:nvSpPr>
          <p:cNvPr id="5" name="Rectangle 4"/>
          <p:cNvSpPr/>
          <p:nvPr/>
        </p:nvSpPr>
        <p:spPr bwMode="auto">
          <a:xfrm>
            <a:off x="3308132" y="2819400"/>
            <a:ext cx="2514600" cy="914400"/>
          </a:xfrm>
          <a:prstGeom prst="rect">
            <a:avLst/>
          </a:prstGeom>
          <a:solidFill>
            <a:srgbClr val="FFFFCC"/>
          </a:soli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66"/>
                </a:solidFill>
                <a:effectLst/>
              </a:rPr>
              <a:t>Lk.9:57-58</a:t>
            </a:r>
          </a:p>
        </p:txBody>
      </p:sp>
      <p:sp>
        <p:nvSpPr>
          <p:cNvPr id="6" name="Rectangle 5"/>
          <p:cNvSpPr/>
          <p:nvPr/>
        </p:nvSpPr>
        <p:spPr bwMode="auto">
          <a:xfrm>
            <a:off x="5990898" y="2819400"/>
            <a:ext cx="2514600" cy="914400"/>
          </a:xfrm>
          <a:prstGeom prst="rect">
            <a:avLst/>
          </a:prstGeom>
          <a:solidFill>
            <a:srgbClr val="FFFFCC"/>
          </a:soli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66"/>
                </a:solidFill>
                <a:effectLst/>
              </a:rPr>
              <a:t>Lk.12:15</a:t>
            </a:r>
          </a:p>
        </p:txBody>
      </p:sp>
      <p:sp>
        <p:nvSpPr>
          <p:cNvPr id="7" name="Rectangle 6"/>
          <p:cNvSpPr/>
          <p:nvPr/>
        </p:nvSpPr>
        <p:spPr bwMode="auto">
          <a:xfrm>
            <a:off x="609600" y="5196348"/>
            <a:ext cx="2514600" cy="914400"/>
          </a:xfrm>
          <a:prstGeom prst="rect">
            <a:avLst/>
          </a:prstGeom>
          <a:solidFill>
            <a:srgbClr val="FFFFCC"/>
          </a:soli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66"/>
                </a:solidFill>
                <a:effectLst/>
              </a:rPr>
              <a:t>Joseph</a:t>
            </a:r>
          </a:p>
        </p:txBody>
      </p:sp>
      <p:sp>
        <p:nvSpPr>
          <p:cNvPr id="8" name="Rectangle 7"/>
          <p:cNvSpPr/>
          <p:nvPr/>
        </p:nvSpPr>
        <p:spPr bwMode="auto">
          <a:xfrm>
            <a:off x="3292366" y="5196348"/>
            <a:ext cx="2514600" cy="914400"/>
          </a:xfrm>
          <a:prstGeom prst="rect">
            <a:avLst/>
          </a:prstGeom>
          <a:solidFill>
            <a:srgbClr val="FFFFCC"/>
          </a:soli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66"/>
                </a:solidFill>
                <a:effectLst/>
              </a:rPr>
              <a:t>Hezekiah</a:t>
            </a:r>
          </a:p>
        </p:txBody>
      </p:sp>
      <p:sp>
        <p:nvSpPr>
          <p:cNvPr id="9" name="Rectangle 8"/>
          <p:cNvSpPr/>
          <p:nvPr/>
        </p:nvSpPr>
        <p:spPr bwMode="auto">
          <a:xfrm>
            <a:off x="5975132" y="5196348"/>
            <a:ext cx="2514600" cy="914400"/>
          </a:xfrm>
          <a:prstGeom prst="rect">
            <a:avLst/>
          </a:prstGeom>
          <a:solidFill>
            <a:srgbClr val="FFFFCC"/>
          </a:soli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66"/>
                </a:solidFill>
                <a:effectLst/>
              </a:rPr>
              <a:t>Paul</a:t>
            </a:r>
          </a:p>
        </p:txBody>
      </p:sp>
    </p:spTree>
    <p:extLst>
      <p:ext uri="{BB962C8B-B14F-4D97-AF65-F5344CB8AC3E}">
        <p14:creationId xmlns="" xmlns:p14="http://schemas.microsoft.com/office/powerpoint/2010/main" val="72958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900780" y="609600"/>
            <a:ext cx="7342909" cy="5334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a:ln>
                  <a:noFill/>
                </a:ln>
                <a:solidFill>
                  <a:schemeClr val="bg1"/>
                </a:solidFill>
                <a:effectLst/>
              </a:rPr>
              <a:t>I. Why Do We Suffer?</a:t>
            </a:r>
          </a:p>
        </p:txBody>
      </p:sp>
      <p:sp>
        <p:nvSpPr>
          <p:cNvPr id="3" name="Rounded Rectangle 2"/>
          <p:cNvSpPr/>
          <p:nvPr/>
        </p:nvSpPr>
        <p:spPr bwMode="auto">
          <a:xfrm>
            <a:off x="899528" y="2146736"/>
            <a:ext cx="7342909" cy="12954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a:ln>
                  <a:noFill/>
                </a:ln>
                <a:solidFill>
                  <a:srgbClr val="000066"/>
                </a:solidFill>
                <a:effectLst/>
              </a:rPr>
              <a:t>III.</a:t>
            </a:r>
            <a:r>
              <a:rPr kumimoji="0" lang="en-US" sz="3600" b="1" i="0" u="none" strike="noStrike" cap="none" normalizeH="0" baseline="0" dirty="0">
                <a:ln>
                  <a:noFill/>
                </a:ln>
                <a:solidFill>
                  <a:srgbClr val="000066"/>
                </a:solidFill>
                <a:effectLst/>
              </a:rPr>
              <a:t> The</a:t>
            </a:r>
            <a:r>
              <a:rPr kumimoji="0" lang="en-US" sz="3600" b="1" i="0" u="none" strike="noStrike" cap="none" normalizeH="0" dirty="0">
                <a:ln>
                  <a:noFill/>
                </a:ln>
                <a:solidFill>
                  <a:srgbClr val="000066"/>
                </a:solidFill>
                <a:effectLst/>
              </a:rPr>
              <a:t> Origin Of Pain</a:t>
            </a:r>
            <a:endParaRPr kumimoji="0" lang="en-US" sz="3200" b="1" i="0" u="none" strike="noStrike" cap="none" normalizeH="0" baseline="0" dirty="0">
              <a:ln>
                <a:noFill/>
              </a:ln>
              <a:solidFill>
                <a:srgbClr val="000066"/>
              </a:solidFill>
              <a:effectLst/>
            </a:endParaRPr>
          </a:p>
        </p:txBody>
      </p:sp>
      <p:sp>
        <p:nvSpPr>
          <p:cNvPr id="5" name="Rounded Rectangle 4"/>
          <p:cNvSpPr/>
          <p:nvPr/>
        </p:nvSpPr>
        <p:spPr bwMode="auto">
          <a:xfrm>
            <a:off x="899528" y="1371600"/>
            <a:ext cx="7342909" cy="5334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a:ln>
                  <a:noFill/>
                </a:ln>
                <a:solidFill>
                  <a:schemeClr val="bg1"/>
                </a:solidFill>
                <a:effectLst/>
              </a:rPr>
              <a:t>II. Is All Suffering Evil?</a:t>
            </a:r>
          </a:p>
        </p:txBody>
      </p:sp>
    </p:spTree>
    <p:extLst>
      <p:ext uri="{BB962C8B-B14F-4D97-AF65-F5344CB8AC3E}">
        <p14:creationId xmlns="" xmlns:p14="http://schemas.microsoft.com/office/powerpoint/2010/main" val="4179595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TM04033921[[fn=Damask]]</Template>
  <TotalTime>8324</TotalTime>
  <Words>335</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Damask</vt:lpstr>
      <vt:lpstr>Pain</vt:lpstr>
      <vt:lpstr>We know about pain</vt:lpstr>
      <vt:lpstr>Pain is real</vt:lpstr>
      <vt:lpstr>Slide 4</vt:lpstr>
      <vt:lpstr>We suffer because . . . </vt:lpstr>
      <vt:lpstr>Slide 6</vt:lpstr>
      <vt:lpstr>Painful admissions</vt:lpstr>
      <vt:lpstr>Our purpose: Become God-like</vt:lpstr>
      <vt:lpstr>Slide 9</vt:lpstr>
      <vt:lpstr>Most people misunderstand almost everything about pain</vt:lpstr>
      <vt:lpstr>The painful truth</vt:lpstr>
      <vt:lpstr>Painful lessons</vt:lpstr>
      <vt:lpstr>The painful truth</vt:lpstr>
    </vt:vector>
  </TitlesOfParts>
  <Company>Duggin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church of Christ</cp:lastModifiedBy>
  <cp:revision>955</cp:revision>
  <dcterms:created xsi:type="dcterms:W3CDTF">2011-08-18T15:42:19Z</dcterms:created>
  <dcterms:modified xsi:type="dcterms:W3CDTF">2017-05-07T16:43:36Z</dcterms:modified>
</cp:coreProperties>
</file>