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9"/>
  </p:notesMasterIdLst>
  <p:sldIdLst>
    <p:sldId id="289" r:id="rId2"/>
    <p:sldId id="305" r:id="rId3"/>
    <p:sldId id="276" r:id="rId4"/>
    <p:sldId id="326" r:id="rId5"/>
    <p:sldId id="337" r:id="rId6"/>
    <p:sldId id="338" r:id="rId7"/>
    <p:sldId id="339" r:id="rId8"/>
    <p:sldId id="340" r:id="rId9"/>
    <p:sldId id="341" r:id="rId10"/>
    <p:sldId id="347" r:id="rId11"/>
    <p:sldId id="342" r:id="rId12"/>
    <p:sldId id="343" r:id="rId13"/>
    <p:sldId id="317" r:id="rId14"/>
    <p:sldId id="344" r:id="rId15"/>
    <p:sldId id="345" r:id="rId16"/>
    <p:sldId id="346" r:id="rId17"/>
    <p:sldId id="34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A50021"/>
    <a:srgbClr val="000066"/>
    <a:srgbClr val="CCFFFF"/>
    <a:srgbClr val="003300"/>
    <a:srgbClr val="FFFF66"/>
    <a:srgbClr val="CCECFF"/>
    <a:srgbClr val="66CCFF"/>
    <a:srgbClr val="FF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8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E70AF-BC8A-4A54-90C0-CD734811CC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864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96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6740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3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69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2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6B5FF-4981-4C8D-B06E-5C6C22D61B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82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EC3B0-AB1F-4899-80FB-4B7F21F364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835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F126-461E-49E6-AE94-CDF3DF7BA1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6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6FF35-9743-4AAD-BF8F-230A478A3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000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A0127-9779-4FC3-BAE8-00589BFA2C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8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1DFA2-68AD-4200-8B65-E8A5BBCA7B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B8071-A805-4CEB-8321-AB17884FBE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1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BA3A4-54F8-401A-9C7E-BF1C461BF5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5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5F2837-7D79-4800-98FB-0027BC6051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4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C5CCD-90A3-46FE-A3AE-045134D408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672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47800" y="1600200"/>
            <a:ext cx="6172200" cy="22098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Watch Your Tongue</a:t>
            </a:r>
            <a:endParaRPr lang="en-US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60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ea typeface="Times New Roman"/>
              </a:rPr>
              <a:t>9-12: man – the freak of nature</a:t>
            </a:r>
            <a:endParaRPr lang="en-US" sz="3400" b="1" dirty="0">
              <a:latin typeface="Calibri" panose="020F0502020204030204" pitchFamily="34" charset="0"/>
              <a:ea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600" dirty="0">
                <a:effectLst/>
                <a:latin typeface="Calibri" panose="020F0502020204030204" pitchFamily="34" charset="0"/>
              </a:rPr>
              <a:t>11-12: Consistency is the key</a:t>
            </a:r>
          </a:p>
          <a:p>
            <a:pPr lvl="1"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</a:rPr>
              <a:t>Apple tree   </a:t>
            </a:r>
          </a:p>
          <a:p>
            <a:pPr lvl="1">
              <a:spcBef>
                <a:spcPts val="0"/>
              </a:spcBef>
            </a:pPr>
            <a:r>
              <a:rPr lang="en-US" sz="3600" dirty="0">
                <a:effectLst/>
                <a:latin typeface="Calibri" panose="020F0502020204030204" pitchFamily="34" charset="0"/>
              </a:rPr>
              <a:t>Dog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600" dirty="0">
                <a:effectLst/>
                <a:latin typeface="Calibri" panose="020F0502020204030204" pitchFamily="34" charset="0"/>
              </a:rPr>
              <a:t>Christian</a:t>
            </a:r>
          </a:p>
        </p:txBody>
      </p:sp>
      <p:sp>
        <p:nvSpPr>
          <p:cNvPr id="4" name="Rectangle 3"/>
          <p:cNvSpPr/>
          <p:nvPr/>
        </p:nvSpPr>
        <p:spPr>
          <a:xfrm>
            <a:off x="3657600" y="2438400"/>
            <a:ext cx="4953000" cy="1066800"/>
          </a:xfrm>
          <a:prstGeom prst="rect">
            <a:avLst/>
          </a:prstGeom>
          <a:solidFill>
            <a:srgbClr val="CC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  <a:latin typeface="Calibri" panose="020F0502020204030204" pitchFamily="34" charset="0"/>
              </a:rPr>
              <a:t>Kind to strangers, verbally abusive to family?</a:t>
            </a:r>
          </a:p>
        </p:txBody>
      </p:sp>
      <p:sp>
        <p:nvSpPr>
          <p:cNvPr id="6" name="Rectangle 5"/>
          <p:cNvSpPr/>
          <p:nvPr/>
        </p:nvSpPr>
        <p:spPr>
          <a:xfrm>
            <a:off x="3657600" y="3581400"/>
            <a:ext cx="4953000" cy="1066800"/>
          </a:xfrm>
          <a:prstGeom prst="rect">
            <a:avLst/>
          </a:prstGeom>
          <a:solidFill>
            <a:srgbClr val="CC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  <a:latin typeface="Calibri" panose="020F0502020204030204" pitchFamily="34" charset="0"/>
              </a:rPr>
              <a:t>Praise God on Sunday, slander co-workers M-F?</a:t>
            </a:r>
          </a:p>
        </p:txBody>
      </p:sp>
      <p:sp>
        <p:nvSpPr>
          <p:cNvPr id="7" name="Rectangle 6"/>
          <p:cNvSpPr/>
          <p:nvPr/>
        </p:nvSpPr>
        <p:spPr>
          <a:xfrm>
            <a:off x="3657600" y="4724400"/>
            <a:ext cx="4953000" cy="1066800"/>
          </a:xfrm>
          <a:prstGeom prst="rect">
            <a:avLst/>
          </a:prstGeom>
          <a:solidFill>
            <a:srgbClr val="CC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  <a:latin typeface="Calibri" panose="020F0502020204030204" pitchFamily="34" charset="0"/>
              </a:rPr>
              <a:t>Meek during Bible study, slander afterwards?</a:t>
            </a:r>
          </a:p>
        </p:txBody>
      </p:sp>
    </p:spTree>
    <p:extLst>
      <p:ext uri="{BB962C8B-B14F-4D97-AF65-F5344CB8AC3E}">
        <p14:creationId xmlns:p14="http://schemas.microsoft.com/office/powerpoint/2010/main" val="340114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900" b="1" dirty="0">
                <a:latin typeface="Calibri" panose="020F0502020204030204" pitchFamily="34" charset="0"/>
                <a:ea typeface="Times New Roman"/>
              </a:rPr>
              <a:t>9-12: man – the freak of nature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700" dirty="0">
                <a:effectLst/>
                <a:latin typeface="Calibri" panose="020F0502020204030204" pitchFamily="34" charset="0"/>
              </a:rPr>
              <a:t>12: Ex.15:23-25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700" dirty="0">
                <a:effectLst/>
                <a:latin typeface="Calibri" panose="020F0502020204030204" pitchFamily="34" charset="0"/>
              </a:rPr>
              <a:t>Ja.1:26, paraphrase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700" dirty="0">
              <a:effectLst/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700" dirty="0">
              <a:effectLst/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700" dirty="0">
              <a:effectLst/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700" dirty="0">
                <a:effectLst/>
                <a:latin typeface="Calibri" panose="020F0502020204030204" pitchFamily="34" charset="0"/>
              </a:rPr>
              <a:t>Words make my religion worthless???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914400" y="3505200"/>
            <a:ext cx="7315200" cy="18288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If you claim to be religious but don’t control your tongue, you are fooling yourself, and your religion is worthless </a:t>
            </a:r>
          </a:p>
        </p:txBody>
      </p:sp>
    </p:spTree>
    <p:extLst>
      <p:ext uri="{BB962C8B-B14F-4D97-AF65-F5344CB8AC3E}">
        <p14:creationId xmlns:p14="http://schemas.microsoft.com/office/powerpoint/2010/main" val="13221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799068" y="609600"/>
            <a:ext cx="5516836" cy="609600"/>
          </a:xfrm>
          <a:prstGeom prst="roundRect">
            <a:avLst/>
          </a:prstGeom>
          <a:solidFill>
            <a:schemeClr val="tx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Characteristics Of The Tongue</a:t>
            </a:r>
          </a:p>
        </p:txBody>
      </p:sp>
      <p:sp>
        <p:nvSpPr>
          <p:cNvPr id="3" name="Rounded Rectangle 3"/>
          <p:cNvSpPr/>
          <p:nvPr/>
        </p:nvSpPr>
        <p:spPr bwMode="auto">
          <a:xfrm>
            <a:off x="1814052" y="1371600"/>
            <a:ext cx="5516836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Controlling</a:t>
            </a:r>
            <a:br>
              <a:rPr kumimoji="0" lang="en-US" sz="3600" i="0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i="0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Tongue</a:t>
            </a:r>
            <a:endParaRPr kumimoji="0" lang="en-US" sz="3200" i="0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544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3600" b="1" cap="none" dirty="0">
                <a:solidFill>
                  <a:srgbClr val="FFFF00"/>
                </a:solidFill>
              </a:rPr>
              <a:t>The</a:t>
            </a:r>
            <a:r>
              <a:rPr lang="en-US" sz="3600" b="1" cap="none" dirty="0"/>
              <a:t> </a:t>
            </a:r>
            <a:r>
              <a:rPr lang="en-US" sz="3600" b="1" cap="none" dirty="0">
                <a:solidFill>
                  <a:srgbClr val="FFFF00"/>
                </a:solidFill>
              </a:rPr>
              <a:t>Peril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marL="520700" indent="-520700">
              <a:spcAft>
                <a:spcPts val="400"/>
              </a:spcAft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Prov.21:23</a:t>
            </a:r>
          </a:p>
          <a:p>
            <a:pPr marL="850900" lvl="1" indent="-393700">
              <a:spcAft>
                <a:spcPts val="400"/>
              </a:spcAft>
              <a:buFont typeface="Wingdings" pitchFamily="2" charset="2"/>
              <a:buChar char="v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Nu.12:1-2</a:t>
            </a:r>
          </a:p>
          <a:p>
            <a:pPr marL="850900" lvl="1" indent="-393700">
              <a:spcAft>
                <a:spcPts val="400"/>
              </a:spcAft>
              <a:buFont typeface="Wingdings" pitchFamily="2" charset="2"/>
              <a:buChar char="v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Jg.8:1-3</a:t>
            </a:r>
          </a:p>
          <a:p>
            <a:pPr marL="520700" indent="-520700">
              <a:spcAft>
                <a:spcPts val="400"/>
              </a:spcAft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Ph.2:2-3</a:t>
            </a:r>
            <a:endParaRPr lang="en-US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6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algn="ctr"/>
            <a:r>
              <a:rPr lang="en-US" sz="2400" b="0" cap="none" dirty="0">
                <a:effectLst/>
              </a:rPr>
              <a:t>The Peril</a:t>
            </a:r>
            <a:br>
              <a:rPr lang="en-US" sz="3600" cap="none" dirty="0"/>
            </a:br>
            <a:r>
              <a:rPr lang="en-US" sz="3600" cap="none" dirty="0">
                <a:solidFill>
                  <a:srgbClr val="FFFF00"/>
                </a:solidFill>
              </a:rPr>
              <a:t>The Period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marL="520700" indent="-520700">
              <a:spcAft>
                <a:spcPts val="400"/>
              </a:spcAft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Eccl.3:7</a:t>
            </a:r>
          </a:p>
          <a:p>
            <a:pPr marL="850900" lvl="1" indent="-393700">
              <a:spcAft>
                <a:spcPts val="400"/>
              </a:spcAft>
              <a:buFont typeface="Wingdings" pitchFamily="2" charset="2"/>
              <a:buChar char="v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 when to speak, when to hush</a:t>
            </a:r>
            <a:endParaRPr lang="en-US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07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0" cap="none" dirty="0">
                <a:effectLst/>
              </a:rPr>
              <a:t>The Peril</a:t>
            </a:r>
            <a:br>
              <a:rPr lang="en-US" sz="3600" cap="none" dirty="0"/>
            </a:br>
            <a:r>
              <a:rPr lang="en-US" sz="2700" b="0" cap="none" dirty="0">
                <a:effectLst/>
              </a:rPr>
              <a:t>The Period</a:t>
            </a:r>
            <a:br>
              <a:rPr lang="en-US" sz="3600" cap="none" dirty="0"/>
            </a:br>
            <a:r>
              <a:rPr lang="en-US" sz="3600" cap="none" dirty="0">
                <a:solidFill>
                  <a:srgbClr val="FFFF00"/>
                </a:solidFill>
              </a:rPr>
              <a:t>The </a:t>
            </a:r>
            <a:r>
              <a:rPr lang="en-US" sz="4000" cap="none" dirty="0">
                <a:solidFill>
                  <a:srgbClr val="FFFF00"/>
                </a:solidFill>
              </a:rPr>
              <a:t>Purpose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20700" indent="-520700">
              <a:spcAft>
                <a:spcPts val="400"/>
              </a:spcAft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am I talking?</a:t>
            </a:r>
          </a:p>
          <a:p>
            <a:pPr marL="850900" lvl="1" indent="-393700">
              <a:spcAft>
                <a:spcPts val="400"/>
              </a:spcAft>
              <a:buFont typeface="Wingdings" pitchFamily="2" charset="2"/>
              <a:buChar char="v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Praise God?  Ps.34:1</a:t>
            </a:r>
          </a:p>
          <a:p>
            <a:pPr marL="850900" lvl="1" indent="-393700">
              <a:spcAft>
                <a:spcPts val="400"/>
              </a:spcAft>
              <a:buFont typeface="Wingdings" pitchFamily="2" charset="2"/>
              <a:buChar char="v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Oppose </a:t>
            </a:r>
            <a:r>
              <a:rPr lang="en-US" sz="32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satan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 Rv.12:11.  Mt.4.  Mt.15:19</a:t>
            </a:r>
            <a:endParaRPr lang="en-US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59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0" cap="none" dirty="0">
                <a:effectLst/>
              </a:rPr>
              <a:t>The Peril</a:t>
            </a:r>
            <a:br>
              <a:rPr lang="en-US" sz="3600" cap="none" dirty="0"/>
            </a:br>
            <a:r>
              <a:rPr lang="en-US" sz="2700" b="0" cap="none" dirty="0">
                <a:effectLst/>
              </a:rPr>
              <a:t>The Period</a:t>
            </a:r>
            <a:br>
              <a:rPr lang="en-US" sz="3600" cap="none" dirty="0"/>
            </a:br>
            <a:r>
              <a:rPr lang="en-US" sz="2700" b="0" cap="none" dirty="0">
                <a:effectLst/>
              </a:rPr>
              <a:t>The Purpose</a:t>
            </a:r>
            <a:br>
              <a:rPr lang="en-US" sz="4000" cap="none" dirty="0"/>
            </a:br>
            <a:r>
              <a:rPr lang="en-US" sz="4000" cap="none" dirty="0">
                <a:solidFill>
                  <a:srgbClr val="FFFF00"/>
                </a:solidFill>
              </a:rPr>
              <a:t>The Product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20700" indent="-520700">
              <a:spcAft>
                <a:spcPts val="400"/>
              </a:spcAft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will happen if I say this?</a:t>
            </a:r>
          </a:p>
          <a:p>
            <a:pPr marL="850900" lvl="1" indent="-393700">
              <a:spcAft>
                <a:spcPts val="400"/>
              </a:spcAft>
              <a:buFont typeface="Wingdings" pitchFamily="2" charset="2"/>
              <a:buChar char="v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words identify us.  Ps.106:33</a:t>
            </a:r>
          </a:p>
          <a:p>
            <a:pPr lvl="2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Unadvisedly:</a:t>
            </a:r>
            <a:r>
              <a:rPr lang="en-US" sz="3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rashly, thoughtlessly</a:t>
            </a:r>
          </a:p>
          <a:p>
            <a:pPr lvl="2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Ex.32; Nu.12; Nu.20</a:t>
            </a:r>
          </a:p>
          <a:p>
            <a:pPr marL="850900" lvl="1" indent="-393700">
              <a:spcAft>
                <a:spcPts val="400"/>
              </a:spcAft>
              <a:buFont typeface="Wingdings" pitchFamily="2" charset="2"/>
              <a:buChar char="v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words affect others.  Col.4:6</a:t>
            </a:r>
            <a:endParaRPr lang="en-US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16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/>
          </a:bodyPr>
          <a:lstStyle/>
          <a:p>
            <a:pPr algn="ctr"/>
            <a:r>
              <a:rPr lang="en-US" sz="4000" b="0" cap="none" dirty="0">
                <a:solidFill>
                  <a:srgbClr val="FFFF00"/>
                </a:solidFill>
                <a:effectLst/>
                <a:latin typeface="+mn-lt"/>
              </a:rPr>
              <a:t>Concluding Tongue Thoughts</a:t>
            </a:r>
            <a:endParaRPr lang="en-US" sz="3600" b="0" dirty="0"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20700" indent="-520700" algn="ctr">
              <a:spcAft>
                <a:spcPts val="400"/>
              </a:spcAft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Pr.18:21</a:t>
            </a:r>
          </a:p>
          <a:p>
            <a:pPr marL="520700" indent="-520700">
              <a:spcAft>
                <a:spcPts val="400"/>
              </a:spcAft>
              <a:buNone/>
            </a:pPr>
            <a:endParaRPr lang="en-US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/>
          <p:cNvSpPr/>
          <p:nvPr/>
        </p:nvSpPr>
        <p:spPr>
          <a:xfrm>
            <a:off x="577644" y="2362200"/>
            <a:ext cx="8001000" cy="16002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 ‘The voluntary muscles that can work the longest w/o getting tired are those in the jaw.’ 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580104" y="4267200"/>
            <a:ext cx="8001000" cy="11430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 ‘I have often regretted my speech, never my silence’ </a:t>
            </a:r>
            <a:r>
              <a:rPr lang="en-US" sz="2800" dirty="0"/>
              <a:t>– Publius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525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152401"/>
            <a:ext cx="7765321" cy="990600"/>
          </a:xfrm>
        </p:spPr>
        <p:txBody>
          <a:bodyPr/>
          <a:lstStyle/>
          <a:p>
            <a:pPr algn="ctr"/>
            <a:r>
              <a:rPr lang="en-US" sz="3600" b="0" cap="non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Deut</a:t>
            </a:r>
            <a:r>
              <a:rPr lang="en-US" sz="3600" b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.19:15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cannot enjoy life without tongue control.  1 Pt.3:10-11</a:t>
            </a:r>
          </a:p>
          <a:p>
            <a:pPr>
              <a:spcAft>
                <a:spcPts val="600"/>
              </a:spcAft>
            </a:pPr>
            <a:r>
              <a:rPr lang="en-US" sz="3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Ja.1:26, bridle, restrain</a:t>
            </a:r>
          </a:p>
          <a:p>
            <a:pPr>
              <a:spcAft>
                <a:spcPts val="600"/>
              </a:spcAft>
            </a:pPr>
            <a:r>
              <a:rPr lang="en-US" sz="3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Mt.22:12, muzzle</a:t>
            </a:r>
          </a:p>
          <a:p>
            <a:pPr>
              <a:spcAft>
                <a:spcPts val="600"/>
              </a:spcAft>
            </a:pPr>
            <a:r>
              <a:rPr lang="en-US" sz="3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Mt.12:34-47</a:t>
            </a:r>
          </a:p>
          <a:p>
            <a:endParaRPr lang="en-US" sz="3400" b="1" dirty="0"/>
          </a:p>
          <a:p>
            <a:pPr marL="0" indent="0">
              <a:buNone/>
            </a:pPr>
            <a:endParaRPr lang="en-US" sz="3400" b="1" dirty="0"/>
          </a:p>
        </p:txBody>
      </p:sp>
      <p:sp>
        <p:nvSpPr>
          <p:cNvPr id="5" name="Rectangle 4"/>
          <p:cNvSpPr/>
          <p:nvPr/>
        </p:nvSpPr>
        <p:spPr>
          <a:xfrm>
            <a:off x="4953000" y="3505200"/>
            <a:ext cx="3497668" cy="2286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‘What was in the well</a:t>
            </a:r>
            <a:b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be</a:t>
            </a:r>
            <a:b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bucket’</a:t>
            </a:r>
          </a:p>
        </p:txBody>
      </p:sp>
    </p:spTree>
    <p:extLst>
      <p:ext uri="{BB962C8B-B14F-4D97-AF65-F5344CB8AC3E}">
        <p14:creationId xmlns:p14="http://schemas.microsoft.com/office/powerpoint/2010/main" val="279861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799068" y="609600"/>
            <a:ext cx="5516836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Characteristics</a:t>
            </a:r>
            <a:br>
              <a:rPr kumimoji="0" lang="en-US" sz="3600" i="0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i="0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Tongue</a:t>
            </a:r>
            <a:endParaRPr kumimoji="0" lang="en-US" sz="3200" i="0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876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3800" b="1" dirty="0">
                <a:latin typeface="Calibri" panose="020F0502020204030204" pitchFamily="34" charset="0"/>
                <a:ea typeface="Times New Roman"/>
              </a:rPr>
              <a:t>1: highest calling of Jewish child</a:t>
            </a:r>
          </a:p>
          <a:p>
            <a:pPr>
              <a:spcBef>
                <a:spcPts val="600"/>
              </a:spcBef>
            </a:pPr>
            <a:r>
              <a:rPr lang="en-US" sz="3800" dirty="0">
                <a:effectLst/>
                <a:latin typeface="Calibri" panose="020F0502020204030204" pitchFamily="34" charset="0"/>
              </a:rPr>
              <a:t>James is not against prepared teachers</a:t>
            </a:r>
            <a:endParaRPr lang="en-US" sz="3600" dirty="0">
              <a:effectLst/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</a:rPr>
              <a:t>	</a:t>
            </a: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1. </a:t>
            </a:r>
            <a:r>
              <a:rPr lang="en-US" sz="3600" dirty="0">
                <a:effectLst/>
                <a:latin typeface="Calibri" panose="020F0502020204030204" pitchFamily="34" charset="0"/>
              </a:rPr>
              <a:t>Acts 15:24, introduced error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</a:rPr>
              <a:t>	</a:t>
            </a: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2. </a:t>
            </a:r>
            <a:r>
              <a:rPr lang="en-US" sz="3600" dirty="0">
                <a:effectLst/>
                <a:latin typeface="Calibri" panose="020F0502020204030204" pitchFamily="34" charset="0"/>
              </a:rPr>
              <a:t>Ro.2:17-29, teaching ≠ life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</a:rPr>
              <a:t>	</a:t>
            </a: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3. </a:t>
            </a:r>
            <a:r>
              <a:rPr lang="en-US" sz="3600" dirty="0">
                <a:effectLst/>
                <a:latin typeface="Calibri" panose="020F0502020204030204" pitchFamily="34" charset="0"/>
              </a:rPr>
              <a:t>1 Tim.1:6-7;  2 Tim.3:7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</a:rPr>
              <a:t>	</a:t>
            </a:r>
            <a:r>
              <a:rPr lang="en-US" sz="2800" dirty="0"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4. </a:t>
            </a:r>
            <a:r>
              <a:rPr lang="en-US" sz="3600" dirty="0">
                <a:effectLst/>
                <a:latin typeface="Calibri" panose="020F0502020204030204" pitchFamily="34" charset="0"/>
              </a:rPr>
              <a:t>2 Tim.4:3, tickled</a:t>
            </a:r>
            <a:endParaRPr lang="en-US" sz="3800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3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800" b="1" dirty="0">
                <a:latin typeface="Calibri" panose="020F0502020204030204" pitchFamily="34" charset="0"/>
                <a:ea typeface="Times New Roman"/>
              </a:rPr>
              <a:t>2: our most frequent failures: speech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800" dirty="0">
                <a:effectLst/>
                <a:latin typeface="Calibri" panose="020F0502020204030204" pitchFamily="34" charset="0"/>
              </a:rPr>
              <a:t>If not, then we are perfect (mature)</a:t>
            </a:r>
          </a:p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n-US" sz="3800" dirty="0">
                <a:effectLst/>
                <a:latin typeface="Calibri" panose="020F0502020204030204" pitchFamily="34" charset="0"/>
              </a:rPr>
              <a:t>Ja.1:19</a:t>
            </a:r>
          </a:p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n-US" sz="3800" dirty="0">
                <a:effectLst/>
                <a:latin typeface="Calibri" panose="020F0502020204030204" pitchFamily="34" charset="0"/>
              </a:rPr>
              <a:t>Mk.3:5</a:t>
            </a:r>
          </a:p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n-US" sz="3800" dirty="0">
                <a:effectLst/>
                <a:latin typeface="Calibri" panose="020F0502020204030204" pitchFamily="34" charset="0"/>
              </a:rPr>
              <a:t>Ac.24:9, </a:t>
            </a:r>
            <a:r>
              <a:rPr lang="en-US" sz="3200" dirty="0">
                <a:effectLst/>
                <a:latin typeface="Calibri" panose="020F0502020204030204" pitchFamily="34" charset="0"/>
              </a:rPr>
              <a:t>And the Jews also assented, maintaining that these things were so.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2667000" y="2514600"/>
            <a:ext cx="5715000" cy="1295400"/>
          </a:xfrm>
          <a:prstGeom prst="round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  <a:latin typeface="Calibri" panose="020F0502020204030204" pitchFamily="34" charset="0"/>
              </a:rPr>
              <a:t>The tongue is the last part of the body to get under control.</a:t>
            </a:r>
          </a:p>
        </p:txBody>
      </p:sp>
    </p:spTree>
    <p:extLst>
      <p:ext uri="{BB962C8B-B14F-4D97-AF65-F5344CB8AC3E}">
        <p14:creationId xmlns:p14="http://schemas.microsoft.com/office/powerpoint/2010/main" val="418328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4200" b="1" dirty="0">
                <a:latin typeface="Calibri" panose="020F0502020204030204" pitchFamily="34" charset="0"/>
                <a:ea typeface="Times New Roman"/>
              </a:rPr>
              <a:t>3-4: James, with  illustrations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900" dirty="0">
                <a:solidFill>
                  <a:srgbClr val="FFFFCC"/>
                </a:solidFill>
                <a:effectLst/>
                <a:latin typeface="Calibri" panose="020F0502020204030204" pitchFamily="34" charset="0"/>
              </a:rPr>
              <a:t>‘There is more imagery drawn from natural phenomena in the one short epistle of James than in all of Paul’s epistles put together.’ </a:t>
            </a:r>
          </a:p>
          <a:p>
            <a:pPr lvl="1">
              <a:spcBef>
                <a:spcPts val="600"/>
              </a:spcBef>
              <a:spcAft>
                <a:spcPts val="400"/>
              </a:spcAft>
            </a:pPr>
            <a:r>
              <a:rPr lang="en-US" sz="3900" dirty="0">
                <a:effectLst/>
                <a:latin typeface="Calibri" panose="020F0502020204030204" pitchFamily="34" charset="0"/>
              </a:rPr>
              <a:t>1000 lb. horse – bit</a:t>
            </a:r>
          </a:p>
          <a:p>
            <a:pPr lvl="1">
              <a:spcBef>
                <a:spcPts val="600"/>
              </a:spcBef>
              <a:spcAft>
                <a:spcPts val="400"/>
              </a:spcAft>
            </a:pPr>
            <a:r>
              <a:rPr lang="en-US" sz="3900" dirty="0">
                <a:effectLst/>
                <a:latin typeface="Calibri" panose="020F0502020204030204" pitchFamily="34" charset="0"/>
              </a:rPr>
              <a:t>Huge ship – rudder</a:t>
            </a:r>
          </a:p>
          <a:p>
            <a:pPr lvl="1">
              <a:spcBef>
                <a:spcPts val="600"/>
              </a:spcBef>
              <a:spcAft>
                <a:spcPts val="400"/>
              </a:spcAft>
            </a:pPr>
            <a:r>
              <a:rPr lang="en-US" sz="3900" dirty="0">
                <a:effectLst/>
                <a:latin typeface="Calibri" panose="020F0502020204030204" pitchFamily="34" charset="0"/>
              </a:rPr>
              <a:t>Hitler, Stalin, S. Hussein</a:t>
            </a:r>
          </a:p>
          <a:p>
            <a:pPr lvl="1">
              <a:spcBef>
                <a:spcPts val="600"/>
              </a:spcBef>
              <a:spcAft>
                <a:spcPts val="400"/>
              </a:spcAft>
            </a:pPr>
            <a:r>
              <a:rPr lang="en-US" sz="3900" dirty="0">
                <a:effectLst/>
                <a:latin typeface="Calibri" panose="020F0502020204030204" pitchFamily="34" charset="0"/>
              </a:rPr>
              <a:t>Tongue</a:t>
            </a:r>
          </a:p>
        </p:txBody>
      </p:sp>
    </p:spTree>
    <p:extLst>
      <p:ext uri="{BB962C8B-B14F-4D97-AF65-F5344CB8AC3E}">
        <p14:creationId xmlns:p14="http://schemas.microsoft.com/office/powerpoint/2010/main" val="282940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ea typeface="Times New Roman"/>
              </a:rPr>
              <a:t>5-6: tongue – powerful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600" dirty="0">
                <a:effectLst/>
                <a:latin typeface="Calibri" panose="020F0502020204030204" pitchFamily="34" charset="0"/>
              </a:rPr>
              <a:t>Powerful for good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600" dirty="0">
                <a:effectLst/>
                <a:latin typeface="Calibri" panose="020F0502020204030204" pitchFamily="34" charset="0"/>
              </a:rPr>
              <a:t>If misused, like spark in forest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1409700" y="3429000"/>
            <a:ext cx="6324600" cy="1219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 of tongue spark: hell!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1415844" y="4800600"/>
            <a:ext cx="6324600" cy="1219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angry word can destroy relationship of a lifetime</a:t>
            </a:r>
          </a:p>
        </p:txBody>
      </p:sp>
    </p:spTree>
    <p:extLst>
      <p:ext uri="{BB962C8B-B14F-4D97-AF65-F5344CB8AC3E}">
        <p14:creationId xmlns:p14="http://schemas.microsoft.com/office/powerpoint/2010/main" val="140155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ea typeface="Times New Roman"/>
              </a:rPr>
              <a:t>7-8: cannot be tamed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600" dirty="0">
                <a:effectLst/>
                <a:latin typeface="Calibri" panose="020F0502020204030204" pitchFamily="34" charset="0"/>
              </a:rPr>
              <a:t>Tongue can be silenced by . . 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574675" algn="l"/>
              </a:tabLst>
            </a:pPr>
            <a:r>
              <a:rPr lang="en-US" sz="3600" dirty="0">
                <a:effectLst/>
                <a:latin typeface="Calibri" panose="020F0502020204030204" pitchFamily="34" charset="0"/>
              </a:rPr>
              <a:t>	1. Paralysis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574675" algn="l"/>
              </a:tabLst>
            </a:pPr>
            <a:r>
              <a:rPr lang="en-US" sz="3600" dirty="0">
                <a:effectLst/>
                <a:latin typeface="Calibri" panose="020F0502020204030204" pitchFamily="34" charset="0"/>
              </a:rPr>
              <a:t>	2. Excision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574675" algn="l"/>
              </a:tabLst>
            </a:pPr>
            <a:r>
              <a:rPr lang="en-US" sz="3600" dirty="0">
                <a:effectLst/>
                <a:latin typeface="Calibri" panose="020F0502020204030204" pitchFamily="34" charset="0"/>
              </a:rPr>
              <a:t>	3. Death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574675" algn="l"/>
              </a:tabLst>
            </a:pPr>
            <a:r>
              <a:rPr lang="en-US" sz="3600" dirty="0">
                <a:effectLst/>
                <a:latin typeface="Calibri" panose="020F0502020204030204" pitchFamily="34" charset="0"/>
              </a:rPr>
              <a:t>	4. Grace of God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600" dirty="0">
                <a:effectLst/>
                <a:latin typeface="Calibri" panose="020F0502020204030204" pitchFamily="34" charset="0"/>
              </a:rPr>
              <a:t>Ps.140:3.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4114800" y="2514600"/>
            <a:ext cx="4572000" cy="3733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3175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never reach a point where we can speak without engaging the brain.  </a:t>
            </a:r>
            <a:br>
              <a:rPr lang="en-US" sz="31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tongue is always capable</a:t>
            </a:r>
            <a:br>
              <a:rPr lang="en-US" sz="31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evil.</a:t>
            </a:r>
          </a:p>
        </p:txBody>
      </p:sp>
    </p:spTree>
    <p:extLst>
      <p:ext uri="{BB962C8B-B14F-4D97-AF65-F5344CB8AC3E}">
        <p14:creationId xmlns:p14="http://schemas.microsoft.com/office/powerpoint/2010/main" val="383243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ea typeface="Times New Roman"/>
              </a:rPr>
              <a:t>9-12: man – the freak of nature</a:t>
            </a:r>
            <a:endParaRPr lang="en-US" sz="3400" b="1" dirty="0">
              <a:latin typeface="Calibri" panose="020F0502020204030204" pitchFamily="34" charset="0"/>
              <a:ea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600" dirty="0">
                <a:effectLst/>
                <a:latin typeface="Calibri" panose="020F0502020204030204" pitchFamily="34" charset="0"/>
              </a:rPr>
              <a:t>9: man – God’s likeness (Gn.1:26)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600" dirty="0">
                <a:effectLst/>
                <a:latin typeface="Calibri" panose="020F0502020204030204" pitchFamily="34" charset="0"/>
              </a:rPr>
              <a:t>10: Most of us would not poison anyone…</a:t>
            </a:r>
          </a:p>
          <a:p>
            <a:pPr>
              <a:spcBef>
                <a:spcPts val="0"/>
              </a:spcBef>
            </a:pPr>
            <a:endParaRPr lang="en-US" sz="3600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50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8444</TotalTime>
  <Words>496</Words>
  <Application>Microsoft Office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Bookman Old Style</vt:lpstr>
      <vt:lpstr>Calibri</vt:lpstr>
      <vt:lpstr>Rockwell</vt:lpstr>
      <vt:lpstr>Times New Roman</vt:lpstr>
      <vt:lpstr>Verdana</vt:lpstr>
      <vt:lpstr>Wingdings</vt:lpstr>
      <vt:lpstr>Damask</vt:lpstr>
      <vt:lpstr>Watch Your Tongue</vt:lpstr>
      <vt:lpstr>Deut.19:15</vt:lpstr>
      <vt:lpstr>PowerPoint Presentation</vt:lpstr>
      <vt:lpstr>James 3</vt:lpstr>
      <vt:lpstr>James 3</vt:lpstr>
      <vt:lpstr>James 3</vt:lpstr>
      <vt:lpstr>James 3</vt:lpstr>
      <vt:lpstr>James 3</vt:lpstr>
      <vt:lpstr>James 3</vt:lpstr>
      <vt:lpstr>James 3</vt:lpstr>
      <vt:lpstr>James 3</vt:lpstr>
      <vt:lpstr>PowerPoint Presentation</vt:lpstr>
      <vt:lpstr>The Peril</vt:lpstr>
      <vt:lpstr>The Peril The Period</vt:lpstr>
      <vt:lpstr>The Peril The Period The Purpose</vt:lpstr>
      <vt:lpstr>The Peril The Period The Purpose The Product</vt:lpstr>
      <vt:lpstr>Concluding Tongue Thoughts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tchtcj@gmail.com</cp:lastModifiedBy>
  <cp:revision>975</cp:revision>
  <dcterms:created xsi:type="dcterms:W3CDTF">2011-08-18T15:42:19Z</dcterms:created>
  <dcterms:modified xsi:type="dcterms:W3CDTF">2017-05-22T17:38:48Z</dcterms:modified>
</cp:coreProperties>
</file>