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8"/>
  </p:notesMasterIdLst>
  <p:sldIdLst>
    <p:sldId id="289" r:id="rId2"/>
    <p:sldId id="305" r:id="rId3"/>
    <p:sldId id="276" r:id="rId4"/>
    <p:sldId id="326" r:id="rId5"/>
    <p:sldId id="350" r:id="rId6"/>
    <p:sldId id="349" r:id="rId7"/>
    <p:sldId id="351" r:id="rId8"/>
    <p:sldId id="357" r:id="rId9"/>
    <p:sldId id="353" r:id="rId10"/>
    <p:sldId id="337" r:id="rId11"/>
    <p:sldId id="354" r:id="rId12"/>
    <p:sldId id="355" r:id="rId13"/>
    <p:sldId id="338" r:id="rId14"/>
    <p:sldId id="356" r:id="rId15"/>
    <p:sldId id="342" r:id="rId16"/>
    <p:sldId id="34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CC"/>
    <a:srgbClr val="FFCC00"/>
    <a:srgbClr val="CC3300"/>
    <a:srgbClr val="CC6600"/>
    <a:srgbClr val="A50021"/>
    <a:srgbClr val="000066"/>
    <a:srgbClr val="CCFFFF"/>
    <a:srgbClr val="00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E70AF-BC8A-4A54-90C0-CD734811CC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864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9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74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3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69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6B5FF-4981-4C8D-B06E-5C6C22D6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82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EC3B0-AB1F-4899-80FB-4B7F21F364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835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F126-461E-49E6-AE94-CDF3DF7BA1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6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6FF35-9743-4AAD-BF8F-230A478A3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00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A0127-9779-4FC3-BAE8-00589BFA2C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8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1DFA2-68AD-4200-8B65-E8A5BBCA7B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B8071-A805-4CEB-8321-AB17884FBE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1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BA3A4-54F8-401A-9C7E-BF1C461BF5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5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F2837-7D79-4800-98FB-0027BC605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4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C5CCD-90A3-46FE-A3AE-045134D408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67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7800" y="1600200"/>
            <a:ext cx="6172200" cy="22098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Watch Your Tongue </a:t>
            </a:r>
            <a:r>
              <a:rPr lang="en-US" sz="4000" b="0" dirty="0">
                <a:effectLst/>
              </a:rPr>
              <a:t>(II)</a:t>
            </a:r>
            <a:endParaRPr lang="en-US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960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Profane: to speak irreverently</a:t>
            </a:r>
            <a:b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holy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800" dirty="0">
                <a:latin typeface="Calibri" panose="020F0502020204030204" pitchFamily="34" charset="0"/>
                <a:ea typeface="Times New Roman"/>
              </a:rPr>
              <a:t>2 Tim.3:2 – characteristic of last days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800" dirty="0">
                <a:latin typeface="Calibri" panose="020F0502020204030204" pitchFamily="34" charset="0"/>
                <a:ea typeface="Times New Roman"/>
              </a:rPr>
              <a:t>Ep.5:11 – don’t join them </a:t>
            </a:r>
          </a:p>
          <a:p>
            <a:pPr marL="339725" indent="-339725">
              <a:spcBef>
                <a:spcPts val="600"/>
              </a:spcBef>
              <a:buNone/>
            </a:pPr>
            <a:r>
              <a:rPr lang="en-US" sz="3800" dirty="0">
                <a:latin typeface="Calibri" panose="020F0502020204030204" pitchFamily="34" charset="0"/>
                <a:ea typeface="Times New Roman"/>
              </a:rPr>
              <a:t>1 Tim.1:19-20 – religious slanderers [blasphemers] belong with </a:t>
            </a:r>
            <a:r>
              <a:rPr lang="en-US" sz="3800" dirty="0" err="1">
                <a:latin typeface="Calibri" panose="020F0502020204030204" pitchFamily="34" charset="0"/>
                <a:ea typeface="Times New Roman"/>
              </a:rPr>
              <a:t>satan</a:t>
            </a:r>
            <a:endParaRPr lang="en-US" sz="3800" dirty="0">
              <a:latin typeface="Calibri" panose="020F0502020204030204" pitchFamily="34" charset="0"/>
              <a:ea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3800" dirty="0">
                <a:latin typeface="Calibri" panose="020F0502020204030204" pitchFamily="34" charset="0"/>
                <a:ea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328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Euphemism: substitution of inoffensive term for one that may offend.  </a:t>
            </a:r>
            <a:r>
              <a:rPr lang="en-US" sz="36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800" dirty="0">
                <a:latin typeface="Calibri" panose="020F0502020204030204" pitchFamily="34" charset="0"/>
                <a:ea typeface="Times New Roman"/>
              </a:rPr>
              <a:t>darn, </a:t>
            </a:r>
            <a:r>
              <a:rPr lang="en-US" sz="3800" dirty="0" err="1">
                <a:latin typeface="Calibri" panose="020F0502020204030204" pitchFamily="34" charset="0"/>
                <a:ea typeface="Times New Roman"/>
              </a:rPr>
              <a:t>durn</a:t>
            </a:r>
            <a:r>
              <a:rPr lang="en-US" sz="3800" dirty="0">
                <a:latin typeface="Calibri" panose="020F0502020204030204" pitchFamily="34" charset="0"/>
                <a:ea typeface="Times New Roman"/>
              </a:rPr>
              <a:t>, dang = </a:t>
            </a:r>
            <a: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ea typeface="Times New Roman"/>
              </a:rPr>
              <a:t>damn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800" dirty="0">
                <a:latin typeface="Calibri" panose="020F0502020204030204" pitchFamily="34" charset="0"/>
                <a:ea typeface="Times New Roman"/>
              </a:rPr>
              <a:t>heck = </a:t>
            </a:r>
            <a: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ea typeface="Times New Roman"/>
              </a:rPr>
              <a:t>hell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800" dirty="0">
                <a:latin typeface="Calibri" panose="020F0502020204030204" pitchFamily="34" charset="0"/>
                <a:ea typeface="Times New Roman"/>
              </a:rPr>
              <a:t>gosh = </a:t>
            </a:r>
            <a: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ea typeface="Times New Roman"/>
              </a:rPr>
              <a:t>God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800" dirty="0">
                <a:latin typeface="Calibri" panose="020F0502020204030204" pitchFamily="34" charset="0"/>
                <a:ea typeface="Times New Roman"/>
              </a:rPr>
              <a:t>golly = </a:t>
            </a:r>
            <a: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ea typeface="Times New Roman"/>
              </a:rPr>
              <a:t>God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800" dirty="0">
                <a:latin typeface="Calibri" panose="020F0502020204030204" pitchFamily="34" charset="0"/>
                <a:ea typeface="Times New Roman"/>
              </a:rPr>
              <a:t>Jiminy Crickets = </a:t>
            </a:r>
            <a: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ea typeface="Times New Roman"/>
              </a:rPr>
              <a:t>Jesus Christ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800" dirty="0">
                <a:latin typeface="Calibri" panose="020F0502020204030204" pitchFamily="34" charset="0"/>
                <a:ea typeface="Times New Roman"/>
              </a:rPr>
              <a:t>holy cow = </a:t>
            </a:r>
            <a: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ea typeface="Times New Roman"/>
              </a:rPr>
              <a:t>holy Christ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800" dirty="0">
                <a:latin typeface="Calibri" panose="020F0502020204030204" pitchFamily="34" charset="0"/>
                <a:ea typeface="Times New Roman"/>
              </a:rPr>
              <a:t>gee = </a:t>
            </a:r>
            <a:r>
              <a:rPr lang="en-US" sz="3800" dirty="0">
                <a:solidFill>
                  <a:srgbClr val="FFFFCC"/>
                </a:solidFill>
                <a:latin typeface="Calibri" panose="020F0502020204030204" pitchFamily="34" charset="0"/>
                <a:ea typeface="Times New Roman"/>
              </a:rPr>
              <a:t>Jesus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800" dirty="0">
                <a:latin typeface="Calibri" panose="020F0502020204030204" pitchFamily="34" charset="0"/>
                <a:ea typeface="Times New Roman"/>
              </a:rPr>
              <a:t>doggone… 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5867400" y="2057400"/>
            <a:ext cx="2819400" cy="3429000"/>
          </a:xfrm>
          <a:prstGeom prst="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Exclamatory expressions of ‘good’  = euphemism for God.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Ep.4:29</a:t>
            </a:r>
          </a:p>
        </p:txBody>
      </p:sp>
    </p:spTree>
    <p:extLst>
      <p:ext uri="{BB962C8B-B14F-4D97-AF65-F5344CB8AC3E}">
        <p14:creationId xmlns:p14="http://schemas.microsoft.com/office/powerpoint/2010/main" val="68541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813816" y="609600"/>
            <a:ext cx="5516836" cy="45720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Gossip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/>
          <p:cNvSpPr/>
          <p:nvPr/>
        </p:nvSpPr>
        <p:spPr bwMode="auto">
          <a:xfrm>
            <a:off x="1814052" y="2209800"/>
            <a:ext cx="5516836" cy="121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Idle Talking And Complaining</a:t>
            </a:r>
            <a:endParaRPr kumimoji="0" lang="en-US" sz="3200" i="0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3"/>
          <p:cNvSpPr/>
          <p:nvPr/>
        </p:nvSpPr>
        <p:spPr bwMode="auto">
          <a:xfrm>
            <a:off x="1814052" y="1143000"/>
            <a:ext cx="5516836" cy="45720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Slander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3"/>
          <p:cNvSpPr/>
          <p:nvPr/>
        </p:nvSpPr>
        <p:spPr bwMode="auto">
          <a:xfrm>
            <a:off x="1814052" y="1676400"/>
            <a:ext cx="5516836" cy="45720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Profanity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580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Mt.12:36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900" dirty="0">
                <a:solidFill>
                  <a:srgbClr val="FFFFCC"/>
                </a:solidFill>
                <a:effectLst/>
                <a:latin typeface="Calibri" panose="020F0502020204030204" pitchFamily="34" charset="0"/>
              </a:rPr>
              <a:t>Responsible for light / careless words; how great is guilt for complaining?</a:t>
            </a:r>
          </a:p>
          <a:p>
            <a:pPr lvl="1">
              <a:spcBef>
                <a:spcPts val="600"/>
              </a:spcBef>
            </a:pPr>
            <a:r>
              <a:rPr lang="en-US" sz="3900" dirty="0">
                <a:effectLst/>
                <a:latin typeface="Calibri" panose="020F0502020204030204" pitchFamily="34" charset="0"/>
              </a:rPr>
              <a:t>1 Co.10:10, learn from history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sz="3800" dirty="0">
                <a:effectLst/>
                <a:latin typeface="Calibri" panose="020F0502020204030204" pitchFamily="34" charset="0"/>
              </a:rPr>
              <a:t>Nu.14:1-4…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1720644" y="4124246"/>
            <a:ext cx="5594556" cy="113355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Do all things w/o complaining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disputing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Ph.2:14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940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813816" y="609600"/>
            <a:ext cx="5516836" cy="45720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Gossip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/>
          <p:cNvSpPr/>
          <p:nvPr/>
        </p:nvSpPr>
        <p:spPr bwMode="auto">
          <a:xfrm>
            <a:off x="1814052" y="2743200"/>
            <a:ext cx="5516836" cy="1066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Lying</a:t>
            </a:r>
            <a:endParaRPr kumimoji="0" lang="en-US" sz="3200" i="0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3"/>
          <p:cNvSpPr/>
          <p:nvPr/>
        </p:nvSpPr>
        <p:spPr bwMode="auto">
          <a:xfrm>
            <a:off x="1814052" y="1143000"/>
            <a:ext cx="5516836" cy="45720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Slander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3"/>
          <p:cNvSpPr/>
          <p:nvPr/>
        </p:nvSpPr>
        <p:spPr bwMode="auto">
          <a:xfrm>
            <a:off x="1814052" y="1676400"/>
            <a:ext cx="5516836" cy="45720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Profanity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ounded Rectangle 3"/>
          <p:cNvSpPr/>
          <p:nvPr/>
        </p:nvSpPr>
        <p:spPr bwMode="auto">
          <a:xfrm>
            <a:off x="1814052" y="2209800"/>
            <a:ext cx="5516836" cy="45720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Idle Talking And Complaining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021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Lie: to give false impression, deceive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700" dirty="0">
                <a:effectLst/>
                <a:latin typeface="Calibri" panose="020F0502020204030204" pitchFamily="34" charset="0"/>
              </a:rPr>
              <a:t>Cheat on test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700" dirty="0">
                <a:effectLst/>
                <a:latin typeface="Calibri" panose="020F0502020204030204" pitchFamily="34" charset="0"/>
              </a:rPr>
              <a:t>Flattery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700" dirty="0">
                <a:effectLst/>
                <a:latin typeface="Calibri" panose="020F0502020204030204" pitchFamily="34" charset="0"/>
              </a:rPr>
              <a:t>Excuses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7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7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700" dirty="0">
                <a:effectLst/>
                <a:latin typeface="Calibri" panose="020F0502020204030204" pitchFamily="34" charset="0"/>
              </a:rPr>
              <a:t>Rv.21:8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700" dirty="0">
                <a:effectLst/>
                <a:latin typeface="Calibri" panose="020F0502020204030204" pitchFamily="34" charset="0"/>
              </a:rPr>
              <a:t>Acts 5:4 – caught!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41092" y="3048000"/>
            <a:ext cx="4978908" cy="19812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Abraham, Gn.12, 20 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Sarah, Gn.18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Job 40:4</a:t>
            </a:r>
          </a:p>
        </p:txBody>
      </p:sp>
    </p:spTree>
    <p:extLst>
      <p:ext uri="{BB962C8B-B14F-4D97-AF65-F5344CB8AC3E}">
        <p14:creationId xmlns:p14="http://schemas.microsoft.com/office/powerpoint/2010/main" val="13221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0" cap="none" dirty="0">
                <a:solidFill>
                  <a:srgbClr val="FFFF00"/>
                </a:solidFill>
                <a:effectLst/>
                <a:latin typeface="+mn-lt"/>
              </a:rPr>
              <a:t>Concluding Tongue Thoughts</a:t>
            </a:r>
            <a:endParaRPr lang="en-US" sz="3600" b="0" dirty="0"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20700" indent="-520700" algn="ctr">
              <a:spcAft>
                <a:spcPts val="40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20700" indent="-520700" algn="ctr">
              <a:spcAft>
                <a:spcPts val="40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20700" indent="-520700" algn="ctr">
              <a:spcAft>
                <a:spcPts val="40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20700" indent="-520700" algn="ctr">
              <a:spcAft>
                <a:spcPts val="40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20700" indent="-520700" algn="ctr">
              <a:spcAft>
                <a:spcPts val="40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20700" indent="-520700">
              <a:spcAft>
                <a:spcPts val="400"/>
              </a:spcAft>
              <a:buNone/>
            </a:pP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580104" y="1447800"/>
            <a:ext cx="8001000" cy="16764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 by Him let us continually offer the sacrifice of praise to God, that is, the </a:t>
            </a: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 of our lips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giving thanks to His name </a:t>
            </a:r>
            <a:r>
              <a:rPr lang="en-US" sz="24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Hb.13:15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580104" y="3352800"/>
            <a:ext cx="8001000" cy="12954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</a:rPr>
              <a:t>Death and life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are in the power of the tongue, and those who love it will eat its fruit </a:t>
            </a:r>
            <a:r>
              <a:rPr lang="en-US" sz="24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en-US" sz="24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Pr.18:1</a:t>
            </a:r>
            <a:endParaRPr 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25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152401"/>
            <a:ext cx="7765321" cy="990600"/>
          </a:xfrm>
        </p:spPr>
        <p:txBody>
          <a:bodyPr/>
          <a:lstStyle/>
          <a:p>
            <a:pPr algn="ctr"/>
            <a:r>
              <a:rPr lang="en-US" sz="36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give account for words</a:t>
            </a:r>
            <a:endParaRPr lang="en-US" sz="3600" b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Mt.12:34-47</a:t>
            </a: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0"/>
              </a:spcBef>
            </a:pP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of ten commandments . . .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FF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 not take name of Lord in vain</a:t>
            </a:r>
            <a:r>
              <a:rPr lang="en-US" sz="30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Ex.20:7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FF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 not bear false witness</a:t>
            </a:r>
            <a:r>
              <a:rPr lang="en-US" sz="30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Ex.20:16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Tongue can be best or worst</a:t>
            </a: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3400" b="1" dirty="0"/>
          </a:p>
          <a:p>
            <a:pPr marL="0" indent="0">
              <a:buNone/>
            </a:pPr>
            <a:endParaRPr lang="en-US" sz="3400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1981200"/>
            <a:ext cx="7620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speak and so do as those who will be judged by the law of liberty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James 2:12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61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799068" y="609600"/>
            <a:ext cx="5516836" cy="1066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Gossip</a:t>
            </a:r>
            <a:endParaRPr kumimoji="0" lang="en-US" sz="3200" i="0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7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Gossip: idle talk or rumors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800" dirty="0">
                <a:effectLst/>
                <a:latin typeface="Calibri" panose="020F0502020204030204" pitchFamily="34" charset="0"/>
              </a:rPr>
              <a:t>Job 20:12</a:t>
            </a:r>
          </a:p>
          <a:p>
            <a:pPr>
              <a:spcBef>
                <a:spcPts val="600"/>
              </a:spcBef>
            </a:pPr>
            <a:r>
              <a:rPr lang="en-US" sz="3800" dirty="0">
                <a:effectLst/>
                <a:latin typeface="Calibri" panose="020F0502020204030204" pitchFamily="34" charset="0"/>
              </a:rPr>
              <a:t>Jn.21:20-23</a:t>
            </a:r>
            <a:endParaRPr lang="en-US" sz="3600" dirty="0">
              <a:effectLst/>
              <a:latin typeface="Calibri" panose="020F0502020204030204" pitchFamily="34" charset="0"/>
            </a:endParaRPr>
          </a:p>
          <a:p>
            <a:pPr marL="0" indent="0" defTabSz="633413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</a:rPr>
              <a:t>	Always a problem –</a:t>
            </a:r>
          </a:p>
          <a:p>
            <a:pPr marL="0" indent="0" defTabSz="54610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</a:rPr>
              <a:t>		2 Th.3:10-12</a:t>
            </a:r>
          </a:p>
          <a:p>
            <a:pPr marL="0" indent="0" defTabSz="54610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</a:rPr>
              <a:t>		1 Tim.5:13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3600" dirty="0">
                <a:effectLst/>
                <a:latin typeface="Calibri" panose="020F0502020204030204" pitchFamily="34" charset="0"/>
              </a:rPr>
              <a:t>Not wise – Ec.10:20</a:t>
            </a:r>
            <a:endParaRPr lang="en-US" sz="3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Rectangle: Rounded Corners 3"/>
          <p:cNvSpPr/>
          <p:nvPr/>
        </p:nvSpPr>
        <p:spPr>
          <a:xfrm>
            <a:off x="5334000" y="2590800"/>
            <a:ext cx="3200400" cy="220734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Cure for gossip: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2 Co.13:5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1 Tim.5:14</a:t>
            </a:r>
          </a:p>
        </p:txBody>
      </p:sp>
    </p:spTree>
    <p:extLst>
      <p:ext uri="{BB962C8B-B14F-4D97-AF65-F5344CB8AC3E}">
        <p14:creationId xmlns:p14="http://schemas.microsoft.com/office/powerpoint/2010/main" val="20153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813816" y="609600"/>
            <a:ext cx="5516836" cy="45720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Gossip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/>
          <p:cNvSpPr/>
          <p:nvPr/>
        </p:nvSpPr>
        <p:spPr bwMode="auto">
          <a:xfrm>
            <a:off x="1814052" y="1219200"/>
            <a:ext cx="5516836" cy="1066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Slander</a:t>
            </a:r>
            <a:endParaRPr kumimoji="0" lang="en-US" sz="3200" i="0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51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Slander: accusation maliciously uttered to damage reputation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3800" dirty="0">
                <a:solidFill>
                  <a:srgbClr val="FFFFCC"/>
                </a:solidFill>
                <a:effectLst/>
                <a:latin typeface="Calibri" panose="020F0502020204030204" pitchFamily="34" charset="0"/>
              </a:rPr>
              <a:t>False charge, </a:t>
            </a:r>
            <a:r>
              <a:rPr lang="en-US" sz="3800" dirty="0">
                <a:effectLst/>
                <a:latin typeface="Calibri" panose="020F0502020204030204" pitchFamily="34" charset="0"/>
              </a:rPr>
              <a:t>Mt.5:11</a:t>
            </a:r>
          </a:p>
          <a:p>
            <a:pPr>
              <a:spcBef>
                <a:spcPts val="0"/>
              </a:spcBef>
            </a:pPr>
            <a:r>
              <a:rPr lang="en-US" sz="3800" dirty="0">
                <a:solidFill>
                  <a:srgbClr val="FFFFCC"/>
                </a:solidFill>
                <a:effectLst/>
                <a:latin typeface="Calibri" panose="020F0502020204030204" pitchFamily="34" charset="0"/>
              </a:rPr>
              <a:t>Circulated craftily, </a:t>
            </a:r>
            <a:r>
              <a:rPr lang="en-US" sz="3800" dirty="0">
                <a:effectLst/>
                <a:latin typeface="Calibri" panose="020F0502020204030204" pitchFamily="34" charset="0"/>
              </a:rPr>
              <a:t>Dn.3:8</a:t>
            </a:r>
          </a:p>
          <a:p>
            <a:pPr lvl="1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</a:rPr>
              <a:t>Against Jesus, Mt.26:59-61</a:t>
            </a:r>
          </a:p>
          <a:p>
            <a:pPr lvl="2">
              <a:spcBef>
                <a:spcPts val="0"/>
              </a:spcBef>
            </a:pPr>
            <a:r>
              <a:rPr lang="en-US" sz="3400" dirty="0">
                <a:solidFill>
                  <a:srgbClr val="FFCC00"/>
                </a:solidFill>
                <a:effectLst/>
                <a:latin typeface="Calibri" panose="020F0502020204030204" pitchFamily="34" charset="0"/>
              </a:rPr>
              <a:t>Blasphemer, </a:t>
            </a:r>
            <a:r>
              <a:rPr lang="en-US" sz="3400" dirty="0">
                <a:effectLst/>
                <a:latin typeface="Calibri" panose="020F0502020204030204" pitchFamily="34" charset="0"/>
              </a:rPr>
              <a:t>Mt.9:3</a:t>
            </a:r>
          </a:p>
          <a:p>
            <a:pPr lvl="2">
              <a:spcBef>
                <a:spcPts val="0"/>
              </a:spcBef>
            </a:pPr>
            <a:r>
              <a:rPr lang="en-US" sz="3400" dirty="0">
                <a:solidFill>
                  <a:srgbClr val="FFCC00"/>
                </a:solidFill>
                <a:effectLst/>
                <a:latin typeface="Calibri" panose="020F0502020204030204" pitchFamily="34" charset="0"/>
              </a:rPr>
              <a:t>Glutton, winebibber, </a:t>
            </a:r>
            <a:r>
              <a:rPr lang="en-US" sz="3400" dirty="0">
                <a:effectLst/>
                <a:latin typeface="Calibri" panose="020F0502020204030204" pitchFamily="34" charset="0"/>
              </a:rPr>
              <a:t>Mt.11:19</a:t>
            </a:r>
          </a:p>
          <a:p>
            <a:pPr lvl="2">
              <a:spcBef>
                <a:spcPts val="0"/>
              </a:spcBef>
            </a:pPr>
            <a:r>
              <a:rPr lang="en-US" sz="3400" dirty="0">
                <a:solidFill>
                  <a:srgbClr val="FFCC00"/>
                </a:solidFill>
                <a:effectLst/>
                <a:latin typeface="Calibri" panose="020F0502020204030204" pitchFamily="34" charset="0"/>
              </a:rPr>
              <a:t>Perverts, forbids taxes, King, </a:t>
            </a:r>
            <a:r>
              <a:rPr lang="en-US" sz="3400" dirty="0">
                <a:effectLst/>
                <a:latin typeface="Calibri" panose="020F0502020204030204" pitchFamily="34" charset="0"/>
              </a:rPr>
              <a:t>Lk.23:2</a:t>
            </a:r>
          </a:p>
          <a:p>
            <a:pPr lvl="2">
              <a:spcBef>
                <a:spcPts val="0"/>
              </a:spcBef>
            </a:pPr>
            <a:r>
              <a:rPr lang="en-US" sz="3400" dirty="0">
                <a:solidFill>
                  <a:srgbClr val="FFCC00"/>
                </a:solidFill>
                <a:effectLst/>
                <a:latin typeface="Calibri" panose="020F0502020204030204" pitchFamily="34" charset="0"/>
              </a:rPr>
              <a:t>Samaritan, demonic, </a:t>
            </a:r>
            <a:r>
              <a:rPr lang="en-US" sz="3400" dirty="0">
                <a:effectLst/>
                <a:latin typeface="Calibri" panose="020F0502020204030204" pitchFamily="34" charset="0"/>
              </a:rPr>
              <a:t>Jn.8:48</a:t>
            </a:r>
          </a:p>
          <a:p>
            <a:pPr lvl="1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</a:rPr>
              <a:t>Ac.28:22; Ro.3:8</a:t>
            </a:r>
            <a:endParaRPr lang="en-US" sz="340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86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Slander: accusation maliciously uttered to damage reputation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800" dirty="0">
                <a:effectLst/>
                <a:latin typeface="Calibri" panose="020F0502020204030204" pitchFamily="34" charset="0"/>
              </a:rPr>
              <a:t>Cure for slander –</a:t>
            </a:r>
          </a:p>
          <a:p>
            <a:pPr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</a:rPr>
              <a:t>Are you eye-witness?</a:t>
            </a:r>
          </a:p>
          <a:p>
            <a:pPr>
              <a:spcBef>
                <a:spcPts val="600"/>
              </a:spcBef>
            </a:pPr>
            <a:r>
              <a:rPr lang="en-US" sz="3600" dirty="0">
                <a:effectLst/>
                <a:latin typeface="Calibri" panose="020F0502020204030204" pitchFamily="34" charset="0"/>
              </a:rPr>
              <a:t>Assume responsibility?</a:t>
            </a:r>
          </a:p>
          <a:p>
            <a:pPr>
              <a:spcBef>
                <a:spcPts val="600"/>
              </a:spcBef>
            </a:pPr>
            <a:r>
              <a:rPr lang="en-US" sz="3600" dirty="0">
                <a:effectLst/>
                <a:latin typeface="Calibri" panose="020F0502020204030204" pitchFamily="34" charset="0"/>
              </a:rPr>
              <a:t>Consider innocent till proven guilty?</a:t>
            </a:r>
          </a:p>
          <a:p>
            <a:pPr>
              <a:spcBef>
                <a:spcPts val="600"/>
              </a:spcBef>
            </a:pPr>
            <a:r>
              <a:rPr lang="en-US" sz="3600" dirty="0">
                <a:effectLst/>
                <a:latin typeface="Calibri" panose="020F0502020204030204" pitchFamily="34" charset="0"/>
              </a:rPr>
              <a:t>Face the accused?</a:t>
            </a:r>
          </a:p>
          <a:p>
            <a:pPr>
              <a:spcBef>
                <a:spcPts val="600"/>
              </a:spcBef>
            </a:pPr>
            <a:r>
              <a:rPr lang="en-US" sz="3600" dirty="0">
                <a:effectLst/>
                <a:latin typeface="Calibri" panose="020F0502020204030204" pitchFamily="34" charset="0"/>
              </a:rPr>
              <a:t>Motivated by love?</a:t>
            </a:r>
          </a:p>
          <a:p>
            <a:pPr>
              <a:spcBef>
                <a:spcPts val="600"/>
              </a:spcBef>
            </a:pPr>
            <a:r>
              <a:rPr lang="en-US" sz="3600" dirty="0">
                <a:effectLst/>
                <a:latin typeface="Calibri" panose="020F0502020204030204" pitchFamily="34" charset="0"/>
              </a:rPr>
              <a:t>Pray for accused?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4876800" y="4375356"/>
            <a:ext cx="32766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Mt.7:12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Jn.8:1-7</a:t>
            </a:r>
          </a:p>
        </p:txBody>
      </p:sp>
    </p:spTree>
    <p:extLst>
      <p:ext uri="{BB962C8B-B14F-4D97-AF65-F5344CB8AC3E}">
        <p14:creationId xmlns:p14="http://schemas.microsoft.com/office/powerpoint/2010/main" val="27611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Slander: accusation maliciously uttered to damage reputation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800" dirty="0">
                <a:effectLst/>
                <a:latin typeface="Calibri" panose="020F0502020204030204" pitchFamily="34" charset="0"/>
              </a:rPr>
              <a:t>Consequences of slander</a:t>
            </a:r>
          </a:p>
          <a:p>
            <a:pPr marL="0" indent="0">
              <a:spcBef>
                <a:spcPts val="600"/>
              </a:spcBef>
              <a:buNone/>
            </a:pPr>
            <a:endParaRPr lang="en-US" sz="3200" dirty="0">
              <a:solidFill>
                <a:srgbClr val="FFFFCC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3200" dirty="0">
              <a:solidFill>
                <a:srgbClr val="FFFFCC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8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en-US" sz="34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3400" dirty="0">
                <a:effectLst/>
                <a:latin typeface="Calibri" panose="020F0502020204030204" pitchFamily="34" charset="0"/>
              </a:rPr>
              <a:t>Ro.1:29-30, bad company of world</a:t>
            </a:r>
          </a:p>
          <a:p>
            <a:pPr>
              <a:spcBef>
                <a:spcPts val="600"/>
              </a:spcBef>
            </a:pPr>
            <a:r>
              <a:rPr lang="en-US" sz="3400" dirty="0">
                <a:effectLst/>
                <a:latin typeface="Calibri" panose="020F0502020204030204" pitchFamily="34" charset="0"/>
              </a:rPr>
              <a:t>2 Co.12:20, bad company in church</a:t>
            </a:r>
          </a:p>
          <a:p>
            <a:pPr>
              <a:spcBef>
                <a:spcPts val="600"/>
              </a:spcBef>
            </a:pPr>
            <a:r>
              <a:rPr lang="en-US" sz="3400" dirty="0">
                <a:effectLst/>
                <a:latin typeface="Calibri" panose="020F0502020204030204" pitchFamily="34" charset="0"/>
              </a:rPr>
              <a:t>2 Tim.3:3, among people to be avoided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1066800" y="2057400"/>
            <a:ext cx="7010400" cy="20574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Calibri" panose="020F0502020204030204" pitchFamily="34" charset="0"/>
              </a:rPr>
              <a:t>‘You shall not go about as a talebearer among your people; nor shall you take a stand against the life of your neighbor: </a:t>
            </a:r>
            <a:br>
              <a:rPr lang="en-US" sz="3200" dirty="0">
                <a:latin typeface="Calibri" panose="020F0502020204030204" pitchFamily="34" charset="0"/>
              </a:rPr>
            </a:br>
            <a:r>
              <a:rPr lang="en-US" sz="3200" dirty="0">
                <a:latin typeface="Calibri" panose="020F0502020204030204" pitchFamily="34" charset="0"/>
              </a:rPr>
              <a:t>I am the LORD’ </a:t>
            </a:r>
            <a:r>
              <a:rPr lang="en-US" sz="2800" dirty="0">
                <a:latin typeface="Calibri" panose="020F0502020204030204" pitchFamily="34" charset="0"/>
              </a:rPr>
              <a:t>–Lv.19:16</a:t>
            </a:r>
          </a:p>
        </p:txBody>
      </p:sp>
    </p:spTree>
    <p:extLst>
      <p:ext uri="{BB962C8B-B14F-4D97-AF65-F5344CB8AC3E}">
        <p14:creationId xmlns:p14="http://schemas.microsoft.com/office/powerpoint/2010/main" val="80079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813816" y="609600"/>
            <a:ext cx="5516836" cy="45720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Gossip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/>
          <p:cNvSpPr/>
          <p:nvPr/>
        </p:nvSpPr>
        <p:spPr bwMode="auto">
          <a:xfrm>
            <a:off x="1814052" y="1676400"/>
            <a:ext cx="5516836" cy="1066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Profanity</a:t>
            </a:r>
            <a:endParaRPr kumimoji="0" lang="en-US" sz="3200" i="0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3"/>
          <p:cNvSpPr/>
          <p:nvPr/>
        </p:nvSpPr>
        <p:spPr bwMode="auto">
          <a:xfrm>
            <a:off x="1814052" y="1143000"/>
            <a:ext cx="5516836" cy="45720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Slander</a:t>
            </a:r>
            <a:endParaRPr kumimoji="0" lang="en-US" sz="2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27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8867</TotalTime>
  <Words>518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Bookman Old Style</vt:lpstr>
      <vt:lpstr>Calibri</vt:lpstr>
      <vt:lpstr>Rockwell</vt:lpstr>
      <vt:lpstr>Times New Roman</vt:lpstr>
      <vt:lpstr>Verdana</vt:lpstr>
      <vt:lpstr>Damask</vt:lpstr>
      <vt:lpstr>Watch Your Tongue (II)</vt:lpstr>
      <vt:lpstr>All give account for words</vt:lpstr>
      <vt:lpstr>PowerPoint Presentation</vt:lpstr>
      <vt:lpstr>Gossip: idle talk or rumors</vt:lpstr>
      <vt:lpstr>PowerPoint Presentation</vt:lpstr>
      <vt:lpstr>Slander: accusation maliciously uttered to damage reputation</vt:lpstr>
      <vt:lpstr>Slander: accusation maliciously uttered to damage reputation</vt:lpstr>
      <vt:lpstr>Slander: accusation maliciously uttered to damage reputation</vt:lpstr>
      <vt:lpstr>PowerPoint Presentation</vt:lpstr>
      <vt:lpstr>Profane: to speak irreverently of holy things</vt:lpstr>
      <vt:lpstr>Euphemism: substitution of inoffensive term for one that may offend.  Ep.5:4</vt:lpstr>
      <vt:lpstr>PowerPoint Presentation</vt:lpstr>
      <vt:lpstr>Mt.12:36</vt:lpstr>
      <vt:lpstr>PowerPoint Presentation</vt:lpstr>
      <vt:lpstr>Lie: to give false impression, deceive</vt:lpstr>
      <vt:lpstr>Concluding Tongue Thoughts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tchtcj@gmail.com</cp:lastModifiedBy>
  <cp:revision>1010</cp:revision>
  <dcterms:created xsi:type="dcterms:W3CDTF">2011-08-18T15:42:19Z</dcterms:created>
  <dcterms:modified xsi:type="dcterms:W3CDTF">2017-06-05T02:59:32Z</dcterms:modified>
</cp:coreProperties>
</file>