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33"/>
    <a:srgbClr val="FF9900"/>
    <a:srgbClr val="CCECFF"/>
    <a:srgbClr val="CCCCFF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2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A6D62-0E26-475A-B71D-A70671DD8C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50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A6461-5420-4D4A-AD7F-C62E2EC23F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81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720F5-3157-4CB1-A34B-5B6C3DAE4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32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680C3-46C5-4C51-BCCF-6CC24BA110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68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CCEA2-BA1E-4889-A4EB-C30E4E638D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09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D75F0-04E8-4819-ADDC-0CA48E37F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35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7B8E-6E5E-4607-B007-CD8D828D27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09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E4766-E43F-47DD-A90F-1ED9599D83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17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2D441-BA59-4B04-8E88-2E81D15E57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45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DC335-3D29-4831-934E-237BBE6B5E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74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E24-B577-4F7E-9ED2-B48F9BFD15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571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30BCFD-F7F2-4BA1-A541-2C07AC0618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 dirty="0">
                <a:solidFill>
                  <a:schemeClr val="bg1"/>
                </a:solidFill>
              </a:rPr>
              <a:t>Acts 8:36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effectLst/>
        </p:spPr>
        <p:txBody>
          <a:bodyPr/>
          <a:lstStyle/>
          <a:p>
            <a:r>
              <a:rPr lang="en-US" altLang="en-US" sz="4000" dirty="0">
                <a:solidFill>
                  <a:srgbClr val="CCECFF"/>
                </a:solidFill>
              </a:rPr>
              <a:t>What hinders some people from being baptized?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There is an age of accountability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marL="398463" indent="-398463"/>
            <a:r>
              <a:rPr lang="en-US" altLang="en-US" sz="3400" dirty="0">
                <a:solidFill>
                  <a:srgbClr val="99FF33"/>
                </a:solidFill>
              </a:rPr>
              <a:t>Not decided chronologically, but individually</a:t>
            </a:r>
          </a:p>
          <a:p>
            <a:pPr marL="590550" indent="-533400"/>
            <a:r>
              <a:rPr lang="en-US" altLang="en-US" sz="3400" dirty="0">
                <a:solidFill>
                  <a:schemeClr val="bg1"/>
                </a:solidFill>
              </a:rPr>
              <a:t>Children </a:t>
            </a:r>
            <a:r>
              <a:rPr lang="en-US" altLang="en-US" sz="3400" u="sng" dirty="0">
                <a:solidFill>
                  <a:srgbClr val="CCECFF"/>
                </a:solidFill>
              </a:rPr>
              <a:t>mature</a:t>
            </a:r>
            <a:r>
              <a:rPr lang="en-US" altLang="en-US" sz="3400" dirty="0">
                <a:solidFill>
                  <a:schemeClr val="bg1"/>
                </a:solidFill>
              </a:rPr>
              <a:t> at different rates</a:t>
            </a:r>
          </a:p>
          <a:p>
            <a:pPr marL="590550" indent="-533400"/>
            <a:r>
              <a:rPr lang="en-US" altLang="en-US" sz="3400" dirty="0">
                <a:solidFill>
                  <a:schemeClr val="bg1"/>
                </a:solidFill>
              </a:rPr>
              <a:t>Some are </a:t>
            </a:r>
            <a:r>
              <a:rPr lang="en-US" altLang="en-US" sz="3400" u="sng" dirty="0">
                <a:solidFill>
                  <a:srgbClr val="CCECFF"/>
                </a:solidFill>
              </a:rPr>
              <a:t>taught</a:t>
            </a:r>
            <a:r>
              <a:rPr lang="en-US" altLang="en-US" sz="3400" dirty="0">
                <a:solidFill>
                  <a:schemeClr val="bg1"/>
                </a:solidFill>
              </a:rPr>
              <a:t> Scripture all their life (2 Tim.3:15); others are not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 Sm.12:22-23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algn="ctr">
              <a:spcAft>
                <a:spcPts val="0"/>
              </a:spcAft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latin typeface="+mj-lt"/>
              </a:rPr>
              <a:t>Jon.4:11 </a:t>
            </a:r>
          </a:p>
          <a:p>
            <a:pPr>
              <a:spcBef>
                <a:spcPts val="600"/>
              </a:spcBef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Not grownups with directional problems</a:t>
            </a:r>
          </a:p>
          <a:p>
            <a:pPr>
              <a:spcBef>
                <a:spcPts val="600"/>
              </a:spcBef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Obviously refers to those whose mental capacity renders them unaccountable 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Ro.7:7-9, Saul . . . </a:t>
            </a:r>
          </a:p>
          <a:p>
            <a:pPr lvl="2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sin </a:t>
            </a:r>
            <a:r>
              <a:rPr lang="en-US" altLang="en-US" sz="3200" dirty="0">
                <a:solidFill>
                  <a:srgbClr val="99FF33"/>
                </a:solidFill>
              </a:rPr>
              <a:t>‘revived’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Ro.14:12, Saul lived long enough to become accountable.  </a:t>
            </a:r>
          </a:p>
        </p:txBody>
      </p:sp>
      <p:sp>
        <p:nvSpPr>
          <p:cNvPr id="3" name="Speech Bubble: Rectangle 2"/>
          <p:cNvSpPr/>
          <p:nvPr/>
        </p:nvSpPr>
        <p:spPr>
          <a:xfrm>
            <a:off x="275304" y="0"/>
            <a:ext cx="8610600" cy="2697162"/>
          </a:xfrm>
          <a:prstGeom prst="wedgeRectCallout">
            <a:avLst>
              <a:gd name="adj1" fmla="val -24295"/>
              <a:gd name="adj2" fmla="val 114992"/>
            </a:avLst>
          </a:prstGeom>
          <a:solidFill>
            <a:srgbClr val="FFFFCC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‘to revive, regain strength and vigor:  Ro.7:9; sin is alive, indeed, and vigorous among men ever since the fall of Adam; yet it is destitute of power…in </a:t>
            </a:r>
            <a:r>
              <a:rPr lang="en-US" sz="2800" dirty="0" err="1">
                <a:solidFill>
                  <a:schemeClr val="tx1"/>
                </a:solidFill>
              </a:rPr>
              <a:t>inno</a:t>
            </a:r>
            <a:r>
              <a:rPr lang="en-US" sz="2800" dirty="0">
                <a:solidFill>
                  <a:schemeClr val="tx1"/>
                </a:solidFill>
              </a:rPr>
              <a:t>-cent children ignorant of the law; but when they come to a knowledge of the law, </a:t>
            </a:r>
            <a:r>
              <a:rPr lang="en-US" sz="2800" b="1" dirty="0">
                <a:solidFill>
                  <a:schemeClr val="tx1"/>
                </a:solidFill>
              </a:rPr>
              <a:t>sin recovers its power in them also</a:t>
            </a:r>
            <a:r>
              <a:rPr lang="en-US" sz="2800" dirty="0">
                <a:solidFill>
                  <a:schemeClr val="tx1"/>
                </a:solidFill>
              </a:rPr>
              <a:t>’ </a:t>
            </a:r>
            <a:r>
              <a:rPr lang="en-US" sz="2400" dirty="0">
                <a:solidFill>
                  <a:schemeClr val="tx1"/>
                </a:solidFill>
              </a:rPr>
              <a:t>– Th.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Principles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</a:t>
            </a:r>
            <a:r>
              <a:rPr lang="en-US" altLang="en-US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 old enough to understand plan of salvation puts soul in jeopardy by waiting</a:t>
            </a:r>
          </a:p>
          <a:p>
            <a:pPr marL="990600" lvl="1" indent="-533400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Ac.8:39</a:t>
            </a:r>
            <a:endParaRPr lang="en-US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en-US" altLang="en-US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Two questions: 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feel the weight of sin on your conscience?   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so, what hinders </a:t>
            </a:r>
            <a:r>
              <a:rPr lang="en-US" altLang="en-US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rgbClr val="FFFFCC"/>
                </a:solidFill>
                <a:latin typeface="Baskerville Old Face" panose="02020602080505020303" pitchFamily="18" charset="0"/>
              </a:rPr>
              <a:t>I </a:t>
            </a:r>
            <a:r>
              <a:rPr lang="en-US" altLang="en-US" sz="3600" dirty="0">
                <a:solidFill>
                  <a:srgbClr val="FFFFCC"/>
                </a:solidFill>
              </a:rPr>
              <a:t> </a:t>
            </a:r>
            <a:r>
              <a:rPr lang="en-US" altLang="en-US" sz="3600" b="1" u="sng" dirty="0">
                <a:solidFill>
                  <a:srgbClr val="FFFFCC"/>
                </a:solidFill>
              </a:rPr>
              <a:t>Afraid Of What </a:t>
            </a:r>
            <a:br>
              <a:rPr lang="en-US" altLang="en-US" sz="3600" b="1" u="sng" dirty="0">
                <a:solidFill>
                  <a:srgbClr val="FFFFCC"/>
                </a:solidFill>
              </a:rPr>
            </a:br>
            <a:r>
              <a:rPr lang="en-US" altLang="en-US" sz="3600" b="1" u="sng" dirty="0">
                <a:solidFill>
                  <a:srgbClr val="FFFFCC"/>
                </a:solidFill>
              </a:rPr>
              <a:t>Others May Think</a:t>
            </a:r>
            <a:r>
              <a:rPr lang="en-US" altLang="en-US" sz="3600" b="1" dirty="0">
                <a:solidFill>
                  <a:srgbClr val="FFFFCC"/>
                </a:solidFill>
              </a:rPr>
              <a:t>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98463" indent="-39846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Mt.10:37  </a:t>
            </a:r>
          </a:p>
          <a:p>
            <a:pPr marL="796925" lvl="1" indent="-339725">
              <a:spcAft>
                <a:spcPts val="600"/>
              </a:spcAft>
            </a:pPr>
            <a:r>
              <a:rPr lang="en-US" altLang="en-US" sz="3200" dirty="0">
                <a:solidFill>
                  <a:srgbClr val="FFCC00"/>
                </a:solidFill>
              </a:rPr>
              <a:t>What could anyone else do to deserve more loyalty than Jesus?</a:t>
            </a:r>
          </a:p>
          <a:p>
            <a:pPr marL="398463" indent="-39846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Jn.12:42-43 </a:t>
            </a:r>
          </a:p>
          <a:p>
            <a:pPr marL="796925" lvl="1" indent="-339725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It takes courage to be different </a:t>
            </a:r>
          </a:p>
          <a:p>
            <a:pPr marL="796925" lvl="1" indent="-339725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Jn.9:20-22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altLang="en-US" sz="3600" b="1" dirty="0">
                <a:solidFill>
                  <a:srgbClr val="FFFFCC"/>
                </a:solidFill>
                <a:latin typeface="Baskerville Old Face" panose="02020602080505020303" pitchFamily="18" charset="0"/>
              </a:rPr>
              <a:t>II  </a:t>
            </a:r>
            <a:r>
              <a:rPr lang="en-US" altLang="en-US" sz="3600" b="1" u="sng" dirty="0">
                <a:solidFill>
                  <a:srgbClr val="FFFFCC"/>
                </a:solidFill>
              </a:rPr>
              <a:t>Procrastination</a:t>
            </a:r>
            <a:r>
              <a:rPr lang="en-US" altLang="en-US" sz="3600" b="1" dirty="0">
                <a:solidFill>
                  <a:srgbClr val="FFFFCC"/>
                </a:solidFill>
              </a:rPr>
              <a:t>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marL="339725" indent="-339725"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Why would someone who knows truth not do it?</a:t>
            </a:r>
          </a:p>
          <a:p>
            <a:pPr marL="339725" indent="-339725"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Someone dying of disease does not:</a:t>
            </a:r>
          </a:p>
          <a:p>
            <a:pPr marL="739775" lvl="2" indent="-339725">
              <a:spcAft>
                <a:spcPts val="600"/>
              </a:spcAft>
            </a:pPr>
            <a:r>
              <a:rPr lang="en-US" altLang="en-US" sz="3200" u="sng" dirty="0">
                <a:solidFill>
                  <a:srgbClr val="FFCC00"/>
                </a:solidFill>
              </a:rPr>
              <a:t>DECLINE</a:t>
            </a:r>
            <a:r>
              <a:rPr lang="en-US" altLang="en-US" sz="3200" dirty="0">
                <a:solidFill>
                  <a:schemeClr val="bg1"/>
                </a:solidFill>
              </a:rPr>
              <a:t> any reasonable treatment </a:t>
            </a:r>
          </a:p>
          <a:p>
            <a:pPr marL="739775" lvl="2" indent="-339725">
              <a:spcAft>
                <a:spcPts val="600"/>
              </a:spcAft>
            </a:pPr>
            <a:r>
              <a:rPr lang="en-US" altLang="en-US" sz="3200" u="sng" dirty="0">
                <a:solidFill>
                  <a:srgbClr val="FFCC00"/>
                </a:solidFill>
              </a:rPr>
              <a:t>DELAY</a:t>
            </a:r>
            <a:r>
              <a:rPr lang="en-US" altLang="en-US" sz="3200" dirty="0">
                <a:solidFill>
                  <a:schemeClr val="bg1"/>
                </a:solidFill>
              </a:rPr>
              <a:t> cure for something frivolous</a:t>
            </a:r>
          </a:p>
          <a:p>
            <a:pPr marL="1196975" lvl="3" indent="-339725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Lk.13:24-25</a:t>
            </a:r>
          </a:p>
          <a:p>
            <a:pPr marL="1196975" lvl="3" indent="-339725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Lk.17:26-29</a:t>
            </a:r>
          </a:p>
          <a:p>
            <a:pPr marL="1196975" lvl="3" indent="-339725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Ja.4:13-14</a:t>
            </a:r>
          </a:p>
          <a:p>
            <a:pPr marL="1196975" lvl="3" indent="-339725">
              <a:spcAft>
                <a:spcPts val="600"/>
              </a:spcAft>
            </a:pPr>
            <a:endParaRPr lang="en-US" altLang="en-US" sz="2800" dirty="0">
              <a:solidFill>
                <a:schemeClr val="bg1"/>
              </a:solidFill>
            </a:endParaRPr>
          </a:p>
          <a:p>
            <a:pPr marL="400050" lvl="2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Speech Bubble: Rectangle with Corners Rounded 2"/>
          <p:cNvSpPr/>
          <p:nvPr/>
        </p:nvSpPr>
        <p:spPr>
          <a:xfrm>
            <a:off x="2362200" y="381000"/>
            <a:ext cx="5791200" cy="2438400"/>
          </a:xfrm>
          <a:prstGeom prst="wedgeRoundRectCallout">
            <a:avLst>
              <a:gd name="adj1" fmla="val -42484"/>
              <a:gd name="adj2" fmla="val 127239"/>
              <a:gd name="adj3" fmla="val 16667"/>
            </a:avLst>
          </a:prstGeom>
          <a:solidFill>
            <a:schemeClr val="tx1"/>
          </a:solidFill>
          <a:ln w="190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CC"/>
                </a:solidFill>
              </a:rPr>
              <a:t>‘But exhort one another daily, while it is called “Today,” lest any of you be hardened through the deceitfulness of sin’ </a:t>
            </a:r>
            <a:r>
              <a:rPr lang="en-US" sz="2400" dirty="0"/>
              <a:t>– Hb.3:13.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5029200" y="4953000"/>
            <a:ext cx="32766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Acts 24:24-25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altLang="en-US" sz="3600" b="1" dirty="0">
                <a:solidFill>
                  <a:srgbClr val="FFFFCC"/>
                </a:solidFill>
                <a:latin typeface="Baskerville Old Face" panose="02020602080505020303" pitchFamily="18" charset="0"/>
              </a:rPr>
              <a:t>III</a:t>
            </a:r>
            <a:r>
              <a:rPr lang="en-US" altLang="en-US" sz="3600" b="1" dirty="0">
                <a:solidFill>
                  <a:srgbClr val="FFFFCC"/>
                </a:solidFill>
                <a:latin typeface="+mn-lt"/>
              </a:rPr>
              <a:t>  </a:t>
            </a:r>
            <a:r>
              <a:rPr lang="en-US" altLang="en-US" sz="3600" b="1" u="sng" dirty="0">
                <a:solidFill>
                  <a:srgbClr val="FFFFCC"/>
                </a:solidFill>
                <a:latin typeface="+mn-lt"/>
              </a:rPr>
              <a:t>Do Not Realize </a:t>
            </a:r>
            <a:br>
              <a:rPr lang="en-US" altLang="en-US" sz="3600" b="1" u="sng" dirty="0">
                <a:solidFill>
                  <a:srgbClr val="FFFFCC"/>
                </a:solidFill>
                <a:latin typeface="+mn-lt"/>
              </a:rPr>
            </a:br>
            <a:r>
              <a:rPr lang="en-US" altLang="en-US" sz="3600" b="1" u="sng" dirty="0">
                <a:solidFill>
                  <a:srgbClr val="FFFFCC"/>
                </a:solidFill>
                <a:latin typeface="+mn-lt"/>
              </a:rPr>
              <a:t>What Is At Stake</a:t>
            </a:r>
            <a:r>
              <a:rPr lang="en-US" altLang="en-US" sz="3600" b="1" dirty="0">
                <a:solidFill>
                  <a:srgbClr val="FFFFCC"/>
                </a:solidFill>
                <a:latin typeface="+mn-lt"/>
              </a:rPr>
              <a:t>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marL="398463" indent="-39846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Some do not think their condition is very serious  </a:t>
            </a:r>
          </a:p>
          <a:p>
            <a:pPr marL="398463" indent="-398463"/>
            <a:r>
              <a:rPr lang="en-US" altLang="en-US" dirty="0">
                <a:solidFill>
                  <a:schemeClr val="bg1"/>
                </a:solidFill>
              </a:rPr>
              <a:t>“Surely a ‘good kid’ is not lost!”     </a:t>
            </a:r>
          </a:p>
          <a:p>
            <a:pPr marL="798513" lvl="2" indent="-398463"/>
            <a:r>
              <a:rPr lang="en-US" altLang="en-US" sz="3200" dirty="0">
                <a:solidFill>
                  <a:schemeClr val="bg1"/>
                </a:solidFill>
              </a:rPr>
              <a:t>Ac.8:28…  </a:t>
            </a:r>
          </a:p>
          <a:p>
            <a:pPr marL="798513" lvl="2" indent="-398463"/>
            <a:r>
              <a:rPr lang="en-US" altLang="en-US" sz="3200" dirty="0">
                <a:solidFill>
                  <a:schemeClr val="bg1"/>
                </a:solidFill>
              </a:rPr>
              <a:t>Ac.9   </a:t>
            </a:r>
          </a:p>
          <a:p>
            <a:pPr marL="798513" lvl="2" indent="-398463"/>
            <a:r>
              <a:rPr lang="en-US" altLang="en-US" sz="3200" dirty="0">
                <a:solidFill>
                  <a:schemeClr val="bg1"/>
                </a:solidFill>
              </a:rPr>
              <a:t>Ac.10:2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2162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altLang="en-US" sz="4000" dirty="0">
                <a:solidFill>
                  <a:schemeClr val="bg1"/>
                </a:solidFill>
              </a:rPr>
              <a:t>What is sin?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marL="339725" indent="-339725">
              <a:lnSpc>
                <a:spcPct val="90000"/>
              </a:lnSpc>
              <a:tabLst>
                <a:tab pos="339725" algn="l"/>
              </a:tabLst>
            </a:pPr>
            <a:r>
              <a:rPr lang="en-US" altLang="en-US" dirty="0">
                <a:solidFill>
                  <a:srgbClr val="FFFF00"/>
                </a:solidFill>
              </a:rPr>
              <a:t>Commission:</a:t>
            </a:r>
            <a:r>
              <a:rPr lang="en-US" altLang="en-US" dirty="0">
                <a:solidFill>
                  <a:schemeClr val="bg1"/>
                </a:solidFill>
              </a:rPr>
              <a:t>  do something wrong   </a:t>
            </a:r>
          </a:p>
          <a:p>
            <a:pPr marL="855663" lvl="1" indent="-398463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99FF33"/>
                </a:solidFill>
              </a:rPr>
              <a:t>Thought.</a:t>
            </a:r>
            <a:r>
              <a:rPr lang="en-US" altLang="en-US" sz="3200" dirty="0">
                <a:solidFill>
                  <a:schemeClr val="bg1"/>
                </a:solidFill>
              </a:rPr>
              <a:t>   Ga.5:19-21 </a:t>
            </a:r>
          </a:p>
          <a:p>
            <a:pPr marL="855663" lvl="1" indent="-398463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99FF33"/>
                </a:solidFill>
              </a:rPr>
              <a:t>Word.</a:t>
            </a:r>
            <a:r>
              <a:rPr lang="en-US" altLang="en-US" sz="3200" dirty="0">
                <a:solidFill>
                  <a:schemeClr val="bg1"/>
                </a:solidFill>
              </a:rPr>
              <a:t>    Ep.4:29</a:t>
            </a:r>
          </a:p>
          <a:p>
            <a:pPr marL="855663" lvl="1" indent="-398463">
              <a:lnSpc>
                <a:spcPct val="90000"/>
              </a:lnSpc>
              <a:spcAft>
                <a:spcPts val="800"/>
              </a:spcAft>
            </a:pPr>
            <a:r>
              <a:rPr lang="en-US" altLang="en-US" sz="3200" dirty="0">
                <a:solidFill>
                  <a:srgbClr val="99FF33"/>
                </a:solidFill>
              </a:rPr>
              <a:t>Deed</a:t>
            </a:r>
            <a:r>
              <a:rPr lang="en-US" altLang="en-US" sz="3200" dirty="0">
                <a:solidFill>
                  <a:schemeClr val="bg1"/>
                </a:solidFill>
              </a:rPr>
              <a:t>.   1 Jn.3:4</a:t>
            </a:r>
          </a:p>
          <a:p>
            <a:pPr marL="339725" indent="-339725"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00"/>
                </a:solidFill>
              </a:rPr>
              <a:t>Omission:  </a:t>
            </a:r>
            <a:r>
              <a:rPr lang="en-US" altLang="en-US" dirty="0">
                <a:solidFill>
                  <a:schemeClr val="bg1"/>
                </a:solidFill>
              </a:rPr>
              <a:t>fail to do what is right, Ja.4:17</a:t>
            </a:r>
          </a:p>
          <a:p>
            <a:pPr marL="855663" lvl="1" indent="-398463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Mt.25:41-46;  Lk.16    </a:t>
            </a:r>
          </a:p>
          <a:p>
            <a:pPr marL="855663" lvl="1" indent="-398463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One who does not repent of sins has increased them.   2 Co.12:21  </a:t>
            </a:r>
          </a:p>
          <a:p>
            <a:pPr marL="855663" lvl="1" indent="-398463">
              <a:lnSpc>
                <a:spcPct val="90000"/>
              </a:lnSpc>
            </a:pPr>
            <a:r>
              <a:rPr lang="en-US" altLang="en-US" sz="3200" dirty="0">
                <a:solidFill>
                  <a:schemeClr val="bg1"/>
                </a:solidFill>
              </a:rPr>
              <a:t>Ga.2:21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rgbClr val="FFFFCC"/>
                </a:solidFill>
                <a:latin typeface="Baskerville Old Face" panose="02020602080505020303" pitchFamily="18" charset="0"/>
              </a:rPr>
              <a:t>IV  </a:t>
            </a:r>
            <a:r>
              <a:rPr lang="en-US" altLang="en-US" sz="3600" b="1" u="sng" dirty="0">
                <a:solidFill>
                  <a:srgbClr val="FFFFCC"/>
                </a:solidFill>
              </a:rPr>
              <a:t>Love Of The World</a:t>
            </a:r>
            <a:r>
              <a:rPr lang="en-US" altLang="en-US" sz="3600" b="1" dirty="0">
                <a:solidFill>
                  <a:srgbClr val="FFFFCC"/>
                </a:solidFill>
              </a:rPr>
              <a:t>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 dirty="0">
                <a:solidFill>
                  <a:schemeClr val="bg1"/>
                </a:solidFill>
              </a:rPr>
              <a:t>1 Jn.2:15  </a:t>
            </a:r>
          </a:p>
          <a:p>
            <a:pPr marL="990600" lvl="1" indent="-533400"/>
            <a:r>
              <a:rPr lang="en-US" altLang="en-US" sz="3200" dirty="0">
                <a:solidFill>
                  <a:schemeClr val="bg1"/>
                </a:solidFill>
              </a:rPr>
              <a:t>Some are reluctant to give up things,  friends, and activities they enjoy  </a:t>
            </a:r>
          </a:p>
          <a:p>
            <a:pPr marL="609600" indent="-609600"/>
            <a:r>
              <a:rPr lang="en-US" altLang="en-US" dirty="0">
                <a:solidFill>
                  <a:schemeClr val="bg1"/>
                </a:solidFill>
              </a:rPr>
              <a:t>Great insult to God to value His creation over His salvation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Baskerville Old Face" panose="02020602080505020303" pitchFamily="18" charset="0"/>
              </a:rPr>
              <a:t>V </a:t>
            </a:r>
            <a:r>
              <a:rPr lang="en-US" altLang="en-US" sz="3600" dirty="0">
                <a:solidFill>
                  <a:srgbClr val="FFFFCC"/>
                </a:solidFill>
              </a:rPr>
              <a:t> </a:t>
            </a:r>
            <a:r>
              <a:rPr lang="en-US" altLang="en-US" sz="3600" u="sng" dirty="0">
                <a:solidFill>
                  <a:srgbClr val="FFFFCC"/>
                </a:solidFill>
              </a:rPr>
              <a:t>Uncertainty About </a:t>
            </a:r>
            <a:br>
              <a:rPr lang="en-US" altLang="en-US" sz="3600" u="sng" dirty="0">
                <a:solidFill>
                  <a:srgbClr val="FFFFCC"/>
                </a:solidFill>
              </a:rPr>
            </a:br>
            <a:r>
              <a:rPr lang="en-US" altLang="en-US" sz="3600" u="sng" dirty="0">
                <a:solidFill>
                  <a:srgbClr val="FFFFCC"/>
                </a:solidFill>
              </a:rPr>
              <a:t>Age of Accountability</a:t>
            </a:r>
            <a:r>
              <a:rPr lang="en-US" altLang="en-US" sz="3600" dirty="0">
                <a:solidFill>
                  <a:srgbClr val="FFFFCC"/>
                </a:solidFill>
              </a:rPr>
              <a:t>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39725" indent="-339725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Issue presents a double danger  </a:t>
            </a:r>
          </a:p>
          <a:p>
            <a:pPr marL="855663" lvl="1" indent="-457200">
              <a:spcAft>
                <a:spcPts val="600"/>
              </a:spcAft>
            </a:pPr>
            <a:r>
              <a:rPr lang="en-US" altLang="en-US" sz="3200" dirty="0">
                <a:solidFill>
                  <a:srgbClr val="99FF33"/>
                </a:solidFill>
              </a:rPr>
              <a:t>Danger of over-encouraging</a:t>
            </a:r>
          </a:p>
          <a:p>
            <a:pPr marL="1312863" lvl="3" indent="-457200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The choice must be </a:t>
            </a:r>
            <a:r>
              <a:rPr lang="en-US" altLang="en-US" sz="3200" i="1" dirty="0">
                <a:solidFill>
                  <a:schemeClr val="bg1"/>
                </a:solidFill>
              </a:rPr>
              <a:t>theirs</a:t>
            </a:r>
            <a:r>
              <a:rPr lang="en-US" altLang="en-US" sz="3200" dirty="0">
                <a:solidFill>
                  <a:schemeClr val="bg1"/>
                </a:solidFill>
              </a:rPr>
              <a:t>, not ours</a:t>
            </a:r>
          </a:p>
          <a:p>
            <a:pPr marL="855663" lvl="1" indent="-457200">
              <a:spcAft>
                <a:spcPts val="600"/>
              </a:spcAft>
            </a:pPr>
            <a:r>
              <a:rPr lang="en-US" altLang="en-US" sz="3200" dirty="0">
                <a:solidFill>
                  <a:srgbClr val="99FF33"/>
                </a:solidFill>
              </a:rPr>
              <a:t>Danger of discouraging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Many false views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marL="609600" indent="-609600">
              <a:spcAft>
                <a:spcPts val="600"/>
              </a:spcAft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1.  </a:t>
            </a:r>
            <a:r>
              <a:rPr lang="en-US" altLang="en-US" dirty="0">
                <a:solidFill>
                  <a:srgbClr val="FFFFCC"/>
                </a:solidFill>
              </a:rPr>
              <a:t>There is no age of accountability; babies are sinners from birth </a:t>
            </a:r>
            <a:r>
              <a:rPr lang="en-US" altLang="en-US" dirty="0">
                <a:solidFill>
                  <a:schemeClr val="bg1"/>
                </a:solidFill>
              </a:rPr>
              <a:t>   [Ezk.18:20]</a:t>
            </a:r>
          </a:p>
          <a:p>
            <a:pPr marL="609600" indent="-609600">
              <a:spcAft>
                <a:spcPts val="600"/>
              </a:spcAft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2.  </a:t>
            </a:r>
            <a:r>
              <a:rPr lang="en-US" altLang="en-US" dirty="0">
                <a:solidFill>
                  <a:srgbClr val="FFFFCC"/>
                </a:solidFill>
              </a:rPr>
              <a:t>Age 20 </a:t>
            </a:r>
            <a:r>
              <a:rPr lang="en-US" altLang="en-US" dirty="0">
                <a:solidFill>
                  <a:schemeClr val="bg1"/>
                </a:solidFill>
              </a:rPr>
              <a:t>(based on Nu.13-14)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3.  </a:t>
            </a:r>
            <a:r>
              <a:rPr lang="en-US" altLang="en-US" dirty="0">
                <a:solidFill>
                  <a:srgbClr val="FFFFCC"/>
                </a:solidFill>
              </a:rPr>
              <a:t>Age 12</a:t>
            </a:r>
            <a:r>
              <a:rPr lang="en-US" altLang="en-US" dirty="0">
                <a:solidFill>
                  <a:schemeClr val="bg1"/>
                </a:solidFill>
              </a:rPr>
              <a:t> (based on Lk.2)   </a:t>
            </a:r>
          </a:p>
          <a:p>
            <a:pPr marL="609600" indent="-609600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4.  </a:t>
            </a:r>
            <a:r>
              <a:rPr lang="en-US" altLang="en-US" dirty="0">
                <a:solidFill>
                  <a:srgbClr val="FFFFCC"/>
                </a:solidFill>
              </a:rPr>
              <a:t>Age 30 </a:t>
            </a:r>
            <a:r>
              <a:rPr lang="en-US" altLang="en-US" dirty="0">
                <a:solidFill>
                  <a:schemeClr val="bg1"/>
                </a:solidFill>
              </a:rPr>
              <a:t>(based on Lk.3:23)  </a:t>
            </a:r>
          </a:p>
          <a:p>
            <a:pPr marL="990600" lvl="1" indent="-533400"/>
            <a:endParaRPr lang="en-US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15938" indent="-515938" algn="l"/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altLang="en-US" sz="3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A child should live the life becoming a Christian to show he can do it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86348"/>
            <a:ext cx="8229600" cy="4525963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Live life before being born or taught?</a:t>
            </a:r>
          </a:p>
          <a:p>
            <a:pPr marL="0" indent="0" defTabSz="515938">
              <a:lnSpc>
                <a:spcPct val="90000"/>
              </a:lnSpc>
              <a:buNone/>
            </a:pPr>
            <a:r>
              <a:rPr lang="en-US" altLang="en-US" dirty="0">
                <a:solidFill>
                  <a:schemeClr val="bg1"/>
                </a:solidFill>
              </a:rPr>
              <a:t>6.  </a:t>
            </a:r>
            <a:r>
              <a:rPr lang="en-US" altLang="en-US" dirty="0">
                <a:solidFill>
                  <a:srgbClr val="FFFFCC"/>
                </a:solidFill>
              </a:rPr>
              <a:t>A child has to know everything in NT on 	the subject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solidFill>
                  <a:schemeClr val="bg1"/>
                </a:solidFill>
              </a:rPr>
              <a:t>Some adults grow in knowledge, then compare it with little knowledge they had when baptized.   [Eunuch]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solidFill>
                  <a:schemeClr val="bg1"/>
                </a:solidFill>
              </a:rPr>
              <a:t>Some baptized too young to understand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545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Baskerville Old Face</vt:lpstr>
      <vt:lpstr>Default Design</vt:lpstr>
      <vt:lpstr>Acts 8:36</vt:lpstr>
      <vt:lpstr>I  Afraid Of What  Others May Think?</vt:lpstr>
      <vt:lpstr>II  Procrastination?</vt:lpstr>
      <vt:lpstr>III  Do Not Realize  What Is At Stake?</vt:lpstr>
      <vt:lpstr>What is sin?</vt:lpstr>
      <vt:lpstr>IV  Love Of The World?</vt:lpstr>
      <vt:lpstr>V  Uncertainty About  Age of Accountability?</vt:lpstr>
      <vt:lpstr>Many false views</vt:lpstr>
      <vt:lpstr>5.  A child should live the life becoming a Christian to show he can do it</vt:lpstr>
      <vt:lpstr>There is an age of accountability</vt:lpstr>
      <vt:lpstr>2 Sm.12:22-23</vt:lpstr>
      <vt:lpstr>Principles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tchtcj@gmail.com</cp:lastModifiedBy>
  <cp:revision>54</cp:revision>
  <dcterms:created xsi:type="dcterms:W3CDTF">2007-01-12T02:51:17Z</dcterms:created>
  <dcterms:modified xsi:type="dcterms:W3CDTF">2017-06-12T01:08:12Z</dcterms:modified>
</cp:coreProperties>
</file>