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62E"/>
    <a:srgbClr val="FFF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34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6B4A-918E-0848-B670-2405B5E63D7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8C04-4C20-D84E-9740-9819D5EC5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6B4A-918E-0848-B670-2405B5E63D7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8C04-4C20-D84E-9740-9819D5EC5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6B4A-918E-0848-B670-2405B5E63D7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8C04-4C20-D84E-9740-9819D5EC5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6B4A-918E-0848-B670-2405B5E63D7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8C04-4C20-D84E-9740-9819D5EC5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6B4A-918E-0848-B670-2405B5E63D7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8C04-4C20-D84E-9740-9819D5EC5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6B4A-918E-0848-B670-2405B5E63D7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8C04-4C20-D84E-9740-9819D5EC5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6B4A-918E-0848-B670-2405B5E63D7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8C04-4C20-D84E-9740-9819D5EC5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6B4A-918E-0848-B670-2405B5E63D7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8C04-4C20-D84E-9740-9819D5EC5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6B4A-918E-0848-B670-2405B5E63D7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8C04-4C20-D84E-9740-9819D5EC5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6B4A-918E-0848-B670-2405B5E63D7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8C04-4C20-D84E-9740-9819D5EC5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6B4A-918E-0848-B670-2405B5E63D7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B8C04-4C20-D84E-9740-9819D5EC5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B4A-918E-0848-B670-2405B5E63D78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B8C04-4C20-D84E-9740-9819D5EC52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6000" kern="1200">
          <a:solidFill>
            <a:srgbClr val="E6162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Doves Type"/>
          <a:ea typeface="+mj-ea"/>
          <a:cs typeface="Doves Type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4400" kern="1200">
          <a:solidFill>
            <a:schemeClr val="tx1"/>
          </a:solidFill>
          <a:latin typeface="Doves Type"/>
          <a:ea typeface="+mn-ea"/>
          <a:cs typeface="Doves Type"/>
        </a:defRPr>
      </a:lvl1pPr>
      <a:lvl2pPr marL="508000" indent="0" algn="l" defTabSz="45720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Doves Type"/>
          <a:ea typeface="+mn-ea"/>
          <a:cs typeface="Doves Type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3600" kern="1200">
          <a:solidFill>
            <a:schemeClr val="tx1"/>
          </a:solidFill>
          <a:latin typeface="Doves Type"/>
          <a:ea typeface="+mn-ea"/>
          <a:cs typeface="Doves Type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Doves Type"/>
          <a:ea typeface="+mn-ea"/>
          <a:cs typeface="Doves Type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Doves Type"/>
          <a:ea typeface="+mn-ea"/>
          <a:cs typeface="Doves 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mc:AlternateContent xmlns:mc="http://schemas.openxmlformats.org/markup-compatibility/2006">
          <mc:Choice xmlns="" xmlns:mv="urn:schemas-microsoft-com:mac:vml" xmlns:ma="http://schemas.microsoft.com/office/mac/drawingml/2008/main" Requires="ma">
            <a:blipFill rotWithShape="1">
              <a:blip r:embed="rId2"/>
              <a:stretch>
                <a:fillRect/>
              </a:stretch>
            </a:blipFill>
          </mc:Choice>
          <mc:Fallback>
            <a:blipFill rotWithShape="1">
              <a:blip r:embed="rId3"/>
              <a:stretch>
                <a:fillRect/>
              </a:stretch>
            </a:blipFill>
          </mc:Fallback>
        </mc:AlternateContent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Man has the Capacity</a:t>
            </a:r>
            <a:br>
              <a:rPr lang="en-US" dirty="0"/>
            </a:br>
            <a:r>
              <a:rPr lang="en-US" dirty="0"/>
              <a:t>for Moral Judgment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884"/>
            <a:ext cx="8229600" cy="4525963"/>
          </a:xfrm>
        </p:spPr>
        <p:txBody>
          <a:bodyPr/>
          <a:lstStyle/>
          <a:p>
            <a:r>
              <a:rPr lang="en-US" dirty="0"/>
              <a:t>There are very few true moral relativists.</a:t>
            </a:r>
          </a:p>
          <a:p>
            <a:r>
              <a:rPr lang="en-US" dirty="0"/>
              <a:t>“Is there anyone, anywhere in the world, doing something they should not be doing regardless of what they think about it?”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Man has the Capacity</a:t>
            </a:r>
            <a:br>
              <a:rPr lang="en-US" dirty="0"/>
            </a:br>
            <a:r>
              <a:rPr lang="en-US" dirty="0"/>
              <a:t>for Moral Judgment</a:t>
            </a:r>
          </a:p>
        </p:txBody>
      </p:sp>
      <p:pic>
        <p:nvPicPr>
          <p:cNvPr id="4" name="Content Placeholder 3" descr="happy-carro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4891" r="-164891"/>
          <a:stretch>
            <a:fillRect/>
          </a:stretch>
        </p:blipFill>
        <p:spPr>
          <a:xfrm>
            <a:off x="457200" y="1811338"/>
            <a:ext cx="8229600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We All Look for </a:t>
            </a:r>
            <a:br>
              <a:rPr lang="en-US" dirty="0"/>
            </a:br>
            <a:r>
              <a:rPr lang="en-US" dirty="0"/>
              <a:t>Meaning and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6592"/>
            <a:ext cx="8229600" cy="4525963"/>
          </a:xfrm>
        </p:spPr>
        <p:txBody>
          <a:bodyPr/>
          <a:lstStyle/>
          <a:p>
            <a:r>
              <a:rPr lang="en-US" dirty="0"/>
              <a:t>If we are an accident, love, beauty, justice, etc. </a:t>
            </a:r>
            <a:r>
              <a:rPr lang="en-US" u="sng" dirty="0">
                <a:solidFill>
                  <a:srgbClr val="E6162E"/>
                </a:solidFill>
              </a:rPr>
              <a:t>do not exist</a:t>
            </a:r>
            <a:r>
              <a:rPr lang="en-US" dirty="0"/>
              <a:t>!</a:t>
            </a:r>
          </a:p>
          <a:p>
            <a:r>
              <a:rPr lang="en-US" dirty="0"/>
              <a:t>All our desires correspond to </a:t>
            </a:r>
            <a:r>
              <a:rPr lang="en-US" dirty="0">
                <a:solidFill>
                  <a:srgbClr val="E6162E"/>
                </a:solidFill>
              </a:rPr>
              <a:t>real</a:t>
            </a:r>
            <a:r>
              <a:rPr lang="en-US" dirty="0"/>
              <a:t> needs</a:t>
            </a:r>
          </a:p>
          <a:p>
            <a:pPr lvl="1"/>
            <a:r>
              <a:rPr lang="en-US" dirty="0"/>
              <a:t>Hunger – Food</a:t>
            </a:r>
          </a:p>
          <a:p>
            <a:pPr lvl="1"/>
            <a:r>
              <a:rPr lang="en-US" dirty="0"/>
              <a:t>Thirst – Drink</a:t>
            </a:r>
          </a:p>
          <a:p>
            <a:pPr lvl="1"/>
            <a:r>
              <a:rPr lang="en-US" dirty="0"/>
              <a:t>Fatigue – Sleep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Even God’s People Struggle with Doubt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884"/>
            <a:ext cx="8229600" cy="4525963"/>
          </a:xfrm>
        </p:spPr>
        <p:txBody>
          <a:bodyPr/>
          <a:lstStyle/>
          <a:p>
            <a:r>
              <a:rPr lang="en-US" dirty="0"/>
              <a:t>Psalm 22:1-2 - David</a:t>
            </a:r>
          </a:p>
          <a:p>
            <a:r>
              <a:rPr lang="en-US" dirty="0"/>
              <a:t>1 Kings 19:4 – Elijah</a:t>
            </a:r>
          </a:p>
          <a:p>
            <a:r>
              <a:rPr lang="en-US" dirty="0"/>
              <a:t>Job.7:20-21 – Job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Absolute Certainty </a:t>
            </a:r>
            <a:br>
              <a:rPr lang="en-US" dirty="0"/>
            </a:br>
            <a:r>
              <a:rPr lang="en-US" dirty="0"/>
              <a:t>is not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2640"/>
            <a:ext cx="9144000" cy="4525963"/>
          </a:xfrm>
        </p:spPr>
        <p:txBody>
          <a:bodyPr/>
          <a:lstStyle/>
          <a:p>
            <a:r>
              <a:rPr lang="en-US" dirty="0"/>
              <a:t>2 Corinthians 5:7</a:t>
            </a:r>
          </a:p>
          <a:p>
            <a:r>
              <a:rPr lang="en-US" dirty="0"/>
              <a:t>Hebrews 11:1</a:t>
            </a:r>
          </a:p>
          <a:p>
            <a:endParaRPr lang="en-US" dirty="0"/>
          </a:p>
          <a:p>
            <a:pPr algn="ctr"/>
            <a:r>
              <a:rPr lang="en-US" dirty="0"/>
              <a:t>Even if it would be unreasonable to believe anything else, </a:t>
            </a:r>
            <a:r>
              <a:rPr lang="en-US" u="sng" dirty="0">
                <a:solidFill>
                  <a:srgbClr val="E6162E"/>
                </a:solidFill>
              </a:rPr>
              <a:t>faith </a:t>
            </a:r>
            <a:r>
              <a:rPr lang="en-US" dirty="0"/>
              <a:t>is still necessary.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Atheists Cannot Offer Certainty Either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084"/>
            <a:ext cx="8229600" cy="4525963"/>
          </a:xfrm>
        </p:spPr>
        <p:txBody>
          <a:bodyPr/>
          <a:lstStyle/>
          <a:p>
            <a:r>
              <a:rPr lang="en-US" dirty="0"/>
              <a:t>Demand Scientific Demonstration:</a:t>
            </a:r>
          </a:p>
          <a:p>
            <a:pPr lvl="1"/>
            <a:r>
              <a:rPr lang="en-US" dirty="0"/>
              <a:t>Prove Rationally by logic</a:t>
            </a:r>
          </a:p>
          <a:p>
            <a:pPr lvl="1"/>
            <a:r>
              <a:rPr lang="en-US" dirty="0"/>
              <a:t>Empirically using the five senses</a:t>
            </a:r>
          </a:p>
          <a:p>
            <a:endParaRPr lang="en-US" dirty="0"/>
          </a:p>
          <a:p>
            <a:r>
              <a:rPr lang="en-US" dirty="0"/>
              <a:t>Their </a:t>
            </a:r>
            <a:r>
              <a:rPr lang="en-US" u="sng" dirty="0">
                <a:solidFill>
                  <a:srgbClr val="E6162E"/>
                </a:solidFill>
              </a:rPr>
              <a:t>Demand </a:t>
            </a:r>
            <a:r>
              <a:rPr lang="en-US" dirty="0"/>
              <a:t>is really a </a:t>
            </a:r>
            <a:r>
              <a:rPr lang="en-US" u="sng" dirty="0">
                <a:solidFill>
                  <a:srgbClr val="E6162E"/>
                </a:solidFill>
              </a:rPr>
              <a:t>Belief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Atheists Cannot Offer Certainty Either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084"/>
            <a:ext cx="39878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38496" r="17965" b="40729"/>
          <a:stretch>
            <a:fillRect/>
          </a:stretch>
        </p:blipFill>
        <p:spPr>
          <a:xfrm>
            <a:off x="4944783" y="2059084"/>
            <a:ext cx="4199217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 Clues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/>
              <a:t>A Created Universe will </a:t>
            </a:r>
            <a:br>
              <a:rPr lang="en-US" dirty="0"/>
            </a:br>
            <a:r>
              <a:rPr lang="en-US" dirty="0"/>
              <a:t>behave a certain way</a:t>
            </a:r>
          </a:p>
          <a:p>
            <a:endParaRPr lang="en-US" dirty="0"/>
          </a:p>
          <a:p>
            <a:r>
              <a:rPr lang="en-US" dirty="0"/>
              <a:t>An Uncreated Universe will</a:t>
            </a:r>
            <a:br>
              <a:rPr lang="en-US" dirty="0"/>
            </a:br>
            <a:r>
              <a:rPr lang="en-US" dirty="0"/>
              <a:t>behave differently</a:t>
            </a:r>
          </a:p>
          <a:p>
            <a:pPr algn="ctr"/>
            <a:br>
              <a:rPr lang="en-US" dirty="0"/>
            </a:br>
            <a:r>
              <a:rPr lang="en-US" dirty="0"/>
              <a:t>What fits best?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dirty="0"/>
              <a:t>The Universe Had a Beginning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there something rather than nothing?</a:t>
            </a:r>
          </a:p>
          <a:p>
            <a:r>
              <a:rPr lang="en-US" dirty="0"/>
              <a:t>If the universe began, something began it.  What?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Appears to be Fine Tuned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hard to live anywhere besides Earth</a:t>
            </a:r>
          </a:p>
          <a:p>
            <a:r>
              <a:rPr lang="en-US" dirty="0"/>
              <a:t>“the odds against the universe emerging from the Big Bang are enormous...”</a:t>
            </a:r>
            <a:br>
              <a:rPr lang="en-US" dirty="0"/>
            </a:br>
            <a:r>
              <a:rPr lang="en-US" dirty="0"/>
              <a:t>-Stephen Hawking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Laws of Nature </a:t>
            </a:r>
            <a:br>
              <a:rPr lang="en-US" dirty="0"/>
            </a:br>
            <a:r>
              <a:rPr lang="en-US" dirty="0"/>
              <a:t>are Regular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9616"/>
            <a:ext cx="8229600" cy="4525963"/>
          </a:xfrm>
        </p:spPr>
        <p:txBody>
          <a:bodyPr/>
          <a:lstStyle/>
          <a:p>
            <a:r>
              <a:rPr lang="en-US" dirty="0"/>
              <a:t>Inductive reasoning is based on this assumption.</a:t>
            </a:r>
          </a:p>
          <a:p>
            <a:r>
              <a:rPr lang="en-US" dirty="0"/>
              <a:t>Science cannot prove the regularity of natural laws – it can only take it on faith!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239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Doves Type</vt:lpstr>
      <vt:lpstr>Office Theme</vt:lpstr>
      <vt:lpstr>PowerPoint Presentation</vt:lpstr>
      <vt:lpstr>Even God’s People Struggle with Doubt</vt:lpstr>
      <vt:lpstr>Absolute Certainty  is not Required</vt:lpstr>
      <vt:lpstr>Atheists Cannot Offer Certainty Either</vt:lpstr>
      <vt:lpstr>Atheists Cannot Offer Certainty Either</vt:lpstr>
      <vt:lpstr>Looking for Clues</vt:lpstr>
      <vt:lpstr>The Universe Had a Beginning</vt:lpstr>
      <vt:lpstr>It Appears to be Fine Tuned</vt:lpstr>
      <vt:lpstr>The Laws of Nature  are Regular</vt:lpstr>
      <vt:lpstr>Man has the Capacity for Moral Judgment</vt:lpstr>
      <vt:lpstr>Man has the Capacity for Moral Judgment</vt:lpstr>
      <vt:lpstr>We All Look for  Meaning and Purpose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Duggin</dc:creator>
  <cp:lastModifiedBy>tchtcj@gmail.com</cp:lastModifiedBy>
  <cp:revision>25</cp:revision>
  <dcterms:created xsi:type="dcterms:W3CDTF">2017-06-11T06:40:19Z</dcterms:created>
  <dcterms:modified xsi:type="dcterms:W3CDTF">2017-06-12T16:29:23Z</dcterms:modified>
</cp:coreProperties>
</file>