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59" r:id="rId4"/>
    <p:sldId id="278" r:id="rId5"/>
    <p:sldId id="260" r:id="rId6"/>
    <p:sldId id="261" r:id="rId7"/>
    <p:sldId id="263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99FF33"/>
    <a:srgbClr val="FFFFCC"/>
    <a:srgbClr val="FF9900"/>
    <a:srgbClr val="CCCCFF"/>
    <a:srgbClr val="FFCC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A6D62-0E26-475A-B71D-A70671DD8C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050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A6461-5420-4D4A-AD7F-C62E2EC23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1081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720F5-3157-4CB1-A34B-5B6C3DAE4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4732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680C3-46C5-4C51-BCCF-6CC24BA110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756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CCEA2-BA1E-4889-A4EB-C30E4E638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8209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D75F0-04E8-4819-ADDC-0CA48E37F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2335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7B8E-6E5E-4607-B007-CD8D828D2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280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E4766-E43F-47DD-A90F-1ED9599D83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617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2D441-BA59-4B04-8E88-2E81D15E5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7845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DC335-3D29-4831-934E-237BBE6B5E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674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E24-B577-4F7E-9ED2-B48F9BFD15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0571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30BCFD-F7F2-4BA1-A541-2C07AC0618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solidFill>
                  <a:schemeClr val="bg1"/>
                </a:solidFill>
              </a:rPr>
              <a:t>Irony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F44985C-54DD-4C62-B201-C14867DBE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NT churches try to bring people into </a:t>
            </a:r>
            <a:r>
              <a:rPr lang="en-US" dirty="0" err="1">
                <a:solidFill>
                  <a:schemeClr val="bg1"/>
                </a:solidFill>
              </a:rPr>
              <a:t>spir-itual</a:t>
            </a:r>
            <a:r>
              <a:rPr lang="en-US" dirty="0">
                <a:solidFill>
                  <a:schemeClr val="bg1"/>
                </a:solidFill>
              </a:rPr>
              <a:t> adulthood</a:t>
            </a:r>
          </a:p>
          <a:p>
            <a:r>
              <a:rPr lang="en-US" dirty="0">
                <a:solidFill>
                  <a:schemeClr val="bg1"/>
                </a:solidFill>
              </a:rPr>
              <a:t>Many passages tell them to behave like little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baseline="30000" dirty="0">
                <a:solidFill>
                  <a:schemeClr val="bg1"/>
                </a:solidFill>
              </a:rPr>
              <a:t>4</a:t>
            </a:r>
            <a:r>
              <a:rPr lang="en-US" altLang="en-US" dirty="0">
                <a:solidFill>
                  <a:srgbClr val="CCFFFF"/>
                </a:solidFill>
              </a:rPr>
              <a:t>Obedience</a:t>
            </a:r>
            <a:r>
              <a:rPr lang="en-US" altLang="en-US" dirty="0">
                <a:solidFill>
                  <a:schemeClr val="bg1"/>
                </a:solidFill>
              </a:rPr>
              <a:t>, Ep.6:1-3</a:t>
            </a:r>
            <a:endParaRPr lang="en-US" altLang="en-US" dirty="0">
              <a:solidFill>
                <a:srgbClr val="99FF33"/>
              </a:solidFill>
            </a:endParaRP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Children obey and honor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‘Obedience’ without understanding: blind zeal</a:t>
            </a:r>
          </a:p>
          <a:p>
            <a:pPr marL="339725" indent="-339725"/>
            <a:r>
              <a:rPr lang="en-US" altLang="en-US" dirty="0">
                <a:solidFill>
                  <a:schemeClr val="bg1"/>
                </a:solidFill>
              </a:rPr>
              <a:t>Apathy after understanding: lukewarm ingratitude</a:t>
            </a:r>
            <a:endParaRPr lang="en-US" altLang="en-US" dirty="0">
              <a:solidFill>
                <a:srgbClr val="99FF33"/>
              </a:solidFill>
            </a:endParaRP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baseline="30000" dirty="0">
                <a:solidFill>
                  <a:schemeClr val="bg1"/>
                </a:solidFill>
              </a:rPr>
              <a:t>5</a:t>
            </a:r>
            <a:r>
              <a:rPr lang="en-US" altLang="en-US" dirty="0">
                <a:solidFill>
                  <a:srgbClr val="CCFFFF"/>
                </a:solidFill>
              </a:rPr>
              <a:t>Dependence</a:t>
            </a:r>
            <a:r>
              <a:rPr lang="en-US" altLang="en-US" dirty="0">
                <a:solidFill>
                  <a:schemeClr val="bg1"/>
                </a:solidFill>
              </a:rPr>
              <a:t>, 1 Tim.5:8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Mt.18:25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We think child must receive kingdom as adult (obey gospel as we do)</a:t>
            </a:r>
          </a:p>
          <a:p>
            <a:pPr marL="739775" lvl="1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Here: child sets pattern from man</a:t>
            </a:r>
          </a:p>
          <a:p>
            <a:pPr marL="739775" lvl="1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Total trust</a:t>
            </a:r>
          </a:p>
          <a:p>
            <a:pPr marL="339725" indent="-339725"/>
            <a:r>
              <a:rPr lang="en-US" altLang="en-US" dirty="0">
                <a:solidFill>
                  <a:schemeClr val="bg1"/>
                </a:solidFill>
              </a:rPr>
              <a:t>Mt.11:25, babes</a:t>
            </a:r>
            <a:endParaRPr lang="en-US" altLang="en-US" dirty="0">
              <a:solidFill>
                <a:srgbClr val="99FF33"/>
              </a:solidFill>
            </a:endParaRP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BC84FB0C-ECBA-4796-A525-9EF9898F3838}"/>
              </a:ext>
            </a:extLst>
          </p:cNvPr>
          <p:cNvSpPr/>
          <p:nvPr/>
        </p:nvSpPr>
        <p:spPr>
          <a:xfrm>
            <a:off x="4419600" y="4800600"/>
            <a:ext cx="4267200" cy="1600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Teachable; humble; free of prejudice; full of hope, trust…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913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baseline="30000" dirty="0">
                <a:solidFill>
                  <a:schemeClr val="bg1"/>
                </a:solidFill>
              </a:rPr>
              <a:t>6</a:t>
            </a:r>
            <a:r>
              <a:rPr lang="en-US" altLang="en-US" dirty="0">
                <a:solidFill>
                  <a:srgbClr val="CCFFFF"/>
                </a:solidFill>
              </a:rPr>
              <a:t>Growth</a:t>
            </a:r>
            <a:r>
              <a:rPr lang="en-US" altLang="en-US" dirty="0">
                <a:solidFill>
                  <a:schemeClr val="bg1"/>
                </a:solidFill>
              </a:rPr>
              <a:t>, 2 Tim.1:5; 3:14-15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‘Childhood’ – Lk.1:41, unborn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Ac.13-14 . . . 16</a:t>
            </a:r>
            <a:endParaRPr lang="en-US" altLang="en-US" dirty="0">
              <a:solidFill>
                <a:srgbClr val="99FF33"/>
              </a:solidFill>
            </a:endParaRP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63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Humility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Malice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Imitation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Obedience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Dependence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Growth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19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>
                <a:solidFill>
                  <a:schemeClr val="bg1"/>
                </a:solidFill>
              </a:rPr>
              <a:t>Our Second Childhood</a:t>
            </a:r>
          </a:p>
        </p:txBody>
      </p:sp>
    </p:spTree>
    <p:extLst>
      <p:ext uri="{BB962C8B-B14F-4D97-AF65-F5344CB8AC3E}">
        <p14:creationId xmlns:p14="http://schemas.microsoft.com/office/powerpoint/2010/main" xmlns="" val="192255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 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b="1" u="sng" dirty="0">
                <a:solidFill>
                  <a:srgbClr val="FFFFCC"/>
                </a:solidFill>
              </a:rPr>
              <a:t>Jesus Used Children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As Visual Aids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Mt.18:1-5, little children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1, pride  </a:t>
            </a:r>
          </a:p>
          <a:p>
            <a:pPr marL="796925" lvl="1" indent="-339725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CCECFF"/>
                </a:solidFill>
              </a:rPr>
              <a:t>Discussion produced by 16:18-19?</a:t>
            </a:r>
          </a:p>
          <a:p>
            <a:pPr marL="398463" indent="-398463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2-5, </a:t>
            </a:r>
            <a:r>
              <a:rPr lang="en-US" altLang="en-US" i="1" dirty="0">
                <a:solidFill>
                  <a:schemeClr val="bg1"/>
                </a:solidFill>
              </a:rPr>
              <a:t>little children</a:t>
            </a:r>
            <a:endParaRPr lang="en-US" altLang="en-US" dirty="0">
              <a:solidFill>
                <a:schemeClr val="bg1"/>
              </a:solidFill>
            </a:endParaRPr>
          </a:p>
          <a:p>
            <a:pPr marL="798513" lvl="1" indent="-3984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CCECFF"/>
                </a:solidFill>
              </a:rPr>
              <a:t>Be humble.</a:t>
            </a:r>
          </a:p>
          <a:p>
            <a:pPr marL="798513" lvl="1" indent="-398463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CCECFF"/>
                </a:solidFill>
              </a:rPr>
              <a:t>Two warnings: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1DBD415-2F64-4D62-AE70-D41C7D290B67}"/>
              </a:ext>
            </a:extLst>
          </p:cNvPr>
          <p:cNvSpPr/>
          <p:nvPr/>
        </p:nvSpPr>
        <p:spPr>
          <a:xfrm>
            <a:off x="4343400" y="3864072"/>
            <a:ext cx="4495800" cy="1066800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aseline="30000" dirty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If not like child (a nobody) will not enter kingdom,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94D762-0BA2-40EA-88DA-2B834DD5A945}"/>
              </a:ext>
            </a:extLst>
          </p:cNvPr>
          <p:cNvSpPr/>
          <p:nvPr/>
        </p:nvSpPr>
        <p:spPr>
          <a:xfrm>
            <a:off x="4343400" y="5181600"/>
            <a:ext cx="4495800" cy="1066800"/>
          </a:xfrm>
          <a:prstGeom prst="rect">
            <a:avLst/>
          </a:prstGeom>
          <a:solidFill>
            <a:schemeClr val="bg1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aseline="30000" dirty="0">
                <a:solidFill>
                  <a:srgbClr val="C00000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Handle with care, 6-7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(not nobodies to God)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 </a:t>
            </a:r>
            <a:r>
              <a:rPr lang="en-US" altLang="en-US" sz="3600" dirty="0">
                <a:solidFill>
                  <a:srgbClr val="FFFFCC"/>
                </a:solidFill>
              </a:rPr>
              <a:t> </a:t>
            </a:r>
            <a:r>
              <a:rPr lang="en-US" altLang="en-US" sz="3600" b="1" u="sng" dirty="0">
                <a:solidFill>
                  <a:srgbClr val="FFFFCC"/>
                </a:solidFill>
              </a:rPr>
              <a:t>Jesus Used Children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As Visual Aids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Mt.18:1-5, little children</a:t>
            </a:r>
          </a:p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Mt.19:13-14, little children</a:t>
            </a:r>
          </a:p>
          <a:p>
            <a:pPr marL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Jn.13:33, little children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 Jn.1:1, little children</a:t>
            </a:r>
          </a:p>
        </p:txBody>
      </p:sp>
    </p:spTree>
    <p:extLst>
      <p:ext uri="{BB962C8B-B14F-4D97-AF65-F5344CB8AC3E}">
        <p14:creationId xmlns:p14="http://schemas.microsoft.com/office/powerpoint/2010/main" xmlns="" val="26372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II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 Little Children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287962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339725" indent="-339725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Jn.1:12, right to become…</a:t>
            </a:r>
            <a:r>
              <a:rPr lang="en-US" altLang="en-US" sz="3400" dirty="0">
                <a:solidFill>
                  <a:srgbClr val="99FF33"/>
                </a:solidFill>
              </a:rPr>
              <a:t>believe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Ga.3:26-27, sons of God…</a:t>
            </a:r>
            <a:r>
              <a:rPr lang="en-US" altLang="en-US" sz="3400" dirty="0">
                <a:solidFill>
                  <a:srgbClr val="99FF33"/>
                </a:solidFill>
              </a:rPr>
              <a:t>faith</a:t>
            </a:r>
            <a:endParaRPr lang="en-US" altLang="en-US" sz="3200" dirty="0">
              <a:solidFill>
                <a:srgbClr val="99FF33"/>
              </a:solidFill>
            </a:endParaRPr>
          </a:p>
          <a:p>
            <a:pPr marL="1196975" lvl="3" indent="-339725">
              <a:spcAft>
                <a:spcPts val="600"/>
              </a:spcAft>
            </a:pPr>
            <a:endParaRPr lang="en-US" altLang="en-US" sz="2800" dirty="0">
              <a:solidFill>
                <a:schemeClr val="bg1"/>
              </a:solidFill>
            </a:endParaRPr>
          </a:p>
          <a:p>
            <a:pPr marL="400050" lvl="2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III</a:t>
            </a:r>
            <a:r>
              <a:rPr lang="en-US" altLang="en-US" sz="3600" b="1" dirty="0">
                <a:solidFill>
                  <a:srgbClr val="FFFFCC"/>
                </a:solidFill>
                <a:latin typeface="+mn-lt"/>
              </a:rPr>
              <a:t>  </a:t>
            </a:r>
            <a:r>
              <a:rPr lang="en-US" altLang="en-US" sz="3600" b="1" u="sng" dirty="0">
                <a:solidFill>
                  <a:srgbClr val="FFFFCC"/>
                </a:solidFill>
                <a:latin typeface="+mn-lt"/>
              </a:rPr>
              <a:t>We Must Not Become Childish</a:t>
            </a:r>
            <a:endParaRPr lang="en-US" altLang="en-US" sz="3600" b="1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Fickle, selfish, Lk.7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Spiritual immaturity, 1 Co.3:1-3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Childish behavior, 1 Co.13:11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Gullibility, Ep.4:14</a:t>
            </a:r>
          </a:p>
          <a:p>
            <a:pPr marL="398463" indent="-39846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Ignorance, Hb.5:12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aseline="30000" dirty="0">
                <a:solidFill>
                  <a:schemeClr val="bg1"/>
                </a:solidFill>
              </a:rPr>
              <a:t>1</a:t>
            </a:r>
            <a:r>
              <a:rPr lang="en-US" altLang="en-US" dirty="0">
                <a:solidFill>
                  <a:srgbClr val="CCFFFF"/>
                </a:solidFill>
              </a:rPr>
              <a:t>Humility</a:t>
            </a:r>
            <a:r>
              <a:rPr lang="en-US" altLang="en-US" dirty="0">
                <a:solidFill>
                  <a:schemeClr val="bg1"/>
                </a:solidFill>
              </a:rPr>
              <a:t>, Mk.9:33-37</a:t>
            </a:r>
          </a:p>
          <a:p>
            <a:pPr marL="339725" indent="-339725">
              <a:spcAft>
                <a:spcPts val="400"/>
              </a:spcAft>
            </a:pPr>
            <a:r>
              <a:rPr lang="en-US" altLang="en-US" dirty="0">
                <a:solidFill>
                  <a:srgbClr val="FFFF00"/>
                </a:solidFill>
              </a:rPr>
              <a:t>33: </a:t>
            </a:r>
            <a:r>
              <a:rPr lang="en-US" altLang="en-US" dirty="0">
                <a:solidFill>
                  <a:schemeClr val="bg1"/>
                </a:solidFill>
              </a:rPr>
              <a:t>please explain</a:t>
            </a:r>
          </a:p>
          <a:p>
            <a:pPr marL="339725" indent="-339725">
              <a:spcAft>
                <a:spcPts val="400"/>
              </a:spcAft>
            </a:pPr>
            <a:r>
              <a:rPr lang="en-US" altLang="en-US" dirty="0">
                <a:solidFill>
                  <a:srgbClr val="FFFF00"/>
                </a:solidFill>
              </a:rPr>
              <a:t>34: </a:t>
            </a:r>
            <a:r>
              <a:rPr lang="en-US" altLang="en-US" dirty="0">
                <a:solidFill>
                  <a:schemeClr val="bg1"/>
                </a:solidFill>
              </a:rPr>
              <a:t>cat got their tongue</a:t>
            </a:r>
          </a:p>
          <a:p>
            <a:pPr marL="339725" indent="-339725">
              <a:spcAft>
                <a:spcPts val="400"/>
              </a:spcAft>
            </a:pPr>
            <a:r>
              <a:rPr lang="en-US" altLang="en-US" dirty="0">
                <a:solidFill>
                  <a:srgbClr val="FFFF00"/>
                </a:solidFill>
              </a:rPr>
              <a:t>35: </a:t>
            </a:r>
            <a:r>
              <a:rPr lang="en-US" altLang="en-US" dirty="0">
                <a:solidFill>
                  <a:schemeClr val="bg1"/>
                </a:solidFill>
              </a:rPr>
              <a:t>competition is sinful and unwise</a:t>
            </a:r>
          </a:p>
          <a:p>
            <a:pPr marL="739775" lvl="1" indent="350838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Paul, Ep.3:8</a:t>
            </a:r>
          </a:p>
          <a:p>
            <a:pPr marL="739775" lvl="1" indent="350838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David, 2 Sm.16:11-13</a:t>
            </a:r>
          </a:p>
          <a:p>
            <a:pPr marL="339725" indent="-339725">
              <a:tabLst>
                <a:tab pos="1608138" algn="l"/>
              </a:tabLst>
            </a:pPr>
            <a:r>
              <a:rPr lang="en-US" altLang="en-US" dirty="0">
                <a:solidFill>
                  <a:srgbClr val="FFFF00"/>
                </a:solidFill>
              </a:rPr>
              <a:t>36-37: </a:t>
            </a:r>
            <a:r>
              <a:rPr lang="en-US" altLang="en-US" dirty="0">
                <a:solidFill>
                  <a:schemeClr val="bg1"/>
                </a:solidFill>
              </a:rPr>
              <a:t>non-citizen, lowest of lowly, </a:t>
            </a:r>
            <a:r>
              <a:rPr lang="en-US" altLang="en-US">
                <a:solidFill>
                  <a:schemeClr val="bg1"/>
                </a:solidFill>
              </a:rPr>
              <a:t>but  	headed </a:t>
            </a:r>
            <a:r>
              <a:rPr lang="en-US" altLang="en-US" dirty="0">
                <a:solidFill>
                  <a:schemeClr val="bg1"/>
                </a:solidFill>
              </a:rPr>
              <a:t>for heaven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baseline="30000" dirty="0">
                <a:solidFill>
                  <a:schemeClr val="bg1"/>
                </a:solidFill>
              </a:rPr>
              <a:t>2</a:t>
            </a:r>
            <a:r>
              <a:rPr lang="en-US" altLang="en-US" dirty="0">
                <a:solidFill>
                  <a:srgbClr val="CCFFFF"/>
                </a:solidFill>
              </a:rPr>
              <a:t>Malice</a:t>
            </a:r>
            <a:r>
              <a:rPr lang="en-US" altLang="en-US" dirty="0">
                <a:solidFill>
                  <a:schemeClr val="bg1"/>
                </a:solidFill>
              </a:rPr>
              <a:t>, 1 Co.14:20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Evil; maliciousness; ill-will.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Paul speaks as father (4:15) to children</a:t>
            </a:r>
          </a:p>
          <a:p>
            <a:pPr marL="739775" lvl="1" indent="-339725"/>
            <a:r>
              <a:rPr lang="en-US" altLang="en-US" sz="3200" dirty="0">
                <a:solidFill>
                  <a:schemeClr val="bg1"/>
                </a:solidFill>
              </a:rPr>
              <a:t>As Mt.18: grownups to imitate children</a:t>
            </a: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40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rgbClr val="FFFFCC"/>
                </a:solidFill>
                <a:latin typeface="Baskerville Old Face" panose="02020602080505020303" pitchFamily="18" charset="0"/>
              </a:rPr>
              <a:t>IV  </a:t>
            </a:r>
            <a:r>
              <a:rPr lang="en-US" altLang="en-US" sz="3600" b="1" u="sng" dirty="0">
                <a:solidFill>
                  <a:srgbClr val="FFFFCC"/>
                </a:solidFill>
              </a:rPr>
              <a:t>We Must Become</a:t>
            </a:r>
            <a:br>
              <a:rPr lang="en-US" altLang="en-US" sz="3600" b="1" u="sng" dirty="0">
                <a:solidFill>
                  <a:srgbClr val="FFFFCC"/>
                </a:solidFill>
              </a:rPr>
            </a:br>
            <a:r>
              <a:rPr lang="en-US" altLang="en-US" sz="3600" b="1" u="sng" dirty="0">
                <a:solidFill>
                  <a:srgbClr val="FFFFCC"/>
                </a:solidFill>
              </a:rPr>
              <a:t>Little Children In . . .</a:t>
            </a:r>
            <a:endParaRPr lang="en-US" altLang="en-US" sz="3600" b="1" dirty="0">
              <a:solidFill>
                <a:srgbClr val="FFFF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baseline="30000" dirty="0">
                <a:solidFill>
                  <a:schemeClr val="bg1"/>
                </a:solidFill>
              </a:rPr>
              <a:t>3</a:t>
            </a:r>
            <a:r>
              <a:rPr lang="en-US" altLang="en-US" dirty="0">
                <a:solidFill>
                  <a:srgbClr val="CCFFFF"/>
                </a:solidFill>
              </a:rPr>
              <a:t>Imitation</a:t>
            </a:r>
            <a:r>
              <a:rPr lang="en-US" altLang="en-US" dirty="0">
                <a:solidFill>
                  <a:schemeClr val="bg1"/>
                </a:solidFill>
              </a:rPr>
              <a:t>, Ep.5:1, </a:t>
            </a:r>
            <a:r>
              <a:rPr lang="en-US" altLang="en-US" dirty="0">
                <a:solidFill>
                  <a:srgbClr val="99FF33"/>
                </a:solidFill>
              </a:rPr>
              <a:t>His likeness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‘Therefore’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↔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 4:31-32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What would the Father do?</a:t>
            </a:r>
          </a:p>
          <a:p>
            <a:pPr marL="339725" indent="-339725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cs typeface="Times New Roman" panose="02020603050405020304" pitchFamily="18" charset="0"/>
              </a:rPr>
              <a:t>Partakers of divine nature, 2 Pt.1:4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cs typeface="Times New Roman" panose="02020603050405020304" pitchFamily="18" charset="0"/>
              </a:rPr>
              <a:t>Imitation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, Mt.5:43-48, </a:t>
            </a:r>
            <a:r>
              <a:rPr lang="en-US" altLang="en-US" dirty="0">
                <a:solidFill>
                  <a:srgbClr val="99FF33"/>
                </a:solidFill>
                <a:cs typeface="Times New Roman" panose="02020603050405020304" pitchFamily="18" charset="0"/>
              </a:rPr>
              <a:t>His love</a:t>
            </a:r>
          </a:p>
          <a:p>
            <a:pPr marL="0" indent="0" algn="ctr">
              <a:buNone/>
            </a:pPr>
            <a:r>
              <a:rPr lang="en-US" altLang="en-US" dirty="0">
                <a:solidFill>
                  <a:srgbClr val="CCFFFF"/>
                </a:solidFill>
                <a:cs typeface="Times New Roman" panose="02020603050405020304" pitchFamily="18" charset="0"/>
              </a:rPr>
              <a:t>Imitation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, Ph.2:15, </a:t>
            </a:r>
            <a:r>
              <a:rPr lang="en-US" altLang="en-US" dirty="0">
                <a:solidFill>
                  <a:srgbClr val="99FF33"/>
                </a:solidFill>
                <a:cs typeface="Times New Roman" panose="02020603050405020304" pitchFamily="18" charset="0"/>
              </a:rPr>
              <a:t>His light</a:t>
            </a:r>
            <a:endParaRPr lang="en-US" altLang="en-US" dirty="0">
              <a:solidFill>
                <a:srgbClr val="99FF33"/>
              </a:solidFill>
            </a:endParaRPr>
          </a:p>
          <a:p>
            <a:pPr marL="339725" indent="-339725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21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348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Irony</vt:lpstr>
      <vt:lpstr>Our Second Childhood</vt:lpstr>
      <vt:lpstr>I  Jesus Used Children As Visual Aids</vt:lpstr>
      <vt:lpstr>I  Jesus Used Children As Visual Aids</vt:lpstr>
      <vt:lpstr>II  We Must Become Little Children</vt:lpstr>
      <vt:lpstr>III  We Must Not Become Childish</vt:lpstr>
      <vt:lpstr>IV  We Must Become Little Children In . . .</vt:lpstr>
      <vt:lpstr>IV  We Must Become Little Children In . . .</vt:lpstr>
      <vt:lpstr>IV  We Must Become Little Children In . . .</vt:lpstr>
      <vt:lpstr>IV  We Must Become Little Children In . . .</vt:lpstr>
      <vt:lpstr>IV  We Must Become Little Children In . . .</vt:lpstr>
      <vt:lpstr>IV  We Must Become Little Children In . . .</vt:lpstr>
      <vt:lpstr>IV  We Must Become Little Children In . . 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78</cp:revision>
  <dcterms:created xsi:type="dcterms:W3CDTF">2007-01-12T02:51:17Z</dcterms:created>
  <dcterms:modified xsi:type="dcterms:W3CDTF">2017-06-25T16:46:02Z</dcterms:modified>
</cp:coreProperties>
</file>