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31"/>
  </p:notesMasterIdLst>
  <p:sldIdLst>
    <p:sldId id="311" r:id="rId3"/>
    <p:sldId id="316" r:id="rId4"/>
    <p:sldId id="371" r:id="rId5"/>
    <p:sldId id="389" r:id="rId6"/>
    <p:sldId id="390" r:id="rId7"/>
    <p:sldId id="391" r:id="rId8"/>
    <p:sldId id="392" r:id="rId9"/>
    <p:sldId id="393" r:id="rId10"/>
    <p:sldId id="394" r:id="rId11"/>
    <p:sldId id="395" r:id="rId12"/>
    <p:sldId id="396" r:id="rId13"/>
    <p:sldId id="397" r:id="rId14"/>
    <p:sldId id="398" r:id="rId15"/>
    <p:sldId id="399" r:id="rId16"/>
    <p:sldId id="400" r:id="rId17"/>
    <p:sldId id="385" r:id="rId18"/>
    <p:sldId id="401" r:id="rId19"/>
    <p:sldId id="402" r:id="rId20"/>
    <p:sldId id="403" r:id="rId21"/>
    <p:sldId id="404" r:id="rId22"/>
    <p:sldId id="405" r:id="rId23"/>
    <p:sldId id="386" r:id="rId24"/>
    <p:sldId id="358" r:id="rId25"/>
    <p:sldId id="406" r:id="rId26"/>
    <p:sldId id="407" r:id="rId27"/>
    <p:sldId id="408" r:id="rId28"/>
    <p:sldId id="409" r:id="rId29"/>
    <p:sldId id="410" r:id="rId3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FF"/>
    <a:srgbClr val="66FF33"/>
    <a:srgbClr val="990000"/>
    <a:srgbClr val="CC3300"/>
    <a:srgbClr val="777777"/>
    <a:srgbClr val="000066"/>
    <a:srgbClr val="FFFFFF"/>
    <a:srgbClr val="B2B2B2"/>
    <a:srgbClr val="FFFF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3421" autoAdjust="0"/>
    <p:restoredTop sz="86347" autoAdjust="0"/>
  </p:normalViewPr>
  <p:slideViewPr>
    <p:cSldViewPr showGuides="1">
      <p:cViewPr varScale="1">
        <p:scale>
          <a:sx n="71" d="100"/>
          <a:sy n="71" d="100"/>
        </p:scale>
        <p:origin x="-16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40" Type="http://schemas.microsoft.com/office/2015/10/relationships/revisionInfo" Target="revisionInfo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A577C5-8197-4C11-BDF0-FF94BC2EBE20}" type="datetimeFigureOut">
              <a:rPr lang="en-US" smtClean="0"/>
              <a:pPr/>
              <a:t>7/23/2017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4EC2C0-101D-44FE-9306-F951BFC92B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6790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948241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972373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875775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118392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776785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615639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779058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8784457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511540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5755075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187671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6077906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9146625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8208224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8967537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6008379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6657866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826107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604227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686212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85782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488907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409564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451868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99215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="" xmlns:p14="http://schemas.microsoft.com/office/powerpoint/2010/main" val="141166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4010329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28600"/>
            <a:ext cx="2095500" cy="6400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28600"/>
            <a:ext cx="6134100" cy="6400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17969086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746938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981132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184906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882229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127873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594843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764647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58421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29226835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49178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563144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43275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6157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524000"/>
            <a:ext cx="4114800" cy="5105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114800" cy="5105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16165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1073482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="" xmlns:p14="http://schemas.microsoft.com/office/powerpoint/2010/main" val="1435577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928341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997566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2023643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28600"/>
            <a:ext cx="8382000" cy="1143000"/>
          </a:xfrm>
          <a:prstGeom prst="rect">
            <a:avLst/>
          </a:prstGeom>
          <a:noFill/>
          <a:ln>
            <a:noFill/>
          </a:ln>
          <a:effectLst>
            <a:outerShdw dist="45791" dir="3378596" algn="ctr" rotWithShape="0">
              <a:schemeClr val="bg1"/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524000"/>
            <a:ext cx="83820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17B3D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defRPr sz="3600" kern="1200">
          <a:solidFill>
            <a:srgbClr val="EDECEB"/>
          </a:solidFill>
          <a:latin typeface="+mn-lt"/>
          <a:ea typeface="+mn-ea"/>
          <a:cs typeface="+mn-cs"/>
        </a:defRPr>
      </a:lvl1pPr>
      <a:lvl2pPr marL="457200" algn="l" rtl="0" eaLnBrk="0" fontAlgn="base" hangingPunct="0">
        <a:spcBef>
          <a:spcPct val="20000"/>
        </a:spcBef>
        <a:spcAft>
          <a:spcPct val="0"/>
        </a:spcAft>
        <a:defRPr sz="3200" kern="1200">
          <a:solidFill>
            <a:srgbClr val="EDECEB"/>
          </a:solidFill>
          <a:latin typeface="+mn-lt"/>
          <a:ea typeface="+mn-ea"/>
          <a:cs typeface="+mn-cs"/>
        </a:defRPr>
      </a:lvl2pPr>
      <a:lvl3pPr marL="914400" algn="l" rtl="0" eaLnBrk="0" fontAlgn="base" hangingPunct="0">
        <a:spcBef>
          <a:spcPct val="20000"/>
        </a:spcBef>
        <a:spcAft>
          <a:spcPct val="0"/>
        </a:spcAft>
        <a:defRPr sz="2800" kern="1200">
          <a:solidFill>
            <a:srgbClr val="EDECEB"/>
          </a:solidFill>
          <a:latin typeface="+mn-lt"/>
          <a:ea typeface="+mn-ea"/>
          <a:cs typeface="+mn-cs"/>
        </a:defRPr>
      </a:lvl3pPr>
      <a:lvl4pPr marL="1371600" algn="l" rtl="0" eaLnBrk="0" fontAlgn="base" hangingPunct="0">
        <a:spcBef>
          <a:spcPct val="20000"/>
        </a:spcBef>
        <a:spcAft>
          <a:spcPct val="0"/>
        </a:spcAft>
        <a:defRPr sz="2400" kern="1200">
          <a:solidFill>
            <a:srgbClr val="EDECEB"/>
          </a:solidFill>
          <a:latin typeface="+mn-lt"/>
          <a:ea typeface="+mn-ea"/>
          <a:cs typeface="+mn-cs"/>
        </a:defRPr>
      </a:lvl4pPr>
      <a:lvl5pPr marL="1828800" algn="l" rtl="0" eaLnBrk="0" fontAlgn="base" hangingPunct="0">
        <a:spcBef>
          <a:spcPct val="20000"/>
        </a:spcBef>
        <a:spcAft>
          <a:spcPct val="0"/>
        </a:spcAft>
        <a:defRPr sz="2400" kern="1200">
          <a:solidFill>
            <a:srgbClr val="EDECEB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3491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51000">
              <a:srgbClr val="000066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60265" y="2130425"/>
            <a:ext cx="6423471" cy="1470025"/>
          </a:xfrm>
          <a:solidFill>
            <a:schemeClr val="tx1"/>
          </a:solidFill>
          <a:ln w="28575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r>
              <a:rPr lang="en-US" dirty="0">
                <a:solidFill>
                  <a:srgbClr val="FFFFCC"/>
                </a:solidFill>
              </a:rPr>
              <a:t>The Half Was Not Told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14400"/>
          </a:xfrm>
          <a:solidFill>
            <a:schemeClr val="tx1"/>
          </a:solidFill>
          <a:ln w="19050">
            <a:solidFill>
              <a:srgbClr val="FFC000"/>
            </a:solidFill>
          </a:ln>
        </p:spPr>
        <p:txBody>
          <a:bodyPr anchor="ctr" anchorCtr="0"/>
          <a:lstStyle/>
          <a:p>
            <a:r>
              <a:rPr lang="en-US" sz="3600" dirty="0">
                <a:solidFill>
                  <a:srgbClr val="FFFFCC"/>
                </a:solidFill>
              </a:rPr>
              <a:t>1 Kings 10:1-13</a:t>
            </a:r>
          </a:p>
        </p:txBody>
      </p:sp>
    </p:spTree>
    <p:extLst>
      <p:ext uri="{BB962C8B-B14F-4D97-AF65-F5344CB8AC3E}">
        <p14:creationId xmlns="" xmlns:p14="http://schemas.microsoft.com/office/powerpoint/2010/main" val="136107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2192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Came to learn, 2-3</a:t>
            </a:r>
            <a:endParaRPr lang="en-US" alt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6187" y="1371600"/>
            <a:ext cx="8153400" cy="4495800"/>
          </a:xfrm>
        </p:spPr>
        <p:txBody>
          <a:bodyPr/>
          <a:lstStyle/>
          <a:p>
            <a:pPr algn="ctr" defTabSz="204788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Solomon answered all her questions</a:t>
            </a:r>
          </a:p>
          <a:p>
            <a:pPr marL="228600" indent="-2286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Her </a:t>
            </a:r>
            <a:r>
              <a:rPr lang="en-US" altLang="en-US" sz="3200" dirty="0">
                <a:solidFill>
                  <a:srgbClr val="66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reaction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4-5, ‘no more spirit…’</a:t>
            </a:r>
          </a:p>
          <a:p>
            <a:pPr marL="228600" indent="-2286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Her </a:t>
            </a:r>
            <a:r>
              <a:rPr lang="en-US" altLang="en-US" sz="3200" dirty="0">
                <a:solidFill>
                  <a:srgbClr val="66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resolve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7, see it for herself</a:t>
            </a:r>
          </a:p>
          <a:p>
            <a:pPr marL="228600" indent="-2286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Her </a:t>
            </a:r>
            <a:r>
              <a:rPr lang="en-US" altLang="en-US" sz="3200" dirty="0">
                <a:solidFill>
                  <a:srgbClr val="66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realization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6-7, reports true, but understated</a:t>
            </a: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91527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2192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Credits God for it all, 8-9</a:t>
            </a:r>
            <a:endParaRPr lang="en-US" alt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6187" y="1371600"/>
            <a:ext cx="8153400" cy="4495800"/>
          </a:xfrm>
        </p:spPr>
        <p:txBody>
          <a:bodyPr/>
          <a:lstStyle/>
          <a:p>
            <a:pPr marL="228600" indent="-2286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Pagan learns about true God</a:t>
            </a: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98172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2192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 money, 10</a:t>
            </a:r>
            <a:endParaRPr lang="en-US" alt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6187" y="1371600"/>
            <a:ext cx="8153400" cy="4495800"/>
          </a:xfrm>
        </p:spPr>
        <p:txBody>
          <a:bodyPr/>
          <a:lstStyle/>
          <a:p>
            <a:pPr marL="228600" indent="-2286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 ½ tons of gold</a:t>
            </a:r>
          </a:p>
          <a:p>
            <a:pPr marL="228600" indent="-2286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Wisdom is most valuable, Pr.8</a:t>
            </a:r>
          </a:p>
          <a:p>
            <a:pPr marL="228600" indent="-2286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is soul worth?   Mt.16:26</a:t>
            </a: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28807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2192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 asked and received, 13</a:t>
            </a:r>
            <a:endParaRPr lang="en-US" alt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6187" y="1371600"/>
            <a:ext cx="8153400" cy="4495800"/>
          </a:xfrm>
        </p:spPr>
        <p:txBody>
          <a:bodyPr/>
          <a:lstStyle/>
          <a:p>
            <a:pPr marL="228600" indent="-2286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Lk.11:9-13</a:t>
            </a:r>
          </a:p>
          <a:p>
            <a:pPr marL="228600" indent="-2286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10571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2192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 went home a changed person, 13</a:t>
            </a:r>
            <a:endParaRPr lang="en-US" alt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6187" y="1371600"/>
            <a:ext cx="8153400" cy="4495800"/>
          </a:xfrm>
        </p:spPr>
        <p:txBody>
          <a:bodyPr/>
          <a:lstStyle/>
          <a:p>
            <a:pPr marL="228600" indent="-2286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Listen – respect</a:t>
            </a:r>
          </a:p>
          <a:p>
            <a:pPr marL="228600" indent="-2286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Learn – ripen</a:t>
            </a:r>
          </a:p>
          <a:p>
            <a:pPr marL="228600" indent="-2286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Live – righteous</a:t>
            </a:r>
          </a:p>
          <a:p>
            <a:pPr marL="685800" lvl="1" indent="-2286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cannot surpass God in giving</a:t>
            </a:r>
          </a:p>
          <a:p>
            <a:pPr marL="228600" indent="-2286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20365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914400"/>
            <a:ext cx="8382000" cy="533400"/>
          </a:xfrm>
          <a:solidFill>
            <a:schemeClr val="bg1"/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What The Queen Heard, Saw, And Did</a:t>
            </a:r>
          </a:p>
        </p:txBody>
      </p:sp>
      <p:sp>
        <p:nvSpPr>
          <p:cNvPr id="3" name="Title 3">
            <a:extLst>
              <a:ext uri="{FF2B5EF4-FFF2-40B4-BE49-F238E27FC236}">
                <a16:creationId xmlns="" xmlns:a16="http://schemas.microsoft.com/office/drawing/2014/main" id="{9A08A14A-A6CC-4FD8-BB82-5FCAB949F91B}"/>
              </a:ext>
            </a:extLst>
          </p:cNvPr>
          <p:cNvSpPr txBox="1">
            <a:spLocks/>
          </p:cNvSpPr>
          <p:nvPr/>
        </p:nvSpPr>
        <p:spPr bwMode="auto">
          <a:xfrm>
            <a:off x="381000" y="1676400"/>
            <a:ext cx="8382000" cy="12954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What Jesus Said</a:t>
            </a:r>
            <a:b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About The Queen, </a:t>
            </a:r>
            <a:r>
              <a:rPr lang="en-US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Lk.11</a:t>
            </a:r>
          </a:p>
        </p:txBody>
      </p:sp>
    </p:spTree>
    <p:extLst>
      <p:ext uri="{BB962C8B-B14F-4D97-AF65-F5344CB8AC3E}">
        <p14:creationId xmlns="" xmlns:p14="http://schemas.microsoft.com/office/powerpoint/2010/main" val="246432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8382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Setting: 9-13</a:t>
            </a:r>
            <a:endParaRPr lang="en-US" alt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066800"/>
            <a:ext cx="7924800" cy="5334000"/>
          </a:xfrm>
        </p:spPr>
        <p:txBody>
          <a:bodyPr/>
          <a:lstStyle/>
          <a:p>
            <a:pPr algn="ctr" defTabSz="204788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Yours for the asking</a:t>
            </a:r>
          </a:p>
          <a:p>
            <a:pPr defTabSz="204788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Mt.12:24 </a:t>
            </a: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(Pharisees); 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Mk.3:22 </a:t>
            </a: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(scribes)</a:t>
            </a:r>
          </a:p>
          <a:p>
            <a:pPr defTabSz="204788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Squandered their opportunity</a:t>
            </a: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23551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8382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Sign: 14</a:t>
            </a:r>
            <a:endParaRPr lang="en-US" alt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066800"/>
            <a:ext cx="7924800" cy="5334000"/>
          </a:xfrm>
        </p:spPr>
        <p:txBody>
          <a:bodyPr/>
          <a:lstStyle/>
          <a:p>
            <a:pPr algn="ctr" defTabSz="204788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Common people marveled</a:t>
            </a:r>
          </a:p>
        </p:txBody>
      </p:sp>
    </p:spTree>
    <p:extLst>
      <p:ext uri="{BB962C8B-B14F-4D97-AF65-F5344CB8AC3E}">
        <p14:creationId xmlns="" xmlns:p14="http://schemas.microsoft.com/office/powerpoint/2010/main" val="549711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8382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Slander: 15-16</a:t>
            </a:r>
            <a:endParaRPr lang="en-US" alt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066800"/>
            <a:ext cx="7924800" cy="5334000"/>
          </a:xfrm>
        </p:spPr>
        <p:txBody>
          <a:bodyPr/>
          <a:lstStyle/>
          <a:p>
            <a:pPr algn="ctr" defTabSz="204788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Could not deny the miracle</a:t>
            </a:r>
          </a:p>
          <a:p>
            <a:pPr marL="742950" indent="-742950" defTabSz="204788" eaLnBrk="1" hangingPunct="1">
              <a:lnSpc>
                <a:spcPct val="90000"/>
              </a:lnSpc>
              <a:spcAft>
                <a:spcPts val="1200"/>
              </a:spcAft>
              <a:buAutoNum type="arabicPeriod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Charge Him with collusion (‘by Beelzebub’)</a:t>
            </a:r>
          </a:p>
          <a:p>
            <a:pPr marL="742950" indent="-742950" defTabSz="204788" eaLnBrk="1" hangingPunct="1">
              <a:lnSpc>
                <a:spcPct val="90000"/>
              </a:lnSpc>
              <a:spcAft>
                <a:spcPts val="1200"/>
              </a:spcAft>
              <a:buAutoNum type="arabicPeriod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Challenge Him to show sign</a:t>
            </a:r>
          </a:p>
          <a:p>
            <a:pPr defTabSz="204788" eaLnBrk="1" hangingPunct="1">
              <a:lnSpc>
                <a:spcPct val="90000"/>
              </a:lnSpc>
              <a:spcAft>
                <a:spcPts val="1200"/>
              </a:spcAft>
            </a:pPr>
            <a:endParaRPr lang="en-US" altLang="en-US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42950" indent="-742950" defTabSz="204788" eaLnBrk="1" hangingPunct="1">
              <a:lnSpc>
                <a:spcPct val="90000"/>
              </a:lnSpc>
              <a:spcAft>
                <a:spcPts val="1200"/>
              </a:spcAft>
              <a:buAutoNum type="arabicPeriod"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49532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8382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Silencing: 17-23</a:t>
            </a:r>
            <a:endParaRPr lang="en-US" alt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066800"/>
            <a:ext cx="7924800" cy="5334000"/>
          </a:xfrm>
        </p:spPr>
        <p:txBody>
          <a:bodyPr/>
          <a:lstStyle/>
          <a:p>
            <a:pPr algn="ctr" defTabSz="204788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‘Do you need glasses?’</a:t>
            </a:r>
          </a:p>
          <a:p>
            <a:pPr defTabSz="204788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2800" dirty="0">
                <a:solidFill>
                  <a:srgbClr val="66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altLang="en-US" sz="3200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Illogical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17-18.  Satan proves 						Jesus supreme authority?    </a:t>
            </a:r>
            <a:b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Satan casts out </a:t>
            </a:r>
            <a:r>
              <a:rPr lang="en-US" altLang="en-US" sz="32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satan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??</a:t>
            </a:r>
          </a:p>
          <a:p>
            <a:pPr defTabSz="204788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2800" dirty="0">
                <a:solidFill>
                  <a:srgbClr val="66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altLang="en-US" sz="3200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Inconsistent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19.  ‘Your sons’</a:t>
            </a:r>
          </a:p>
          <a:p>
            <a:pPr defTabSz="204788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2800" dirty="0">
                <a:solidFill>
                  <a:srgbClr val="66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altLang="en-US" sz="3200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Inexcusable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20-22.  ‘Finger of 						God’ – Ex.8:15, 19.  </a:t>
            </a:r>
          </a:p>
          <a:p>
            <a:pPr defTabSz="204788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2800" dirty="0">
                <a:solidFill>
                  <a:srgbClr val="66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</a:t>
            </a:r>
            <a:r>
              <a:rPr lang="en-US" altLang="en-US" sz="3200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Infernal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(24-26).  No neutrality.</a:t>
            </a:r>
          </a:p>
          <a:p>
            <a:pPr defTabSz="204788" eaLnBrk="1" hangingPunct="1">
              <a:lnSpc>
                <a:spcPct val="90000"/>
              </a:lnSpc>
              <a:spcAft>
                <a:spcPts val="1200"/>
              </a:spcAft>
            </a:pPr>
            <a:endParaRPr lang="en-US" altLang="en-US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42950" indent="-742950" defTabSz="204788" eaLnBrk="1" hangingPunct="1">
              <a:lnSpc>
                <a:spcPct val="90000"/>
              </a:lnSpc>
              <a:spcAft>
                <a:spcPts val="1200"/>
              </a:spcAft>
              <a:buAutoNum type="arabicPeriod"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27341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914400"/>
            <a:ext cx="8382000" cy="1295400"/>
          </a:xfrm>
          <a:blipFill>
            <a:blip r:embed="rId2" cstate="print"/>
            <a:tile tx="0" ty="0" sx="100000" sy="100000" flip="none" algn="tl"/>
          </a:blip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What The Queen</a:t>
            </a:r>
            <a:b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Heard, Saw, And Did</a:t>
            </a:r>
            <a:endParaRPr lang="en-US" sz="3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6171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8382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Support: 27-28</a:t>
            </a:r>
            <a:endParaRPr lang="en-US" alt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066800"/>
            <a:ext cx="7924800" cy="5334000"/>
          </a:xfrm>
        </p:spPr>
        <p:txBody>
          <a:bodyPr/>
          <a:lstStyle/>
          <a:p>
            <a:pPr algn="ctr" defTabSz="204788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Woman understands Him</a:t>
            </a:r>
          </a:p>
          <a:p>
            <a:pPr defTabSz="204788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Better than family relationship is hearing and obeying His word.</a:t>
            </a:r>
          </a:p>
          <a:p>
            <a:pPr defTabSz="204788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His brothers do not believe.</a:t>
            </a: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742950" indent="-742950" defTabSz="204788" eaLnBrk="1" hangingPunct="1">
              <a:lnSpc>
                <a:spcPct val="90000"/>
              </a:lnSpc>
              <a:spcAft>
                <a:spcPts val="1200"/>
              </a:spcAft>
              <a:buAutoNum type="arabicPeriod"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24439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8382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Scripture: 29-32</a:t>
            </a:r>
            <a:endParaRPr lang="en-US" alt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066800"/>
            <a:ext cx="7924800" cy="5334000"/>
          </a:xfrm>
        </p:spPr>
        <p:txBody>
          <a:bodyPr/>
          <a:lstStyle/>
          <a:p>
            <a:pPr defTabSz="204788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Jonah, 29-30: </a:t>
            </a:r>
            <a:r>
              <a:rPr lang="en-US" altLang="en-US" sz="3200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sign</a:t>
            </a: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 this generation</a:t>
            </a:r>
          </a:p>
          <a:p>
            <a:pPr defTabSz="204788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Queen of South, 31: </a:t>
            </a:r>
            <a:r>
              <a:rPr lang="en-US" altLang="en-US" sz="3200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judge</a:t>
            </a: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this generation</a:t>
            </a:r>
          </a:p>
          <a:p>
            <a:pPr marL="914400" lvl="1" indent="-457200" defTabSz="204788" eaLnBrk="1" hangingPunct="1">
              <a:lnSpc>
                <a:spcPct val="90000"/>
              </a:lnSpc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Hb.11:7</a:t>
            </a:r>
          </a:p>
          <a:p>
            <a:pPr marL="914400" lvl="1" indent="-457200" defTabSz="204788" eaLnBrk="1" hangingPunct="1">
              <a:lnSpc>
                <a:spcPct val="90000"/>
              </a:lnSpc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Imagine this evidence in court</a:t>
            </a:r>
            <a:endParaRPr lang="en-US" altLang="en-US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42950" indent="-742950" defTabSz="204788" eaLnBrk="1" hangingPunct="1">
              <a:lnSpc>
                <a:spcPct val="90000"/>
              </a:lnSpc>
              <a:spcAft>
                <a:spcPts val="1200"/>
              </a:spcAft>
              <a:buAutoNum type="arabicPeriod"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63208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="" xmlns:a16="http://schemas.microsoft.com/office/drawing/2014/main" id="{7512A1EC-6093-4E25-A1F9-E5099AA6ED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26919625"/>
              </p:ext>
            </p:extLst>
          </p:nvPr>
        </p:nvGraphicFramePr>
        <p:xfrm>
          <a:off x="185058" y="152400"/>
          <a:ext cx="8763000" cy="6553198"/>
        </p:xfrm>
        <a:graphic>
          <a:graphicData uri="http://schemas.openxmlformats.org/drawingml/2006/table">
            <a:tbl>
              <a:tblPr firstRow="1" bandRow="1">
                <a:effectLst>
                  <a:reflection blurRad="6350" stA="52000" endA="300" endPos="35000" dir="5400000" sy="-100000" algn="bl" rotWithShape="0"/>
                </a:effectLst>
                <a:tableStyleId>{D7AC3CCA-C797-4891-BE02-D94E43425B78}</a:tableStyleId>
              </a:tblPr>
              <a:tblGrid>
                <a:gridCol w="4381500">
                  <a:extLst>
                    <a:ext uri="{9D8B030D-6E8A-4147-A177-3AD203B41FA5}">
                      <a16:colId xmlns="" xmlns:a16="http://schemas.microsoft.com/office/drawing/2014/main" val="4169790337"/>
                    </a:ext>
                  </a:extLst>
                </a:gridCol>
                <a:gridCol w="4381500">
                  <a:extLst>
                    <a:ext uri="{9D8B030D-6E8A-4147-A177-3AD203B41FA5}">
                      <a16:colId xmlns="" xmlns:a16="http://schemas.microsoft.com/office/drawing/2014/main" val="1152252005"/>
                    </a:ext>
                  </a:extLst>
                </a:gridCol>
              </a:tblGrid>
              <a:tr h="632013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Queen of Sheba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Pharisees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2464832"/>
                  </a:ext>
                </a:extLst>
              </a:tr>
              <a:tr h="1164234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1200+ miles away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Truth in their midst, Lk.22:53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25428125"/>
                  </a:ext>
                </a:extLst>
              </a:tr>
              <a:tr h="126424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Solomon’s wisdom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Access to One Greater than Solomon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74497683"/>
                  </a:ext>
                </a:extLst>
              </a:tr>
              <a:tr h="1164234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Merely heard reports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Many religious advantages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53781848"/>
                  </a:ext>
                </a:extLst>
              </a:tr>
              <a:tr h="1164234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Gave Solomon treasures, 1 K.10:10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Give nothing; plot to take Life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99748055"/>
                  </a:ext>
                </a:extLst>
              </a:tr>
              <a:tr h="1164234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Her own initiative;</a:t>
                      </a:r>
                      <a:br>
                        <a:rPr lang="en-US" sz="3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3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invitation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Invited, urged to accept truth, 14:15…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608851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97092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6858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does this mean to me?</a:t>
            </a:r>
            <a:endParaRPr lang="en-US" alt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742" y="1143000"/>
            <a:ext cx="8153400" cy="5181600"/>
          </a:xfrm>
        </p:spPr>
        <p:txBody>
          <a:bodyPr/>
          <a:lstStyle/>
          <a:p>
            <a:pPr marL="514350" indent="-514350" defTabSz="204788" eaLnBrk="1" hangingPunct="1">
              <a:lnSpc>
                <a:spcPct val="90000"/>
              </a:lnSpc>
              <a:spcAft>
                <a:spcPts val="600"/>
              </a:spcAft>
              <a:buAutoNum type="arabicPeriod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Solomon was ‘light in world’ (6-9)</a:t>
            </a:r>
          </a:p>
          <a:p>
            <a:pPr marL="914400" lvl="1" indent="-457200" defTabSz="204788" eaLnBrk="1" hangingPunct="1">
              <a:lnSpc>
                <a:spcPct val="9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Jesus is Source of light, Jn.8:12</a:t>
            </a:r>
          </a:p>
          <a:p>
            <a:pPr marL="914400" lvl="1" indent="-457200" defTabSz="204788" eaLnBrk="1" hangingPunct="1">
              <a:lnSpc>
                <a:spcPct val="9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reflect His light, Lk.11:33-36</a:t>
            </a:r>
          </a:p>
          <a:p>
            <a:pPr marL="1371600" lvl="2" indent="-457200" defTabSz="204788" eaLnBrk="1" hangingPunct="1">
              <a:lnSpc>
                <a:spcPct val="9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People watch us.  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Ph.2:14-15</a:t>
            </a:r>
          </a:p>
          <a:p>
            <a:pPr marL="1371600" lvl="2" indent="-457200" defTabSz="204788" eaLnBrk="1" hangingPunct="1">
              <a:lnSpc>
                <a:spcPct val="9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can I do?  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 bright</a:t>
            </a:r>
          </a:p>
        </p:txBody>
      </p:sp>
    </p:spTree>
    <p:extLst>
      <p:ext uri="{BB962C8B-B14F-4D97-AF65-F5344CB8AC3E}">
        <p14:creationId xmlns="" xmlns:p14="http://schemas.microsoft.com/office/powerpoint/2010/main" val="520495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6858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does this mean to me?</a:t>
            </a:r>
            <a:endParaRPr lang="en-US" alt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742" y="1143000"/>
            <a:ext cx="8153400" cy="5181600"/>
          </a:xfrm>
        </p:spPr>
        <p:txBody>
          <a:bodyPr/>
          <a:lstStyle/>
          <a:p>
            <a:pPr defTabSz="204788" eaLnBrk="1" hangingPunct="1">
              <a:lnSpc>
                <a:spcPct val="90000"/>
              </a:lnSpc>
              <a:spcAft>
                <a:spcPts val="18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Queen came from far off</a:t>
            </a:r>
          </a:p>
          <a:p>
            <a:pPr marL="914400" lvl="1" indent="-457200" defTabSz="204788" eaLnBrk="1" hangingPunct="1">
              <a:lnSpc>
                <a:spcPct val="9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once were ‘far off’ – Ep.2:13</a:t>
            </a:r>
          </a:p>
          <a:p>
            <a:pPr marL="914400" lvl="1" indent="-457200" defTabSz="204788" eaLnBrk="1" hangingPunct="1">
              <a:lnSpc>
                <a:spcPct val="9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Jn.1:46</a:t>
            </a:r>
          </a:p>
        </p:txBody>
      </p:sp>
    </p:spTree>
    <p:extLst>
      <p:ext uri="{BB962C8B-B14F-4D97-AF65-F5344CB8AC3E}">
        <p14:creationId xmlns="" xmlns:p14="http://schemas.microsoft.com/office/powerpoint/2010/main" val="1866093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6858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does this mean to me?</a:t>
            </a:r>
            <a:endParaRPr lang="en-US" alt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742" y="1143000"/>
            <a:ext cx="8153400" cy="5181600"/>
          </a:xfrm>
        </p:spPr>
        <p:txBody>
          <a:bodyPr/>
          <a:lstStyle/>
          <a:p>
            <a:pPr defTabSz="204788" eaLnBrk="1" hangingPunct="1">
              <a:lnSpc>
                <a:spcPct val="90000"/>
              </a:lnSpc>
              <a:spcAft>
                <a:spcPts val="18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Told Solomon all her heart, 2</a:t>
            </a:r>
          </a:p>
          <a:p>
            <a:pPr marL="914400" lvl="1" indent="-457200" defTabSz="204788" eaLnBrk="1" hangingPunct="1">
              <a:lnSpc>
                <a:spcPct val="9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may bring all our difficulties to the Lord, Col.2:3</a:t>
            </a:r>
            <a:endParaRPr lang="en-US" alt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28469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6858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does this mean to me?</a:t>
            </a:r>
            <a:endParaRPr lang="en-US" alt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742" y="1143000"/>
            <a:ext cx="8153400" cy="5181600"/>
          </a:xfrm>
        </p:spPr>
        <p:txBody>
          <a:bodyPr/>
          <a:lstStyle/>
          <a:p>
            <a:pPr marL="522288" indent="-522288" defTabSz="204788" eaLnBrk="1" hangingPunct="1">
              <a:lnSpc>
                <a:spcPct val="90000"/>
              </a:lnSpc>
              <a:spcAft>
                <a:spcPts val="18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She returned to Sheba a changed person, 13</a:t>
            </a:r>
          </a:p>
          <a:p>
            <a:pPr marL="914400" lvl="1" indent="-457200" defTabSz="204788" eaLnBrk="1" hangingPunct="1">
              <a:lnSpc>
                <a:spcPct val="9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should too, Ac.4:13</a:t>
            </a:r>
            <a:endParaRPr lang="en-US" alt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94902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6858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does this mean to me?</a:t>
            </a:r>
            <a:endParaRPr lang="en-US" alt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742" y="1143000"/>
            <a:ext cx="8153400" cy="5181600"/>
          </a:xfrm>
        </p:spPr>
        <p:txBody>
          <a:bodyPr/>
          <a:lstStyle/>
          <a:p>
            <a:pPr marL="522288" indent="-522288" defTabSz="204788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5. Two kinds of people</a:t>
            </a:r>
          </a:p>
          <a:p>
            <a:pPr marL="914400" lvl="1" indent="-457200" defTabSz="204788" eaLnBrk="1" hangingPunct="1">
              <a:lnSpc>
                <a:spcPct val="9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Queen: breath taken away over Solomon’s wisdom</a:t>
            </a:r>
          </a:p>
          <a:p>
            <a:pPr marL="914400" lvl="1" indent="-457200" defTabSz="204788" eaLnBrk="1" hangingPunct="1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Pharisees: foolishly yawn at Son of God</a:t>
            </a:r>
          </a:p>
          <a:p>
            <a:pPr marL="1371600" lvl="2" indent="-457200" defTabSz="204788" eaLnBrk="1" hangingPunct="1">
              <a:lnSpc>
                <a:spcPct val="9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Lk.19:48</a:t>
            </a:r>
          </a:p>
        </p:txBody>
      </p:sp>
    </p:spTree>
    <p:extLst>
      <p:ext uri="{BB962C8B-B14F-4D97-AF65-F5344CB8AC3E}">
        <p14:creationId xmlns="" xmlns:p14="http://schemas.microsoft.com/office/powerpoint/2010/main" val="3857180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6858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does this mean to me?</a:t>
            </a:r>
            <a:endParaRPr lang="en-US" alt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742" y="1143000"/>
            <a:ext cx="8153400" cy="5181600"/>
          </a:xfrm>
        </p:spPr>
        <p:txBody>
          <a:bodyPr/>
          <a:lstStyle/>
          <a:p>
            <a:pPr marL="522288" indent="-522288" defTabSz="204788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6. Indifference to Lord invites </a:t>
            </a:r>
            <a:r>
              <a:rPr lang="en-US" altLang="en-US" sz="32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judg-ment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by Queen of Sheba</a:t>
            </a:r>
          </a:p>
          <a:p>
            <a:pPr marL="914400" lvl="1" indent="-457200" defTabSz="204788" eaLnBrk="1" hangingPunct="1">
              <a:lnSpc>
                <a:spcPct val="9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‘But I had to travel 15 minutes…’</a:t>
            </a:r>
          </a:p>
          <a:p>
            <a:pPr marL="914400" lvl="1" indent="-457200" defTabSz="204788" eaLnBrk="1" hangingPunct="1">
              <a:lnSpc>
                <a:spcPct val="9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‘I was too sleepy / bored to listen’</a:t>
            </a:r>
          </a:p>
          <a:p>
            <a:pPr marL="914400" lvl="1" indent="-457200" defTabSz="204788" eaLnBrk="1" hangingPunct="1">
              <a:lnSpc>
                <a:spcPct val="9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‘I have short attention span’</a:t>
            </a:r>
          </a:p>
          <a:p>
            <a:pPr marL="914400" lvl="1" indent="-457200" defTabSz="204788" eaLnBrk="1" hangingPunct="1">
              <a:lnSpc>
                <a:spcPct val="9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‘I’m too busy to study at home’</a:t>
            </a:r>
            <a:endParaRPr lang="en-US" altLang="en-US" sz="3200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14400" lvl="1" indent="-457200" defTabSz="204788" eaLnBrk="1" hangingPunct="1">
              <a:lnSpc>
                <a:spcPct val="9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endParaRPr lang="en-US" alt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96292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2192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 heard of Solomon’s fame, 1</a:t>
            </a:r>
            <a:endParaRPr lang="en-US" alt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6187" y="1371600"/>
            <a:ext cx="8153400" cy="4495800"/>
          </a:xfrm>
        </p:spPr>
        <p:txBody>
          <a:bodyPr/>
          <a:lstStyle/>
          <a:p>
            <a:pPr marL="228600" indent="-2286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Kings 4:29-34;  9:26</a:t>
            </a: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69988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2192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Sheba (‘South’)</a:t>
            </a:r>
            <a:endParaRPr lang="en-US" alt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FBC703DC-5470-47A3-AF7A-D6D027D88C17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58700" y="1371600"/>
            <a:ext cx="6446358" cy="480693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21474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2192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 heard of Solomon’s fame, 1</a:t>
            </a:r>
            <a:endParaRPr lang="en-US" alt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6187" y="1371600"/>
            <a:ext cx="8153400" cy="4495800"/>
          </a:xfrm>
        </p:spPr>
        <p:txBody>
          <a:bodyPr/>
          <a:lstStyle/>
          <a:p>
            <a:pPr algn="ctr" defTabSz="204788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Kings 4:29-34;  9:26</a:t>
            </a:r>
          </a:p>
          <a:p>
            <a:pPr marL="228600" indent="-2286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Heard reports</a:t>
            </a:r>
          </a:p>
          <a:p>
            <a:pPr marL="685800" lvl="1" indent="-2286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Had to know for herself</a:t>
            </a:r>
          </a:p>
          <a:p>
            <a:pPr marL="685800" lvl="1" indent="-2286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Privilege: talk to wisest man in world</a:t>
            </a:r>
          </a:p>
        </p:txBody>
      </p:sp>
    </p:spTree>
    <p:extLst>
      <p:ext uri="{BB962C8B-B14F-4D97-AF65-F5344CB8AC3E}">
        <p14:creationId xmlns="" xmlns:p14="http://schemas.microsoft.com/office/powerpoint/2010/main" val="3284471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2192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 heard of Solomon’s L</a:t>
            </a:r>
            <a:r>
              <a:rPr lang="en-US" altLang="en-US" sz="3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</a:t>
            </a:r>
            <a:r>
              <a:rPr lang="en-US" alt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1, 6</a:t>
            </a:r>
            <a:endParaRPr lang="en-US" alt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6187" y="1371600"/>
            <a:ext cx="8153400" cy="4495800"/>
          </a:xfrm>
        </p:spPr>
        <p:txBody>
          <a:bodyPr/>
          <a:lstStyle/>
          <a:p>
            <a:pPr marL="228600" indent="-2286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made Solomon what he was</a:t>
            </a:r>
          </a:p>
          <a:p>
            <a:pPr marL="228600" indent="-2286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K.3</a:t>
            </a: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2900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2192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Came to test Solomon, 1</a:t>
            </a:r>
            <a:endParaRPr lang="en-US" alt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6187" y="1371600"/>
            <a:ext cx="8153400" cy="4495800"/>
          </a:xfrm>
        </p:spPr>
        <p:txBody>
          <a:bodyPr/>
          <a:lstStyle/>
          <a:p>
            <a:pPr marL="228600" indent="-2286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gullible.  </a:t>
            </a:r>
          </a:p>
          <a:p>
            <a:pPr marL="228600" indent="-2286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Th.5:21; 1 Jn.4:1</a:t>
            </a: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27467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2192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Came to Jerusalem, 1-2</a:t>
            </a:r>
            <a:endParaRPr lang="en-US" alt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6187" y="1371600"/>
            <a:ext cx="8153400" cy="4495800"/>
          </a:xfrm>
        </p:spPr>
        <p:txBody>
          <a:bodyPr/>
          <a:lstStyle/>
          <a:p>
            <a:pPr marL="228600" indent="-2286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Long trip: cost, fatigue; no comforts of home</a:t>
            </a:r>
          </a:p>
          <a:p>
            <a:pPr marL="228600" indent="-2286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Humility: no one knows everything</a:t>
            </a: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36088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2192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Came with gifts, 2</a:t>
            </a:r>
            <a:endParaRPr lang="en-US" alt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6187" y="1371600"/>
            <a:ext cx="8153400" cy="4495800"/>
          </a:xfrm>
        </p:spPr>
        <p:txBody>
          <a:bodyPr/>
          <a:lstStyle/>
          <a:p>
            <a:pPr marL="228600" indent="-2286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Knowledge is priceless</a:t>
            </a: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94571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 Black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2287</TotalTime>
  <Words>632</Words>
  <Application>Microsoft Office PowerPoint</Application>
  <PresentationFormat>On-screen Show (4:3)</PresentationFormat>
  <Paragraphs>131</Paragraphs>
  <Slides>28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Blank Presentation</vt:lpstr>
      <vt:lpstr>1_Default Design</vt:lpstr>
      <vt:lpstr>The Half Was Not Told</vt:lpstr>
      <vt:lpstr>I. What The Queen Heard, Saw, And Did</vt:lpstr>
      <vt:lpstr>She heard of Solomon’s fame, 1</vt:lpstr>
      <vt:lpstr>Sheba (‘South’)</vt:lpstr>
      <vt:lpstr>She heard of Solomon’s fame, 1</vt:lpstr>
      <vt:lpstr>She heard of Solomon’s LORD, 1, 6</vt:lpstr>
      <vt:lpstr>Came to test Solomon, 1</vt:lpstr>
      <vt:lpstr>Came to Jerusalem, 1-2</vt:lpstr>
      <vt:lpstr>Came with gifts, 2</vt:lpstr>
      <vt:lpstr>Came to learn, 2-3</vt:lpstr>
      <vt:lpstr>Credits God for it all, 8-9</vt:lpstr>
      <vt:lpstr>Her money, 10</vt:lpstr>
      <vt:lpstr>She asked and received, 13</vt:lpstr>
      <vt:lpstr>She went home a changed person, 13</vt:lpstr>
      <vt:lpstr>I. What The Queen Heard, Saw, And Did</vt:lpstr>
      <vt:lpstr>The Setting: 9-13</vt:lpstr>
      <vt:lpstr>The Sign: 14</vt:lpstr>
      <vt:lpstr>The Slander: 15-16</vt:lpstr>
      <vt:lpstr>The Silencing: 17-23</vt:lpstr>
      <vt:lpstr>The Support: 27-28</vt:lpstr>
      <vt:lpstr>The Scripture: 29-32</vt:lpstr>
      <vt:lpstr>Slide 22</vt:lpstr>
      <vt:lpstr>What does this mean to me?</vt:lpstr>
      <vt:lpstr>What does this mean to me?</vt:lpstr>
      <vt:lpstr>What does this mean to me?</vt:lpstr>
      <vt:lpstr>What does this mean to me?</vt:lpstr>
      <vt:lpstr>What does this mean to me?</vt:lpstr>
      <vt:lpstr>What does this mean to me?</vt:lpstr>
    </vt:vector>
  </TitlesOfParts>
  <Company>閘]狴逄掘뿿��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Matt Duggin</dc:creator>
  <cp:lastModifiedBy>church of Christ</cp:lastModifiedBy>
  <cp:revision>307</cp:revision>
  <dcterms:created xsi:type="dcterms:W3CDTF">2007-07-13T04:29:51Z</dcterms:created>
  <dcterms:modified xsi:type="dcterms:W3CDTF">2017-07-24T00:33:44Z</dcterms:modified>
</cp:coreProperties>
</file>