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05" r:id="rId2"/>
    <p:sldId id="257" r:id="rId3"/>
    <p:sldId id="259" r:id="rId4"/>
    <p:sldId id="306" r:id="rId5"/>
    <p:sldId id="307" r:id="rId6"/>
    <p:sldId id="308" r:id="rId7"/>
    <p:sldId id="309" r:id="rId8"/>
    <p:sldId id="310" r:id="rId9"/>
    <p:sldId id="312" r:id="rId10"/>
    <p:sldId id="313" r:id="rId11"/>
    <p:sldId id="290" r:id="rId12"/>
    <p:sldId id="260" r:id="rId13"/>
    <p:sldId id="314" r:id="rId14"/>
    <p:sldId id="315" r:id="rId15"/>
    <p:sldId id="317" r:id="rId16"/>
    <p:sldId id="318" r:id="rId17"/>
    <p:sldId id="319" r:id="rId18"/>
    <p:sldId id="320" r:id="rId19"/>
    <p:sldId id="321" r:id="rId20"/>
    <p:sldId id="322" r:id="rId21"/>
    <p:sldId id="323" r:id="rId22"/>
    <p:sldId id="316" r:id="rId23"/>
    <p:sldId id="293" r:id="rId24"/>
    <p:sldId id="262" r:id="rId25"/>
    <p:sldId id="324" r:id="rId26"/>
    <p:sldId id="325" r:id="rId27"/>
    <p:sldId id="326" r:id="rId28"/>
    <p:sldId id="327" r:id="rId29"/>
    <p:sldId id="334" r:id="rId30"/>
    <p:sldId id="335" r:id="rId31"/>
    <p:sldId id="336" r:id="rId32"/>
    <p:sldId id="337" r:id="rId33"/>
    <p:sldId id="338" r:id="rId34"/>
    <p:sldId id="328" r:id="rId35"/>
    <p:sldId id="268" r:id="rId36"/>
    <p:sldId id="329" r:id="rId37"/>
    <p:sldId id="330" r:id="rId38"/>
    <p:sldId id="331" r:id="rId39"/>
    <p:sldId id="332" r:id="rId40"/>
    <p:sldId id="333" r:id="rId41"/>
    <p:sldId id="294"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99FF33"/>
    <a:srgbClr val="FFFFCC"/>
    <a:srgbClr val="FFFF00"/>
    <a:srgbClr val="00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78" d="100"/>
          <a:sy n="78" d="100"/>
        </p:scale>
        <p:origin x="-1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7/30/2017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25</a:t>
            </a:fld>
            <a:endParaRPr lang="en-US"/>
          </a:p>
        </p:txBody>
      </p:sp>
    </p:spTree>
    <p:extLst>
      <p:ext uri="{BB962C8B-B14F-4D97-AF65-F5344CB8AC3E}">
        <p14:creationId xmlns="" xmlns:p14="http://schemas.microsoft.com/office/powerpoint/2010/main" val="2914390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chemeClr val="tx1"/>
              </a:solidFill>
            </a:endParaRPr>
          </a:p>
        </p:txBody>
      </p:sp>
      <p:sp>
        <p:nvSpPr>
          <p:cNvPr id="3" name="Rectangle: Rounded Corners 2">
            <a:extLst>
              <a:ext uri="{FF2B5EF4-FFF2-40B4-BE49-F238E27FC236}">
                <a16:creationId xmlns="" xmlns:a16="http://schemas.microsoft.com/office/drawing/2014/main" id="{1BBC1824-2D85-4E16-8CEF-63034EC2D16E}"/>
              </a:ext>
            </a:extLst>
          </p:cNvPr>
          <p:cNvSpPr/>
          <p:nvPr/>
        </p:nvSpPr>
        <p:spPr>
          <a:xfrm>
            <a:off x="1356852" y="1981200"/>
            <a:ext cx="6477000" cy="1295400"/>
          </a:xfrm>
          <a:prstGeom prst="roundRect">
            <a:avLst/>
          </a:prstGeom>
          <a:solidFill>
            <a:schemeClr val="accent2">
              <a:lumMod val="5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What Is The New Birth?</a:t>
            </a:r>
          </a:p>
        </p:txBody>
      </p:sp>
      <p:sp>
        <p:nvSpPr>
          <p:cNvPr id="6" name="Rectangle: Rounded Corners 5">
            <a:extLst>
              <a:ext uri="{FF2B5EF4-FFF2-40B4-BE49-F238E27FC236}">
                <a16:creationId xmlns="" xmlns:a16="http://schemas.microsoft.com/office/drawing/2014/main" id="{6B71E761-539C-450D-B04B-7C5E5C51A738}"/>
              </a:ext>
            </a:extLst>
          </p:cNvPr>
          <p:cNvSpPr/>
          <p:nvPr/>
        </p:nvSpPr>
        <p:spPr>
          <a:xfrm>
            <a:off x="2147471" y="3505200"/>
            <a:ext cx="4866266" cy="762000"/>
          </a:xfrm>
          <a:prstGeom prst="roundRect">
            <a:avLst/>
          </a:prstGeom>
          <a:solidFill>
            <a:schemeClr val="accent2">
              <a:lumMod val="5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John 3</a:t>
            </a:r>
          </a:p>
        </p:txBody>
      </p:sp>
    </p:spTree>
    <p:extLst>
      <p:ext uri="{BB962C8B-B14F-4D97-AF65-F5344CB8AC3E}">
        <p14:creationId xmlns="" xmlns:p14="http://schemas.microsoft.com/office/powerpoint/2010/main" val="2659408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782762"/>
          </a:xfrm>
        </p:spPr>
        <p:txBody>
          <a:bodyPr/>
          <a:lstStyle/>
          <a:p>
            <a:pPr algn="l"/>
            <a:r>
              <a:rPr lang="en-US" altLang="en-US" sz="3200" b="1" baseline="30000" dirty="0">
                <a:solidFill>
                  <a:srgbClr val="99FF33"/>
                </a:solidFill>
              </a:rPr>
              <a:t>8</a:t>
            </a:r>
            <a:r>
              <a:rPr lang="en-US" altLang="en-US" sz="3200" dirty="0">
                <a:solidFill>
                  <a:srgbClr val="FFFFCC"/>
                </a:solidFill>
              </a:rPr>
              <a:t>‘The wind blows where it wishes, and you hear its sound, but you do not know where it comes from or where it goes.  So it is with everyone who is born of the Spirit.’</a:t>
            </a:r>
          </a:p>
        </p:txBody>
      </p:sp>
      <p:sp>
        <p:nvSpPr>
          <p:cNvPr id="5123" name="Rectangle 3"/>
          <p:cNvSpPr>
            <a:spLocks noGrp="1" noChangeArrowheads="1"/>
          </p:cNvSpPr>
          <p:nvPr>
            <p:ph type="body" idx="1"/>
          </p:nvPr>
        </p:nvSpPr>
        <p:spPr>
          <a:xfrm>
            <a:off x="457200" y="2392362"/>
            <a:ext cx="8229600" cy="4160838"/>
          </a:xfrm>
        </p:spPr>
        <p:txBody>
          <a:bodyPr/>
          <a:lstStyle/>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Wind blows…: </a:t>
            </a:r>
            <a:r>
              <a:rPr lang="en-US" altLang="en-US" dirty="0">
                <a:solidFill>
                  <a:schemeClr val="bg1"/>
                </a:solidFill>
                <a:effectLst>
                  <a:outerShdw blurRad="38100" dist="38100" dir="2700000" algn="tl">
                    <a:srgbClr val="000000">
                      <a:alpha val="43137"/>
                    </a:srgbClr>
                  </a:outerShdw>
                </a:effectLst>
              </a:rPr>
              <a:t>Cannot see wind; can see its effects.</a:t>
            </a:r>
          </a:p>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So it is…: </a:t>
            </a:r>
            <a:r>
              <a:rPr lang="en-US" altLang="en-US" dirty="0">
                <a:solidFill>
                  <a:schemeClr val="bg1"/>
                </a:solidFill>
                <a:effectLst>
                  <a:outerShdw blurRad="38100" dist="38100" dir="2700000" algn="tl">
                    <a:srgbClr val="000000">
                      <a:alpha val="43137"/>
                    </a:srgbClr>
                  </a:outerShdw>
                </a:effectLst>
              </a:rPr>
              <a:t>Cannot see sins washing off the soul.</a:t>
            </a:r>
            <a:endParaRPr lang="en-US" altLang="en-US" dirty="0">
              <a:solidFill>
                <a:srgbClr val="99FF33"/>
              </a:solidFill>
              <a:effectLst>
                <a:outerShdw blurRad="38100" dist="38100" dir="2700000" algn="tl">
                  <a:srgbClr val="000000">
                    <a:alpha val="43137"/>
                  </a:srgbClr>
                </a:outerShdw>
              </a:effectLst>
            </a:endParaRPr>
          </a:p>
          <a:p>
            <a:pPr lvl="1">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Can see effects on person’s life.  </a:t>
            </a:r>
          </a:p>
        </p:txBody>
      </p:sp>
      <p:sp>
        <p:nvSpPr>
          <p:cNvPr id="2" name="Rectangle 1">
            <a:extLst>
              <a:ext uri="{FF2B5EF4-FFF2-40B4-BE49-F238E27FC236}">
                <a16:creationId xmlns="" xmlns:a16="http://schemas.microsoft.com/office/drawing/2014/main" id="{D512D7E7-0662-440C-BD3E-A708BD958669}"/>
              </a:ext>
            </a:extLst>
          </p:cNvPr>
          <p:cNvSpPr/>
          <p:nvPr/>
        </p:nvSpPr>
        <p:spPr>
          <a:xfrm>
            <a:off x="1550563" y="216312"/>
            <a:ext cx="5078837"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92E50C28-948A-4D0D-BB87-D859591948F6}"/>
              </a:ext>
            </a:extLst>
          </p:cNvPr>
          <p:cNvSpPr/>
          <p:nvPr/>
        </p:nvSpPr>
        <p:spPr>
          <a:xfrm>
            <a:off x="5914367" y="1172496"/>
            <a:ext cx="1415186"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08073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95400"/>
            <a:ext cx="6858000" cy="1447801"/>
          </a:xfr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4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What Did </a:t>
            </a:r>
            <a:r>
              <a:rPr lang="en-US" sz="4000" u="sng"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Not</a:t>
            </a:r>
            <a:br>
              <a:rPr lang="en-US" sz="4000" u="sng"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4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Save Nicodemus??</a:t>
            </a:r>
            <a:r>
              <a:rPr lang="en-US" sz="48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Being a man, 1</a:t>
            </a:r>
          </a:p>
        </p:txBody>
      </p:sp>
      <p:sp>
        <p:nvSpPr>
          <p:cNvPr id="6147" name="Rectangle 3"/>
          <p:cNvSpPr>
            <a:spLocks noGrp="1" noChangeArrowheads="1"/>
          </p:cNvSpPr>
          <p:nvPr>
            <p:ph type="body" idx="1"/>
          </p:nvPr>
        </p:nvSpPr>
        <p:spPr>
          <a:xfrm>
            <a:off x="457200" y="990600"/>
            <a:ext cx="8229600" cy="5486400"/>
          </a:xfrm>
        </p:spPr>
        <p:txBody>
          <a:bodyPr/>
          <a:lstStyle/>
          <a:p>
            <a:r>
              <a:rPr lang="en-US" altLang="en-US" sz="3400" dirty="0">
                <a:solidFill>
                  <a:schemeClr val="bg1"/>
                </a:solidFill>
              </a:rPr>
              <a:t>Man – generic</a:t>
            </a:r>
          </a:p>
          <a:p>
            <a:r>
              <a:rPr lang="en-US" altLang="en-US" sz="3400" dirty="0">
                <a:solidFill>
                  <a:schemeClr val="bg1"/>
                </a:solidFill>
              </a:rPr>
              <a:t>‘Him’ – masculine (v.3)</a:t>
            </a:r>
            <a:endParaRPr lang="en-US" altLang="en-US" sz="3400" dirty="0">
              <a:solidFill>
                <a:srgbClr val="FFFFCC"/>
              </a:solidFill>
            </a:endParaRPr>
          </a:p>
        </p:txBody>
      </p:sp>
      <p:sp>
        <p:nvSpPr>
          <p:cNvPr id="2" name="Rectangle: Rounded Corners 1">
            <a:extLst>
              <a:ext uri="{FF2B5EF4-FFF2-40B4-BE49-F238E27FC236}">
                <a16:creationId xmlns="" xmlns:a16="http://schemas.microsoft.com/office/drawing/2014/main" id="{55675074-1070-40EF-8EA3-60D39BB1470B}"/>
              </a:ext>
            </a:extLst>
          </p:cNvPr>
          <p:cNvSpPr/>
          <p:nvPr/>
        </p:nvSpPr>
        <p:spPr>
          <a:xfrm>
            <a:off x="1187244" y="2438400"/>
            <a:ext cx="6781800" cy="1307688"/>
          </a:xfrm>
          <a:prstGeom prst="roundRect">
            <a:avLst/>
          </a:prstGeom>
          <a:blipFill>
            <a:blip r:embed="rId2" cstate="print"/>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Jews thanked God they were not</a:t>
            </a:r>
            <a:br>
              <a:rPr lang="en-US" sz="3200" dirty="0">
                <a:solidFill>
                  <a:schemeClr val="tx1"/>
                </a:solidFill>
              </a:rPr>
            </a:br>
            <a:r>
              <a:rPr lang="en-US" sz="3200" dirty="0">
                <a:solidFill>
                  <a:schemeClr val="tx1"/>
                </a:solidFill>
              </a:rPr>
              <a:t>born a Gentile, a slave, or a woman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Religious, 1</a:t>
            </a:r>
          </a:p>
        </p:txBody>
      </p:sp>
      <p:sp>
        <p:nvSpPr>
          <p:cNvPr id="6147" name="Rectangle 3"/>
          <p:cNvSpPr>
            <a:spLocks noGrp="1" noChangeArrowheads="1"/>
          </p:cNvSpPr>
          <p:nvPr>
            <p:ph type="body" idx="1"/>
          </p:nvPr>
        </p:nvSpPr>
        <p:spPr>
          <a:xfrm>
            <a:off x="457200" y="990600"/>
            <a:ext cx="8229600" cy="5486400"/>
          </a:xfrm>
        </p:spPr>
        <p:txBody>
          <a:bodyPr/>
          <a:lstStyle/>
          <a:p>
            <a:r>
              <a:rPr lang="en-US" altLang="en-US" sz="3400" dirty="0">
                <a:solidFill>
                  <a:schemeClr val="bg1"/>
                </a:solidFill>
              </a:rPr>
              <a:t>Pharisee (Mt.5:20; Ac.26:5).</a:t>
            </a:r>
          </a:p>
          <a:p>
            <a:r>
              <a:rPr lang="en-US" altLang="en-US" sz="3400" dirty="0">
                <a:solidFill>
                  <a:schemeClr val="bg1"/>
                </a:solidFill>
              </a:rPr>
              <a:t>Nicodemus must have been honest / sincere.  Lk.7:29-30.</a:t>
            </a:r>
            <a:endParaRPr lang="en-US" altLang="en-US" sz="3400" dirty="0">
              <a:solidFill>
                <a:srgbClr val="FFFFCC"/>
              </a:solidFill>
            </a:endParaRPr>
          </a:p>
        </p:txBody>
      </p:sp>
      <p:sp>
        <p:nvSpPr>
          <p:cNvPr id="2" name="Rectangle: Rounded Corners 1">
            <a:extLst>
              <a:ext uri="{FF2B5EF4-FFF2-40B4-BE49-F238E27FC236}">
                <a16:creationId xmlns="" xmlns:a16="http://schemas.microsoft.com/office/drawing/2014/main" id="{30679B04-4BEF-46E7-9B33-E90BA384ADFB}"/>
              </a:ext>
            </a:extLst>
          </p:cNvPr>
          <p:cNvSpPr/>
          <p:nvPr/>
        </p:nvSpPr>
        <p:spPr>
          <a:xfrm>
            <a:off x="914400" y="2971800"/>
            <a:ext cx="2743200" cy="762000"/>
          </a:xfrm>
          <a:prstGeom prst="roundRect">
            <a:avLst/>
          </a:prstGeom>
          <a:blipFill>
            <a:blip r:embed="rId2" cstate="print"/>
            <a:tile tx="0" ty="0" sx="100000" sy="100000" flip="none" algn="tl"/>
          </a:blipFill>
          <a:ln w="6350">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HONEST</a:t>
            </a:r>
          </a:p>
        </p:txBody>
      </p:sp>
      <p:sp>
        <p:nvSpPr>
          <p:cNvPr id="5" name="Rectangle: Rounded Corners 4">
            <a:extLst>
              <a:ext uri="{FF2B5EF4-FFF2-40B4-BE49-F238E27FC236}">
                <a16:creationId xmlns="" xmlns:a16="http://schemas.microsoft.com/office/drawing/2014/main" id="{58D7AC07-EB1C-449C-9C19-B42FF09D5A24}"/>
              </a:ext>
            </a:extLst>
          </p:cNvPr>
          <p:cNvSpPr/>
          <p:nvPr/>
        </p:nvSpPr>
        <p:spPr>
          <a:xfrm>
            <a:off x="914400" y="3810000"/>
            <a:ext cx="2743200" cy="762000"/>
          </a:xfrm>
          <a:prstGeom prst="roundRect">
            <a:avLst/>
          </a:prstGeom>
          <a:blipFill>
            <a:blip r:embed="rId2" cstate="print"/>
            <a:tile tx="0" ty="0" sx="100000" sy="100000" flip="none" algn="tl"/>
          </a:blipFill>
          <a:ln w="6350">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SINCERE</a:t>
            </a:r>
          </a:p>
        </p:txBody>
      </p:sp>
      <p:sp>
        <p:nvSpPr>
          <p:cNvPr id="6" name="Rectangle: Rounded Corners 5">
            <a:extLst>
              <a:ext uri="{FF2B5EF4-FFF2-40B4-BE49-F238E27FC236}">
                <a16:creationId xmlns="" xmlns:a16="http://schemas.microsoft.com/office/drawing/2014/main" id="{AEC4E632-9297-4576-B5DF-B7A943740EE7}"/>
              </a:ext>
            </a:extLst>
          </p:cNvPr>
          <p:cNvSpPr/>
          <p:nvPr/>
        </p:nvSpPr>
        <p:spPr>
          <a:xfrm>
            <a:off x="914400" y="4648200"/>
            <a:ext cx="2743200" cy="762000"/>
          </a:xfrm>
          <a:prstGeom prst="roundRect">
            <a:avLst/>
          </a:prstGeom>
          <a:blipFill>
            <a:blip r:embed="rId2" cstate="print"/>
            <a:tile tx="0" ty="0" sx="100000" sy="100000" flip="none" algn="tl"/>
          </a:blipFill>
          <a:ln w="6350">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RELIGIOUS</a:t>
            </a:r>
          </a:p>
        </p:txBody>
      </p:sp>
      <p:sp>
        <p:nvSpPr>
          <p:cNvPr id="3" name="Arrow: Right 2">
            <a:extLst>
              <a:ext uri="{FF2B5EF4-FFF2-40B4-BE49-F238E27FC236}">
                <a16:creationId xmlns="" xmlns:a16="http://schemas.microsoft.com/office/drawing/2014/main" id="{A6D5C532-72D3-477B-AE7C-421618C9D85F}"/>
              </a:ext>
            </a:extLst>
          </p:cNvPr>
          <p:cNvSpPr/>
          <p:nvPr/>
        </p:nvSpPr>
        <p:spPr>
          <a:xfrm>
            <a:off x="3932904" y="2971800"/>
            <a:ext cx="2819400" cy="2438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 xmlns:a16="http://schemas.microsoft.com/office/drawing/2014/main" id="{3C42F739-C7AF-4C50-80F9-5EC9CC6BF3DA}"/>
              </a:ext>
            </a:extLst>
          </p:cNvPr>
          <p:cNvSpPr/>
          <p:nvPr/>
        </p:nvSpPr>
        <p:spPr>
          <a:xfrm>
            <a:off x="6987979" y="3810000"/>
            <a:ext cx="1873642" cy="762000"/>
          </a:xfrm>
          <a:prstGeom prst="roundRect">
            <a:avLst/>
          </a:prstGeom>
          <a:blipFill>
            <a:blip r:embed="rId2" cstate="print"/>
            <a:tile tx="0" ty="0" sx="100000" sy="100000" flip="none" algn="tl"/>
          </a:blipFill>
          <a:ln w="6350">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LOST?</a:t>
            </a:r>
            <a:endParaRPr lang="en-US" sz="3200" dirty="0">
              <a:solidFill>
                <a:schemeClr val="tx1"/>
              </a:solidFill>
            </a:endParaRPr>
          </a:p>
        </p:txBody>
      </p:sp>
    </p:spTree>
    <p:extLst>
      <p:ext uri="{BB962C8B-B14F-4D97-AF65-F5344CB8AC3E}">
        <p14:creationId xmlns="" xmlns:p14="http://schemas.microsoft.com/office/powerpoint/2010/main" val="219137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Name, 1</a:t>
            </a:r>
          </a:p>
        </p:txBody>
      </p:sp>
      <p:sp>
        <p:nvSpPr>
          <p:cNvPr id="6147" name="Rectangle 3"/>
          <p:cNvSpPr>
            <a:spLocks noGrp="1" noChangeArrowheads="1"/>
          </p:cNvSpPr>
          <p:nvPr>
            <p:ph type="body" idx="1"/>
          </p:nvPr>
        </p:nvSpPr>
        <p:spPr>
          <a:xfrm>
            <a:off x="457200" y="990600"/>
            <a:ext cx="8229600" cy="5486400"/>
          </a:xfrm>
        </p:spPr>
        <p:txBody>
          <a:bodyPr/>
          <a:lstStyle/>
          <a:p>
            <a:r>
              <a:rPr lang="en-US" altLang="en-US" sz="3400" dirty="0">
                <a:solidFill>
                  <a:schemeClr val="bg1"/>
                </a:solidFill>
              </a:rPr>
              <a:t>Nicodemus: ruler of the people</a:t>
            </a:r>
          </a:p>
          <a:p>
            <a:r>
              <a:rPr lang="en-US" altLang="en-US" sz="3400" dirty="0">
                <a:solidFill>
                  <a:schemeClr val="bg1"/>
                </a:solidFill>
              </a:rPr>
              <a:t>Aristocratic family?</a:t>
            </a:r>
          </a:p>
          <a:p>
            <a:pPr lvl="1"/>
            <a:r>
              <a:rPr lang="en-US" altLang="en-US" sz="3200" dirty="0">
                <a:solidFill>
                  <a:schemeClr val="bg1"/>
                </a:solidFill>
              </a:rPr>
              <a:t>Physical blessings / wealth / status do not save</a:t>
            </a:r>
            <a:endParaRPr lang="en-US" altLang="en-US" sz="3200" dirty="0">
              <a:solidFill>
                <a:srgbClr val="FFFFCC"/>
              </a:solidFill>
            </a:endParaRPr>
          </a:p>
        </p:txBody>
      </p:sp>
    </p:spTree>
    <p:extLst>
      <p:ext uri="{BB962C8B-B14F-4D97-AF65-F5344CB8AC3E}">
        <p14:creationId xmlns="" xmlns:p14="http://schemas.microsoft.com/office/powerpoint/2010/main" val="87084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Position, 1</a:t>
            </a:r>
          </a:p>
        </p:txBody>
      </p:sp>
      <p:sp>
        <p:nvSpPr>
          <p:cNvPr id="6147" name="Rectangle 3"/>
          <p:cNvSpPr>
            <a:spLocks noGrp="1" noChangeArrowheads="1"/>
          </p:cNvSpPr>
          <p:nvPr>
            <p:ph type="body" idx="1"/>
          </p:nvPr>
        </p:nvSpPr>
        <p:spPr>
          <a:xfrm>
            <a:off x="457200" y="1066800"/>
            <a:ext cx="8229600" cy="5486400"/>
          </a:xfrm>
        </p:spPr>
        <p:txBody>
          <a:bodyPr/>
          <a:lstStyle/>
          <a:p>
            <a:r>
              <a:rPr lang="en-US" altLang="en-US" sz="3400" dirty="0">
                <a:solidFill>
                  <a:schemeClr val="bg1"/>
                </a:solidFill>
              </a:rPr>
              <a:t>‘Ruler of the Jews’ – Sanhedrin.</a:t>
            </a:r>
          </a:p>
          <a:p>
            <a:r>
              <a:rPr lang="en-US" altLang="en-US" sz="3400" dirty="0">
                <a:solidFill>
                  <a:schemeClr val="bg1"/>
                </a:solidFill>
              </a:rPr>
              <a:t>Not prejudiced like others –Jn.12:42-43.</a:t>
            </a:r>
            <a:endParaRPr lang="en-US" altLang="en-US" sz="3000" dirty="0">
              <a:solidFill>
                <a:srgbClr val="FFFFCC"/>
              </a:solidFill>
            </a:endParaRPr>
          </a:p>
        </p:txBody>
      </p:sp>
    </p:spTree>
    <p:extLst>
      <p:ext uri="{BB962C8B-B14F-4D97-AF65-F5344CB8AC3E}">
        <p14:creationId xmlns="" xmlns:p14="http://schemas.microsoft.com/office/powerpoint/2010/main" val="295679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Spiritual interest, 2</a:t>
            </a:r>
          </a:p>
        </p:txBody>
      </p:sp>
      <p:sp>
        <p:nvSpPr>
          <p:cNvPr id="6147" name="Rectangle 3"/>
          <p:cNvSpPr>
            <a:spLocks noGrp="1" noChangeArrowheads="1"/>
          </p:cNvSpPr>
          <p:nvPr>
            <p:ph type="body" idx="1"/>
          </p:nvPr>
        </p:nvSpPr>
        <p:spPr>
          <a:xfrm>
            <a:off x="457200" y="990600"/>
            <a:ext cx="8229600" cy="5486400"/>
          </a:xfrm>
        </p:spPr>
        <p:txBody>
          <a:bodyPr/>
          <a:lstStyle/>
          <a:p>
            <a:r>
              <a:rPr lang="en-US" altLang="en-US" sz="3400" dirty="0">
                <a:solidFill>
                  <a:schemeClr val="bg1"/>
                </a:solidFill>
              </a:rPr>
              <a:t>Came to Jesus.</a:t>
            </a:r>
          </a:p>
          <a:p>
            <a:r>
              <a:rPr lang="en-US" altLang="en-US" sz="3400" dirty="0">
                <a:solidFill>
                  <a:schemeClr val="bg1"/>
                </a:solidFill>
              </a:rPr>
              <a:t>Could have pursued many other duties / interests . . .</a:t>
            </a:r>
            <a:endParaRPr lang="en-US" altLang="en-US" sz="3000" dirty="0">
              <a:solidFill>
                <a:srgbClr val="FFFFCC"/>
              </a:solidFill>
            </a:endParaRPr>
          </a:p>
        </p:txBody>
      </p:sp>
    </p:spTree>
    <p:extLst>
      <p:ext uri="{BB962C8B-B14F-4D97-AF65-F5344CB8AC3E}">
        <p14:creationId xmlns="" xmlns:p14="http://schemas.microsoft.com/office/powerpoint/2010/main" val="17526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Respected, 2</a:t>
            </a:r>
          </a:p>
        </p:txBody>
      </p:sp>
      <p:sp>
        <p:nvSpPr>
          <p:cNvPr id="6147" name="Rectangle 3"/>
          <p:cNvSpPr>
            <a:spLocks noGrp="1" noChangeArrowheads="1"/>
          </p:cNvSpPr>
          <p:nvPr>
            <p:ph type="body" idx="1"/>
          </p:nvPr>
        </p:nvSpPr>
        <p:spPr>
          <a:xfrm>
            <a:off x="457200" y="990600"/>
            <a:ext cx="8229600" cy="5486400"/>
          </a:xfrm>
        </p:spPr>
        <p:txBody>
          <a:bodyPr/>
          <a:lstStyle/>
          <a:p>
            <a:r>
              <a:rPr lang="en-US" altLang="en-US" sz="3400" dirty="0">
                <a:solidFill>
                  <a:schemeClr val="bg1"/>
                </a:solidFill>
              </a:rPr>
              <a:t>‘Rabbi’ – term of respect for teacher (10).</a:t>
            </a:r>
          </a:p>
        </p:txBody>
      </p:sp>
    </p:spTree>
    <p:extLst>
      <p:ext uri="{BB962C8B-B14F-4D97-AF65-F5344CB8AC3E}">
        <p14:creationId xmlns="" xmlns:p14="http://schemas.microsoft.com/office/powerpoint/2010/main" val="107531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Confession, 2</a:t>
            </a:r>
          </a:p>
        </p:txBody>
      </p:sp>
      <p:sp>
        <p:nvSpPr>
          <p:cNvPr id="6147" name="Rectangle 3"/>
          <p:cNvSpPr>
            <a:spLocks noGrp="1" noChangeArrowheads="1"/>
          </p:cNvSpPr>
          <p:nvPr>
            <p:ph type="body" idx="1"/>
          </p:nvPr>
        </p:nvSpPr>
        <p:spPr>
          <a:xfrm>
            <a:off x="457200" y="961103"/>
            <a:ext cx="8229600" cy="5515897"/>
          </a:xfrm>
        </p:spPr>
        <p:txBody>
          <a:bodyPr/>
          <a:lstStyle/>
          <a:p>
            <a:r>
              <a:rPr lang="en-US" altLang="en-US" sz="3400" dirty="0">
                <a:solidFill>
                  <a:schemeClr val="bg1"/>
                </a:solidFill>
              </a:rPr>
              <a:t>‘We know’ – puts Jesus at least on level of OT prophet</a:t>
            </a:r>
          </a:p>
          <a:p>
            <a:r>
              <a:rPr lang="en-US" altLang="en-US" sz="3400" dirty="0">
                <a:solidFill>
                  <a:schemeClr val="bg1"/>
                </a:solidFill>
              </a:rPr>
              <a:t>Took courage.  Jn.7:50-52; 19:39</a:t>
            </a:r>
          </a:p>
        </p:txBody>
      </p:sp>
    </p:spTree>
    <p:extLst>
      <p:ext uri="{BB962C8B-B14F-4D97-AF65-F5344CB8AC3E}">
        <p14:creationId xmlns="" xmlns:p14="http://schemas.microsoft.com/office/powerpoint/2010/main" val="347291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‘Reasonable’ belief, 2</a:t>
            </a:r>
          </a:p>
        </p:txBody>
      </p:sp>
      <p:sp>
        <p:nvSpPr>
          <p:cNvPr id="6147" name="Rectangle 3"/>
          <p:cNvSpPr>
            <a:spLocks noGrp="1" noChangeArrowheads="1"/>
          </p:cNvSpPr>
          <p:nvPr>
            <p:ph type="body" idx="1"/>
          </p:nvPr>
        </p:nvSpPr>
        <p:spPr>
          <a:xfrm>
            <a:off x="457200" y="929148"/>
            <a:ext cx="8229600" cy="5486400"/>
          </a:xfrm>
        </p:spPr>
        <p:txBody>
          <a:bodyPr/>
          <a:lstStyle/>
          <a:p>
            <a:r>
              <a:rPr lang="en-US" altLang="en-US" sz="3400" dirty="0">
                <a:solidFill>
                  <a:schemeClr val="bg1"/>
                </a:solidFill>
              </a:rPr>
              <a:t>‘For </a:t>
            </a:r>
            <a:r>
              <a:rPr lang="en-US" altLang="en-US" sz="3400" u="sng" dirty="0">
                <a:solidFill>
                  <a:schemeClr val="bg1"/>
                </a:solidFill>
              </a:rPr>
              <a:t>no one</a:t>
            </a:r>
            <a:r>
              <a:rPr lang="en-US" altLang="en-US" sz="3400" dirty="0">
                <a:solidFill>
                  <a:schemeClr val="bg1"/>
                </a:solidFill>
              </a:rPr>
              <a:t> can do </a:t>
            </a:r>
            <a:r>
              <a:rPr lang="en-US" altLang="en-US" sz="3400" dirty="0">
                <a:solidFill>
                  <a:schemeClr val="accent2">
                    <a:lumMod val="20000"/>
                    <a:lumOff val="80000"/>
                  </a:schemeClr>
                </a:solidFill>
              </a:rPr>
              <a:t>these signs </a:t>
            </a:r>
            <a:r>
              <a:rPr lang="en-US" altLang="en-US" sz="3400" dirty="0">
                <a:solidFill>
                  <a:schemeClr val="accent1">
                    <a:lumMod val="90000"/>
                  </a:schemeClr>
                </a:solidFill>
              </a:rPr>
              <a:t>that You do</a:t>
            </a:r>
            <a:r>
              <a:rPr lang="en-US" altLang="en-US" sz="3400" dirty="0">
                <a:solidFill>
                  <a:schemeClr val="bg1"/>
                </a:solidFill>
              </a:rPr>
              <a:t> </a:t>
            </a:r>
            <a:r>
              <a:rPr lang="en-US" altLang="en-US" sz="3400" dirty="0">
                <a:solidFill>
                  <a:schemeClr val="accent6">
                    <a:lumMod val="40000"/>
                    <a:lumOff val="60000"/>
                  </a:schemeClr>
                </a:solidFill>
              </a:rPr>
              <a:t>unless God is with him</a:t>
            </a:r>
            <a:r>
              <a:rPr lang="en-US" altLang="en-US" sz="3400" dirty="0">
                <a:solidFill>
                  <a:schemeClr val="bg1"/>
                </a:solidFill>
              </a:rPr>
              <a:t>’</a:t>
            </a:r>
          </a:p>
          <a:p>
            <a:r>
              <a:rPr lang="en-US" altLang="en-US" sz="3400" dirty="0">
                <a:solidFill>
                  <a:schemeClr val="bg1"/>
                </a:solidFill>
              </a:rPr>
              <a:t>Nature / Number of Lord’s signs verified His claims</a:t>
            </a:r>
          </a:p>
          <a:p>
            <a:pPr lvl="1"/>
            <a:r>
              <a:rPr lang="en-US" altLang="en-US" sz="3200" dirty="0">
                <a:solidFill>
                  <a:schemeClr val="bg1"/>
                </a:solidFill>
              </a:rPr>
              <a:t>No ‘hidden’ ailments: Jn.9 (Ex.4)</a:t>
            </a:r>
          </a:p>
          <a:p>
            <a:r>
              <a:rPr lang="en-US" altLang="en-US" sz="3400" dirty="0">
                <a:solidFill>
                  <a:schemeClr val="bg1"/>
                </a:solidFill>
              </a:rPr>
              <a:t>Variety of miracles proves reality</a:t>
            </a:r>
          </a:p>
        </p:txBody>
      </p:sp>
      <p:sp>
        <p:nvSpPr>
          <p:cNvPr id="2" name="Rectangle 1">
            <a:extLst>
              <a:ext uri="{FF2B5EF4-FFF2-40B4-BE49-F238E27FC236}">
                <a16:creationId xmlns="" xmlns:a16="http://schemas.microsoft.com/office/drawing/2014/main" id="{01975EAF-AB7B-4419-B20C-7AC57AC351DA}"/>
              </a:ext>
            </a:extLst>
          </p:cNvPr>
          <p:cNvSpPr/>
          <p:nvPr/>
        </p:nvSpPr>
        <p:spPr>
          <a:xfrm>
            <a:off x="1570704" y="4464628"/>
            <a:ext cx="2933700" cy="900545"/>
          </a:xfrm>
          <a:prstGeom prst="rect">
            <a:avLst/>
          </a:prstGeom>
          <a:solidFill>
            <a:srgbClr val="C0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Nature</a:t>
            </a:r>
          </a:p>
          <a:p>
            <a:pPr algn="ctr"/>
            <a:r>
              <a:rPr lang="en-US" sz="2800" dirty="0">
                <a:solidFill>
                  <a:schemeClr val="bg1"/>
                </a:solidFill>
              </a:rPr>
              <a:t>Jn.2</a:t>
            </a:r>
            <a:endParaRPr lang="en-US" sz="1600" dirty="0">
              <a:solidFill>
                <a:schemeClr val="bg1"/>
              </a:solidFill>
            </a:endParaRPr>
          </a:p>
        </p:txBody>
      </p:sp>
      <p:sp>
        <p:nvSpPr>
          <p:cNvPr id="5" name="Rectangle 4">
            <a:extLst>
              <a:ext uri="{FF2B5EF4-FFF2-40B4-BE49-F238E27FC236}">
                <a16:creationId xmlns="" xmlns:a16="http://schemas.microsoft.com/office/drawing/2014/main" id="{6F936E60-02D3-4649-B050-07EECBB1FFCE}"/>
              </a:ext>
            </a:extLst>
          </p:cNvPr>
          <p:cNvSpPr/>
          <p:nvPr/>
        </p:nvSpPr>
        <p:spPr>
          <a:xfrm>
            <a:off x="4686300" y="4464628"/>
            <a:ext cx="2933700" cy="900545"/>
          </a:xfrm>
          <a:prstGeom prst="rect">
            <a:avLst/>
          </a:prstGeom>
          <a:solidFill>
            <a:srgbClr val="C0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Material world</a:t>
            </a:r>
          </a:p>
          <a:p>
            <a:pPr algn="ctr"/>
            <a:r>
              <a:rPr lang="en-US" sz="2800" dirty="0">
                <a:solidFill>
                  <a:schemeClr val="bg1"/>
                </a:solidFill>
              </a:rPr>
              <a:t>Jn.6</a:t>
            </a:r>
            <a:endParaRPr lang="en-US" sz="1600" dirty="0">
              <a:solidFill>
                <a:schemeClr val="bg1"/>
              </a:solidFill>
            </a:endParaRPr>
          </a:p>
        </p:txBody>
      </p:sp>
      <p:sp>
        <p:nvSpPr>
          <p:cNvPr id="6" name="Rectangle 5">
            <a:extLst>
              <a:ext uri="{FF2B5EF4-FFF2-40B4-BE49-F238E27FC236}">
                <a16:creationId xmlns="" xmlns:a16="http://schemas.microsoft.com/office/drawing/2014/main" id="{63EB3DEB-AB8B-4530-B26E-CEEC77D3CE7B}"/>
              </a:ext>
            </a:extLst>
          </p:cNvPr>
          <p:cNvSpPr/>
          <p:nvPr/>
        </p:nvSpPr>
        <p:spPr>
          <a:xfrm>
            <a:off x="457200" y="5485507"/>
            <a:ext cx="2667000" cy="900545"/>
          </a:xfrm>
          <a:prstGeom prst="rect">
            <a:avLst/>
          </a:prstGeom>
          <a:solidFill>
            <a:srgbClr val="C0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Disease</a:t>
            </a:r>
          </a:p>
          <a:p>
            <a:pPr algn="ctr"/>
            <a:r>
              <a:rPr lang="en-US" sz="2800" dirty="0">
                <a:solidFill>
                  <a:schemeClr val="bg1"/>
                </a:solidFill>
              </a:rPr>
              <a:t>Jn.9</a:t>
            </a:r>
            <a:endParaRPr lang="en-US" sz="1600" dirty="0">
              <a:solidFill>
                <a:schemeClr val="bg1"/>
              </a:solidFill>
            </a:endParaRPr>
          </a:p>
        </p:txBody>
      </p:sp>
      <p:sp>
        <p:nvSpPr>
          <p:cNvPr id="7" name="Rectangle 6">
            <a:extLst>
              <a:ext uri="{FF2B5EF4-FFF2-40B4-BE49-F238E27FC236}">
                <a16:creationId xmlns="" xmlns:a16="http://schemas.microsoft.com/office/drawing/2014/main" id="{BB4104C4-F6D4-4BDD-8912-BF0E8492751B}"/>
              </a:ext>
            </a:extLst>
          </p:cNvPr>
          <p:cNvSpPr/>
          <p:nvPr/>
        </p:nvSpPr>
        <p:spPr>
          <a:xfrm>
            <a:off x="3247104" y="5486400"/>
            <a:ext cx="2667000" cy="900545"/>
          </a:xfrm>
          <a:prstGeom prst="rect">
            <a:avLst/>
          </a:prstGeom>
          <a:solidFill>
            <a:srgbClr val="C0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Death</a:t>
            </a:r>
          </a:p>
          <a:p>
            <a:pPr algn="ctr"/>
            <a:r>
              <a:rPr lang="en-US" sz="2800" dirty="0">
                <a:solidFill>
                  <a:schemeClr val="bg1"/>
                </a:solidFill>
              </a:rPr>
              <a:t>Jn.11</a:t>
            </a:r>
            <a:endParaRPr lang="en-US" sz="1600" dirty="0">
              <a:solidFill>
                <a:schemeClr val="bg1"/>
              </a:solidFill>
            </a:endParaRPr>
          </a:p>
        </p:txBody>
      </p:sp>
      <p:sp>
        <p:nvSpPr>
          <p:cNvPr id="8" name="Rectangle 7">
            <a:extLst>
              <a:ext uri="{FF2B5EF4-FFF2-40B4-BE49-F238E27FC236}">
                <a16:creationId xmlns="" xmlns:a16="http://schemas.microsoft.com/office/drawing/2014/main" id="{CEE17B63-E22C-4CE7-A378-EFC39064D623}"/>
              </a:ext>
            </a:extLst>
          </p:cNvPr>
          <p:cNvSpPr/>
          <p:nvPr/>
        </p:nvSpPr>
        <p:spPr>
          <a:xfrm>
            <a:off x="6019800" y="5487293"/>
            <a:ext cx="2667000" cy="900545"/>
          </a:xfrm>
          <a:prstGeom prst="rect">
            <a:avLst/>
          </a:prstGeom>
          <a:solidFill>
            <a:srgbClr val="C0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Demons</a:t>
            </a:r>
          </a:p>
          <a:p>
            <a:pPr algn="ctr"/>
            <a:r>
              <a:rPr lang="en-US" sz="2800" dirty="0">
                <a:solidFill>
                  <a:schemeClr val="bg1"/>
                </a:solidFill>
              </a:rPr>
              <a:t>Mk.1</a:t>
            </a:r>
            <a:endParaRPr lang="en-US" sz="1600" dirty="0">
              <a:solidFill>
                <a:schemeClr val="bg1"/>
              </a:solidFill>
            </a:endParaRPr>
          </a:p>
        </p:txBody>
      </p:sp>
    </p:spTree>
    <p:extLst>
      <p:ext uri="{BB962C8B-B14F-4D97-AF65-F5344CB8AC3E}">
        <p14:creationId xmlns="" xmlns:p14="http://schemas.microsoft.com/office/powerpoint/2010/main" val="124721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3800" dirty="0">
                <a:solidFill>
                  <a:schemeClr val="bg1"/>
                </a:solidFill>
              </a:rPr>
              <a:t>‘Born again’</a:t>
            </a:r>
          </a:p>
        </p:txBody>
      </p:sp>
      <p:sp>
        <p:nvSpPr>
          <p:cNvPr id="3075" name="Rectangle 3"/>
          <p:cNvSpPr>
            <a:spLocks noGrp="1" noChangeArrowheads="1"/>
          </p:cNvSpPr>
          <p:nvPr>
            <p:ph type="body" idx="1"/>
          </p:nvPr>
        </p:nvSpPr>
        <p:spPr>
          <a:xfrm>
            <a:off x="457200" y="1371600"/>
            <a:ext cx="8229600" cy="4525963"/>
          </a:xfrm>
        </p:spPr>
        <p:txBody>
          <a:bodyPr/>
          <a:lstStyle/>
          <a:p>
            <a:r>
              <a:rPr lang="en-US" altLang="en-US" dirty="0">
                <a:solidFill>
                  <a:schemeClr val="bg1"/>
                </a:solidFill>
              </a:rPr>
              <a:t>Buzz word</a:t>
            </a: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r>
              <a:rPr lang="en-US" altLang="en-US" dirty="0">
                <a:solidFill>
                  <a:schemeClr val="bg1"/>
                </a:solidFill>
              </a:rPr>
              <a:t>What did Jesus say?  (John 3:1-8)</a:t>
            </a:r>
            <a:endParaRPr lang="en-US" altLang="en-US" dirty="0">
              <a:solidFill>
                <a:srgbClr val="FFFF00"/>
              </a:solidFill>
            </a:endParaRPr>
          </a:p>
        </p:txBody>
      </p:sp>
      <p:sp>
        <p:nvSpPr>
          <p:cNvPr id="2" name="Rectangle 1"/>
          <p:cNvSpPr/>
          <p:nvPr/>
        </p:nvSpPr>
        <p:spPr>
          <a:xfrm>
            <a:off x="3445405" y="1371600"/>
            <a:ext cx="3412595" cy="687003"/>
          </a:xfrm>
          <a:prstGeom prst="rect">
            <a:avLst/>
          </a:prstGeom>
          <a:blipFill>
            <a:blip r:embed="rId2" cstate="print"/>
            <a:tile tx="0" ty="0" sx="100000" sy="100000" flip="none" algn="tl"/>
          </a:blip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3200" dirty="0">
                <a:solidFill>
                  <a:schemeClr val="accent2">
                    <a:lumMod val="50000"/>
                  </a:schemeClr>
                </a:solidFill>
              </a:rPr>
              <a:t>Alcoholics</a:t>
            </a:r>
          </a:p>
        </p:txBody>
      </p:sp>
      <p:sp>
        <p:nvSpPr>
          <p:cNvPr id="5" name="Rectangle 4">
            <a:extLst>
              <a:ext uri="{FF2B5EF4-FFF2-40B4-BE49-F238E27FC236}">
                <a16:creationId xmlns="" xmlns:a16="http://schemas.microsoft.com/office/drawing/2014/main" id="{33AF15EC-C73B-4C89-98E3-4BFC4082F2C8}"/>
              </a:ext>
            </a:extLst>
          </p:cNvPr>
          <p:cNvSpPr/>
          <p:nvPr/>
        </p:nvSpPr>
        <p:spPr>
          <a:xfrm>
            <a:off x="3446208" y="2208597"/>
            <a:ext cx="3412595" cy="687003"/>
          </a:xfrm>
          <a:prstGeom prst="rect">
            <a:avLst/>
          </a:prstGeom>
          <a:blipFill>
            <a:blip r:embed="rId2" cstate="print"/>
            <a:tile tx="0" ty="0" sx="100000" sy="100000" flip="none" algn="tl"/>
          </a:blip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3200" dirty="0">
                <a:solidFill>
                  <a:schemeClr val="accent2">
                    <a:lumMod val="50000"/>
                  </a:schemeClr>
                </a:solidFill>
              </a:rPr>
              <a:t>Chrysler</a:t>
            </a:r>
          </a:p>
        </p:txBody>
      </p:sp>
      <p:sp>
        <p:nvSpPr>
          <p:cNvPr id="6" name="Rectangle 5">
            <a:extLst>
              <a:ext uri="{FF2B5EF4-FFF2-40B4-BE49-F238E27FC236}">
                <a16:creationId xmlns="" xmlns:a16="http://schemas.microsoft.com/office/drawing/2014/main" id="{D0D0884E-0548-49CE-B9D4-9D0FE6A04E61}"/>
              </a:ext>
            </a:extLst>
          </p:cNvPr>
          <p:cNvSpPr/>
          <p:nvPr/>
        </p:nvSpPr>
        <p:spPr>
          <a:xfrm>
            <a:off x="3447011" y="3045594"/>
            <a:ext cx="3412595" cy="687003"/>
          </a:xfrm>
          <a:prstGeom prst="rect">
            <a:avLst/>
          </a:prstGeom>
          <a:blipFill>
            <a:blip r:embed="rId2" cstate="print"/>
            <a:tile tx="0" ty="0" sx="100000" sy="100000" flip="none" algn="tl"/>
          </a:blip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3200" dirty="0">
                <a:solidFill>
                  <a:schemeClr val="accent2">
                    <a:lumMod val="50000"/>
                  </a:schemeClr>
                </a:solidFill>
              </a:rPr>
              <a:t>Religious leaders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Humility, 4</a:t>
            </a:r>
          </a:p>
        </p:txBody>
      </p:sp>
      <p:sp>
        <p:nvSpPr>
          <p:cNvPr id="6147" name="Rectangle 3"/>
          <p:cNvSpPr>
            <a:spLocks noGrp="1" noChangeArrowheads="1"/>
          </p:cNvSpPr>
          <p:nvPr>
            <p:ph type="body" idx="1"/>
          </p:nvPr>
        </p:nvSpPr>
        <p:spPr>
          <a:xfrm>
            <a:off x="457200" y="990600"/>
            <a:ext cx="8229600" cy="5486400"/>
          </a:xfrm>
        </p:spPr>
        <p:txBody>
          <a:bodyPr/>
          <a:lstStyle/>
          <a:p>
            <a:r>
              <a:rPr lang="en-US" altLang="en-US" sz="3400" dirty="0">
                <a:solidFill>
                  <a:schemeClr val="bg1"/>
                </a:solidFill>
              </a:rPr>
              <a:t>Old man, honored teacher, yet listens to ‘young Man’</a:t>
            </a:r>
          </a:p>
          <a:p>
            <a:r>
              <a:rPr lang="en-US" altLang="en-US" sz="3400" dirty="0">
                <a:solidFill>
                  <a:schemeClr val="bg1"/>
                </a:solidFill>
              </a:rPr>
              <a:t>When corrected, he humbly submits</a:t>
            </a:r>
          </a:p>
        </p:txBody>
      </p:sp>
    </p:spTree>
    <p:extLst>
      <p:ext uri="{BB962C8B-B14F-4D97-AF65-F5344CB8AC3E}">
        <p14:creationId xmlns="" xmlns:p14="http://schemas.microsoft.com/office/powerpoint/2010/main" val="91401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3600" dirty="0">
                <a:solidFill>
                  <a:srgbClr val="FFFF00"/>
                </a:solidFill>
              </a:rPr>
              <a:t>Fame, 10</a:t>
            </a:r>
          </a:p>
        </p:txBody>
      </p:sp>
      <p:sp>
        <p:nvSpPr>
          <p:cNvPr id="6147" name="Rectangle 3"/>
          <p:cNvSpPr>
            <a:spLocks noGrp="1" noChangeArrowheads="1"/>
          </p:cNvSpPr>
          <p:nvPr>
            <p:ph type="body" idx="1"/>
          </p:nvPr>
        </p:nvSpPr>
        <p:spPr>
          <a:xfrm>
            <a:off x="457200" y="990600"/>
            <a:ext cx="8229600" cy="5486400"/>
          </a:xfrm>
        </p:spPr>
        <p:txBody>
          <a:bodyPr/>
          <a:lstStyle/>
          <a:p>
            <a:r>
              <a:rPr lang="en-US" altLang="en-US" sz="3400" dirty="0">
                <a:solidFill>
                  <a:schemeClr val="bg1"/>
                </a:solidFill>
              </a:rPr>
              <a:t>‘The teacher of Israel.’</a:t>
            </a:r>
          </a:p>
          <a:p>
            <a:r>
              <a:rPr lang="en-US" altLang="en-US" sz="3400" dirty="0">
                <a:solidFill>
                  <a:schemeClr val="bg1"/>
                </a:solidFill>
              </a:rPr>
              <a:t>Talmud: one of four richest men in Jerusalem.</a:t>
            </a:r>
          </a:p>
          <a:p>
            <a:pPr marL="0" indent="0">
              <a:buNone/>
            </a:pPr>
            <a:endParaRPr lang="en-US" altLang="en-US" sz="3400" dirty="0">
              <a:solidFill>
                <a:schemeClr val="bg1"/>
              </a:solidFill>
            </a:endParaRPr>
          </a:p>
        </p:txBody>
      </p:sp>
      <p:sp>
        <p:nvSpPr>
          <p:cNvPr id="2" name="Rectangle: Rounded Corners 1">
            <a:extLst>
              <a:ext uri="{FF2B5EF4-FFF2-40B4-BE49-F238E27FC236}">
                <a16:creationId xmlns="" xmlns:a16="http://schemas.microsoft.com/office/drawing/2014/main" id="{F164700D-BFE5-4328-A75E-615AC72B24BA}"/>
              </a:ext>
            </a:extLst>
          </p:cNvPr>
          <p:cNvSpPr/>
          <p:nvPr/>
        </p:nvSpPr>
        <p:spPr>
          <a:xfrm>
            <a:off x="1723104" y="2895600"/>
            <a:ext cx="5715000" cy="1143000"/>
          </a:xfrm>
          <a:prstGeom prst="roundRect">
            <a:avLst/>
          </a:prstGeom>
          <a:blipFill>
            <a:blip r:embed="rId2" cstate="print"/>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Jews equated riches</a:t>
            </a:r>
            <a:br>
              <a:rPr lang="en-US" sz="3200" dirty="0"/>
            </a:br>
            <a:r>
              <a:rPr lang="en-US" sz="3200" dirty="0"/>
              <a:t>with righteousness</a:t>
            </a:r>
          </a:p>
        </p:txBody>
      </p:sp>
    </p:spTree>
    <p:extLst>
      <p:ext uri="{BB962C8B-B14F-4D97-AF65-F5344CB8AC3E}">
        <p14:creationId xmlns="" xmlns:p14="http://schemas.microsoft.com/office/powerpoint/2010/main" val="386523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1066800"/>
          </a:xfrm>
        </p:spPr>
        <p:txBody>
          <a:bodyPr/>
          <a:lstStyle/>
          <a:p>
            <a:r>
              <a:rPr lang="en-US" altLang="en-US" sz="3600" dirty="0">
                <a:solidFill>
                  <a:srgbClr val="FFFF00"/>
                </a:solidFill>
              </a:rPr>
              <a:t>Summary: most would</a:t>
            </a:r>
            <a:br>
              <a:rPr lang="en-US" altLang="en-US" sz="3600" dirty="0">
                <a:solidFill>
                  <a:srgbClr val="FFFF00"/>
                </a:solidFill>
              </a:rPr>
            </a:br>
            <a:r>
              <a:rPr lang="en-US" altLang="en-US" sz="3600" dirty="0">
                <a:solidFill>
                  <a:srgbClr val="FFFF00"/>
                </a:solidFill>
              </a:rPr>
              <a:t>consider him saved</a:t>
            </a:r>
          </a:p>
        </p:txBody>
      </p:sp>
      <p:sp>
        <p:nvSpPr>
          <p:cNvPr id="6147" name="Rectangle 3"/>
          <p:cNvSpPr>
            <a:spLocks noGrp="1" noChangeArrowheads="1"/>
          </p:cNvSpPr>
          <p:nvPr>
            <p:ph type="body" idx="1"/>
          </p:nvPr>
        </p:nvSpPr>
        <p:spPr>
          <a:xfrm>
            <a:off x="457200" y="1219200"/>
            <a:ext cx="8229600" cy="5181600"/>
          </a:xfrm>
        </p:spPr>
        <p:txBody>
          <a:bodyPr/>
          <a:lstStyle/>
          <a:p>
            <a:pPr marL="457200" indent="-457200">
              <a:spcAft>
                <a:spcPts val="600"/>
              </a:spcAft>
              <a:buNone/>
            </a:pPr>
            <a:r>
              <a:rPr lang="en-US" altLang="en-US" sz="3400" dirty="0">
                <a:solidFill>
                  <a:srgbClr val="99FF33"/>
                </a:solidFill>
              </a:rPr>
              <a:t>3: </a:t>
            </a:r>
            <a:r>
              <a:rPr lang="en-US" altLang="en-US" sz="3400" dirty="0">
                <a:solidFill>
                  <a:srgbClr val="FFFFCC"/>
                </a:solidFill>
              </a:rPr>
              <a:t>without birth from above, CANNOT SEE kingdom of God</a:t>
            </a:r>
          </a:p>
          <a:p>
            <a:pPr lvl="1">
              <a:spcAft>
                <a:spcPts val="600"/>
              </a:spcAft>
            </a:pPr>
            <a:r>
              <a:rPr lang="en-US" altLang="en-US" sz="3000" dirty="0">
                <a:solidFill>
                  <a:schemeClr val="bg1"/>
                </a:solidFill>
              </a:rPr>
              <a:t>2: </a:t>
            </a:r>
            <a:r>
              <a:rPr lang="en-US" altLang="en-US" sz="3000" dirty="0">
                <a:solidFill>
                  <a:srgbClr val="CCFFFF"/>
                </a:solidFill>
              </a:rPr>
              <a:t>UNLESS…CANNOT </a:t>
            </a:r>
            <a:r>
              <a:rPr lang="en-US" altLang="en-US" sz="3000" dirty="0">
                <a:solidFill>
                  <a:schemeClr val="bg1"/>
                </a:solidFill>
              </a:rPr>
              <a:t>(signs)</a:t>
            </a:r>
          </a:p>
          <a:p>
            <a:pPr lvl="1">
              <a:spcAft>
                <a:spcPts val="1200"/>
              </a:spcAft>
            </a:pPr>
            <a:r>
              <a:rPr lang="en-US" altLang="en-US" sz="3000" dirty="0">
                <a:solidFill>
                  <a:schemeClr val="bg1"/>
                </a:solidFill>
              </a:rPr>
              <a:t>3: </a:t>
            </a:r>
            <a:r>
              <a:rPr lang="en-US" altLang="en-US" sz="3000" dirty="0">
                <a:solidFill>
                  <a:srgbClr val="CCFFFF"/>
                </a:solidFill>
              </a:rPr>
              <a:t>UNLESS…CANNOT </a:t>
            </a:r>
            <a:r>
              <a:rPr lang="en-US" altLang="en-US" sz="3000" dirty="0">
                <a:solidFill>
                  <a:schemeClr val="bg1"/>
                </a:solidFill>
              </a:rPr>
              <a:t>(salvation)</a:t>
            </a:r>
          </a:p>
          <a:p>
            <a:pPr marL="0" indent="0">
              <a:buNone/>
            </a:pPr>
            <a:r>
              <a:rPr lang="en-US" altLang="en-US" sz="3400" dirty="0">
                <a:solidFill>
                  <a:srgbClr val="99FF33"/>
                </a:solidFill>
              </a:rPr>
              <a:t>5: </a:t>
            </a:r>
            <a:r>
              <a:rPr lang="en-US" altLang="en-US" sz="3400" dirty="0">
                <a:solidFill>
                  <a:srgbClr val="FFFFCC"/>
                </a:solidFill>
              </a:rPr>
              <a:t>UNLESS one is born of . . . </a:t>
            </a:r>
          </a:p>
          <a:p>
            <a:pPr marL="457200" lvl="1" indent="0">
              <a:spcAft>
                <a:spcPts val="1200"/>
              </a:spcAft>
              <a:buNone/>
            </a:pPr>
            <a:r>
              <a:rPr lang="en-US" altLang="en-US" sz="3000" dirty="0">
                <a:solidFill>
                  <a:srgbClr val="FFFFCC"/>
                </a:solidFill>
              </a:rPr>
              <a:t>   </a:t>
            </a:r>
            <a:r>
              <a:rPr lang="en-US" altLang="en-US" sz="2400" dirty="0">
                <a:solidFill>
                  <a:schemeClr val="accent1"/>
                </a:solidFill>
              </a:rPr>
              <a:t>1. </a:t>
            </a:r>
            <a:r>
              <a:rPr lang="en-US" altLang="en-US" sz="3200" dirty="0">
                <a:solidFill>
                  <a:srgbClr val="FFFFCC"/>
                </a:solidFill>
              </a:rPr>
              <a:t>Water  and </a:t>
            </a:r>
            <a:r>
              <a:rPr lang="en-US" altLang="en-US" sz="3000" dirty="0">
                <a:solidFill>
                  <a:srgbClr val="FFFFCC"/>
                </a:solidFill>
              </a:rPr>
              <a:t> </a:t>
            </a:r>
            <a:r>
              <a:rPr lang="en-US" altLang="en-US" sz="2400" dirty="0">
                <a:solidFill>
                  <a:schemeClr val="accent1"/>
                </a:solidFill>
              </a:rPr>
              <a:t>2. </a:t>
            </a:r>
            <a:r>
              <a:rPr lang="en-US" altLang="en-US" sz="3200" dirty="0">
                <a:solidFill>
                  <a:srgbClr val="FFFFCC"/>
                </a:solidFill>
              </a:rPr>
              <a:t>Spirit</a:t>
            </a:r>
            <a:endParaRPr lang="en-US" altLang="en-US" sz="3000" dirty="0">
              <a:solidFill>
                <a:srgbClr val="FFFFCC"/>
              </a:solidFill>
            </a:endParaRPr>
          </a:p>
          <a:p>
            <a:pPr marL="457200" lvl="1" indent="-457200">
              <a:buNone/>
            </a:pPr>
            <a:r>
              <a:rPr lang="en-US" altLang="en-US" sz="3400" dirty="0">
                <a:solidFill>
                  <a:srgbClr val="99FF33"/>
                </a:solidFill>
              </a:rPr>
              <a:t>7: </a:t>
            </a:r>
            <a:r>
              <a:rPr lang="en-US" altLang="en-US" sz="3400" dirty="0">
                <a:solidFill>
                  <a:srgbClr val="FFFFCC"/>
                </a:solidFill>
              </a:rPr>
              <a:t>MUST </a:t>
            </a:r>
            <a:r>
              <a:rPr lang="en-US" altLang="en-US" sz="3400" dirty="0">
                <a:solidFill>
                  <a:schemeClr val="bg1"/>
                </a:solidFill>
              </a:rPr>
              <a:t>(14;  30;  20:9)</a:t>
            </a:r>
            <a:endParaRPr lang="en-US" altLang="en-US" sz="3400" dirty="0">
              <a:solidFill>
                <a:srgbClr val="FFFFCC"/>
              </a:solidFill>
            </a:endParaRPr>
          </a:p>
        </p:txBody>
      </p:sp>
    </p:spTree>
    <p:extLst>
      <p:ext uri="{BB962C8B-B14F-4D97-AF65-F5344CB8AC3E}">
        <p14:creationId xmlns="" xmlns:p14="http://schemas.microsoft.com/office/powerpoint/2010/main" val="44076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90600"/>
            <a:ext cx="6858000" cy="457200"/>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What Did Not Save Nicodemus?</a:t>
            </a:r>
          </a:p>
        </p:txBody>
      </p:sp>
      <p:sp>
        <p:nvSpPr>
          <p:cNvPr id="3" name="Title 1"/>
          <p:cNvSpPr txBox="1">
            <a:spLocks/>
          </p:cNvSpPr>
          <p:nvPr/>
        </p:nvSpPr>
        <p:spPr bwMode="auto">
          <a:xfrm>
            <a:off x="1143000" y="1600199"/>
            <a:ext cx="6858000" cy="1371601"/>
          </a:xfrm>
          <a:prstGeom prst="rect">
            <a:avLst/>
          </a:prstGeom>
          <a:blipFill>
            <a:blip r:embed="rId2" cstate="print"/>
            <a:tile tx="0" ty="0" sx="100000" sy="100000" flip="none" algn="tl"/>
          </a:blipFill>
          <a:ln>
            <a:noFill/>
          </a:ln>
          <a:effectLst>
            <a:outerShdw dist="35921" dir="2700000" algn="ctr" rotWithShape="0">
              <a:schemeClr val="bg2"/>
            </a:outerShdw>
          </a:effectLst>
          <a:scene3d>
            <a:camera prst="orthographicFront"/>
            <a:lightRig rig="threePt" dir="t"/>
          </a:scene3d>
          <a:sp3d>
            <a:bevelT/>
          </a:sp3d>
          <a:extLs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4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 ‘Born Again’ Is Figurative </a:t>
            </a:r>
            <a:r>
              <a:rPr lang="en-US" sz="4000" dirty="0">
                <a:solidFill>
                  <a:schemeClr val="tx1"/>
                </a:solidFill>
                <a:latin typeface="Verdana" panose="020B0604030504040204" pitchFamily="34" charset="0"/>
                <a:ea typeface="Verdana" panose="020B0604030504040204" pitchFamily="34" charset="0"/>
                <a:cs typeface="Verdana" panose="020B0604030504040204" pitchFamily="34" charset="0"/>
              </a:rPr>
              <a:t>(Jn.16:25)</a:t>
            </a:r>
            <a:endParaRPr lang="en-US" sz="48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651523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400" dirty="0">
                <a:solidFill>
                  <a:srgbClr val="FFFFCC"/>
                </a:solidFill>
              </a:rPr>
              <a:t>No correct interpretation</a:t>
            </a:r>
            <a:br>
              <a:rPr lang="en-US" altLang="en-US" sz="3400" dirty="0">
                <a:solidFill>
                  <a:srgbClr val="FFFFCC"/>
                </a:solidFill>
              </a:rPr>
            </a:br>
            <a:r>
              <a:rPr lang="en-US" altLang="en-US" sz="3400" dirty="0">
                <a:solidFill>
                  <a:srgbClr val="FFFFCC"/>
                </a:solidFill>
              </a:rPr>
              <a:t>will contradict other Scriptures</a:t>
            </a:r>
          </a:p>
        </p:txBody>
      </p:sp>
      <p:sp>
        <p:nvSpPr>
          <p:cNvPr id="8195" name="Rectangle 3"/>
          <p:cNvSpPr>
            <a:spLocks noGrp="1" noChangeArrowheads="1"/>
          </p:cNvSpPr>
          <p:nvPr>
            <p:ph type="body" idx="1"/>
          </p:nvPr>
        </p:nvSpPr>
        <p:spPr>
          <a:xfrm>
            <a:off x="457200" y="1417638"/>
            <a:ext cx="8229600" cy="4983162"/>
          </a:xfrm>
        </p:spPr>
        <p:txBody>
          <a:bodyPr/>
          <a:lstStyle/>
          <a:p>
            <a:pPr marL="0" indent="0">
              <a:buNone/>
            </a:pPr>
            <a:r>
              <a:rPr lang="en-US" altLang="en-US" sz="3400" dirty="0">
                <a:solidFill>
                  <a:schemeClr val="bg1"/>
                </a:solidFill>
              </a:rPr>
              <a:t>1. ‘Natural birth of the flesh.’</a:t>
            </a:r>
          </a:p>
        </p:txBody>
      </p:sp>
      <p:sp>
        <p:nvSpPr>
          <p:cNvPr id="2" name="Rectangle 1"/>
          <p:cNvSpPr/>
          <p:nvPr/>
        </p:nvSpPr>
        <p:spPr>
          <a:xfrm>
            <a:off x="838200" y="2209800"/>
            <a:ext cx="7467600" cy="762000"/>
          </a:xfrm>
          <a:prstGeom prst="rect">
            <a:avLst/>
          </a:prstGeom>
          <a:solidFill>
            <a:schemeClr val="accent1"/>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Jesus states it as </a:t>
            </a:r>
            <a:r>
              <a:rPr lang="en-US" sz="3200" dirty="0">
                <a:solidFill>
                  <a:schemeClr val="tx1"/>
                </a:solidFill>
                <a:effectLst>
                  <a:outerShdw blurRad="38100" dist="38100" dir="2700000" algn="tl">
                    <a:srgbClr val="000000">
                      <a:alpha val="43137"/>
                    </a:srgbClr>
                  </a:outerShdw>
                </a:effectLst>
              </a:rPr>
              <a:t>future</a:t>
            </a:r>
            <a:r>
              <a:rPr lang="en-US" sz="3200" dirty="0">
                <a:solidFill>
                  <a:schemeClr val="tx1"/>
                </a:solidFill>
              </a:rPr>
              <a:t> condition.</a:t>
            </a:r>
          </a:p>
        </p:txBody>
      </p:sp>
      <p:sp>
        <p:nvSpPr>
          <p:cNvPr id="6" name="Rectangle 5">
            <a:extLst>
              <a:ext uri="{FF2B5EF4-FFF2-40B4-BE49-F238E27FC236}">
                <a16:creationId xmlns="" xmlns:a16="http://schemas.microsoft.com/office/drawing/2014/main" id="{F930B233-C7D0-4CC8-91F0-2260F9050A7A}"/>
              </a:ext>
            </a:extLst>
          </p:cNvPr>
          <p:cNvSpPr/>
          <p:nvPr/>
        </p:nvSpPr>
        <p:spPr>
          <a:xfrm>
            <a:off x="838200" y="3062748"/>
            <a:ext cx="7467600" cy="762000"/>
          </a:xfrm>
          <a:prstGeom prst="rect">
            <a:avLst/>
          </a:prstGeom>
          <a:solidFill>
            <a:schemeClr val="accent1"/>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Every unborn infant would be lost.</a:t>
            </a:r>
          </a:p>
        </p:txBody>
      </p:sp>
      <p:sp>
        <p:nvSpPr>
          <p:cNvPr id="7" name="Rectangle 6">
            <a:extLst>
              <a:ext uri="{FF2B5EF4-FFF2-40B4-BE49-F238E27FC236}">
                <a16:creationId xmlns="" xmlns:a16="http://schemas.microsoft.com/office/drawing/2014/main" id="{7A0CD69F-C522-4601-A64C-C724F455B9D8}"/>
              </a:ext>
            </a:extLst>
          </p:cNvPr>
          <p:cNvSpPr/>
          <p:nvPr/>
        </p:nvSpPr>
        <p:spPr>
          <a:xfrm>
            <a:off x="838200" y="3915696"/>
            <a:ext cx="7467600" cy="1189704"/>
          </a:xfrm>
          <a:prstGeom prst="rect">
            <a:avLst/>
          </a:prstGeom>
          <a:solidFill>
            <a:schemeClr val="accent1"/>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If physical birth, Nicodemus was already saved.  [All are born again]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400" dirty="0">
                <a:solidFill>
                  <a:srgbClr val="FFFFCC"/>
                </a:solidFill>
              </a:rPr>
              <a:t>No correct interpretation</a:t>
            </a:r>
            <a:br>
              <a:rPr lang="en-US" altLang="en-US" sz="3400" dirty="0">
                <a:solidFill>
                  <a:srgbClr val="FFFFCC"/>
                </a:solidFill>
              </a:rPr>
            </a:br>
            <a:r>
              <a:rPr lang="en-US" altLang="en-US" sz="3400" dirty="0">
                <a:solidFill>
                  <a:srgbClr val="FFFFCC"/>
                </a:solidFill>
              </a:rPr>
              <a:t>will contradict other Scriptures </a:t>
            </a:r>
          </a:p>
        </p:txBody>
      </p:sp>
      <p:sp>
        <p:nvSpPr>
          <p:cNvPr id="8195" name="Rectangle 3"/>
          <p:cNvSpPr>
            <a:spLocks noGrp="1" noChangeArrowheads="1"/>
          </p:cNvSpPr>
          <p:nvPr>
            <p:ph type="body" idx="1"/>
          </p:nvPr>
        </p:nvSpPr>
        <p:spPr>
          <a:xfrm>
            <a:off x="457200" y="1464342"/>
            <a:ext cx="8229600" cy="4983162"/>
          </a:xfrm>
        </p:spPr>
        <p:txBody>
          <a:bodyPr/>
          <a:lstStyle/>
          <a:p>
            <a:pPr marL="514350" indent="-514350">
              <a:buAutoNum type="arabicPeriod"/>
            </a:pPr>
            <a:r>
              <a:rPr lang="en-US" altLang="en-US" sz="2800" dirty="0">
                <a:solidFill>
                  <a:srgbClr val="99FF33"/>
                </a:solidFill>
              </a:rPr>
              <a:t>‘Natural birth of the flesh.’</a:t>
            </a:r>
            <a:endParaRPr lang="en-US" altLang="en-US" sz="3400" dirty="0">
              <a:solidFill>
                <a:srgbClr val="99FF33"/>
              </a:solidFill>
            </a:endParaRPr>
          </a:p>
          <a:p>
            <a:pPr marL="514350" indent="-514350">
              <a:buAutoNum type="arabicPeriod"/>
            </a:pPr>
            <a:r>
              <a:rPr lang="en-US" altLang="en-US" sz="3400" dirty="0">
                <a:solidFill>
                  <a:schemeClr val="bg1"/>
                </a:solidFill>
              </a:rPr>
              <a:t>‘Faith alone.’</a:t>
            </a:r>
          </a:p>
        </p:txBody>
      </p:sp>
      <p:sp>
        <p:nvSpPr>
          <p:cNvPr id="2" name="Rectangle 1">
            <a:extLst>
              <a:ext uri="{FF2B5EF4-FFF2-40B4-BE49-F238E27FC236}">
                <a16:creationId xmlns="" xmlns:a16="http://schemas.microsoft.com/office/drawing/2014/main" id="{F383F9F7-B3C5-48DB-8795-BDB3A1529FD2}"/>
              </a:ext>
            </a:extLst>
          </p:cNvPr>
          <p:cNvSpPr/>
          <p:nvPr/>
        </p:nvSpPr>
        <p:spPr>
          <a:xfrm>
            <a:off x="884904" y="2819400"/>
            <a:ext cx="7391400" cy="1143000"/>
          </a:xfrm>
          <a:prstGeom prst="rect">
            <a:avLst/>
          </a:prstGeom>
          <a:solidFill>
            <a:srgbClr val="FFFFC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 see then that a man is justified by works, and not by faith only’ </a:t>
            </a:r>
            <a:r>
              <a:rPr lang="en-US" sz="2400" dirty="0">
                <a:solidFill>
                  <a:schemeClr val="tx1"/>
                </a:solidFill>
              </a:rPr>
              <a:t>– James 2:24</a:t>
            </a:r>
            <a:endParaRPr lang="en-US" sz="3200" dirty="0">
              <a:solidFill>
                <a:schemeClr val="tx1"/>
              </a:solidFill>
            </a:endParaRPr>
          </a:p>
        </p:txBody>
      </p:sp>
      <p:sp>
        <p:nvSpPr>
          <p:cNvPr id="5" name="Rectangle 4">
            <a:extLst>
              <a:ext uri="{FF2B5EF4-FFF2-40B4-BE49-F238E27FC236}">
                <a16:creationId xmlns="" xmlns:a16="http://schemas.microsoft.com/office/drawing/2014/main" id="{E922490F-DFBB-4D20-8035-4E11750BE521}"/>
              </a:ext>
            </a:extLst>
          </p:cNvPr>
          <p:cNvSpPr/>
          <p:nvPr/>
        </p:nvSpPr>
        <p:spPr>
          <a:xfrm>
            <a:off x="884904" y="4114800"/>
            <a:ext cx="7391400" cy="1143000"/>
          </a:xfrm>
          <a:prstGeom prst="rect">
            <a:avLst/>
          </a:prstGeom>
          <a:solidFill>
            <a:srgbClr val="FFFFC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If faith alone, saved without repentance</a:t>
            </a:r>
          </a:p>
        </p:txBody>
      </p:sp>
    </p:spTree>
    <p:extLst>
      <p:ext uri="{BB962C8B-B14F-4D97-AF65-F5344CB8AC3E}">
        <p14:creationId xmlns="" xmlns:p14="http://schemas.microsoft.com/office/powerpoint/2010/main" val="352903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400" dirty="0">
                <a:solidFill>
                  <a:srgbClr val="FFFFCC"/>
                </a:solidFill>
              </a:rPr>
              <a:t>No correct interpretation</a:t>
            </a:r>
            <a:br>
              <a:rPr lang="en-US" altLang="en-US" sz="3400" dirty="0">
                <a:solidFill>
                  <a:srgbClr val="FFFFCC"/>
                </a:solidFill>
              </a:rPr>
            </a:br>
            <a:r>
              <a:rPr lang="en-US" altLang="en-US" sz="3400" dirty="0">
                <a:solidFill>
                  <a:srgbClr val="FFFFCC"/>
                </a:solidFill>
              </a:rPr>
              <a:t>will contradict other Scriptures </a:t>
            </a:r>
          </a:p>
        </p:txBody>
      </p:sp>
      <p:sp>
        <p:nvSpPr>
          <p:cNvPr id="8195" name="Rectangle 3"/>
          <p:cNvSpPr>
            <a:spLocks noGrp="1" noChangeArrowheads="1"/>
          </p:cNvSpPr>
          <p:nvPr>
            <p:ph type="body" idx="1"/>
          </p:nvPr>
        </p:nvSpPr>
        <p:spPr>
          <a:xfrm>
            <a:off x="457200" y="1479756"/>
            <a:ext cx="8229600" cy="4876800"/>
          </a:xfrm>
        </p:spPr>
        <p:txBody>
          <a:bodyPr/>
          <a:lstStyle/>
          <a:p>
            <a:pPr marL="514350" indent="-514350">
              <a:buAutoNum type="arabicPeriod"/>
            </a:pPr>
            <a:r>
              <a:rPr lang="en-US" altLang="en-US" sz="2800" dirty="0">
                <a:solidFill>
                  <a:srgbClr val="99FF33"/>
                </a:solidFill>
              </a:rPr>
              <a:t>‘Natural birth of the flesh.’</a:t>
            </a:r>
            <a:endParaRPr lang="en-US" altLang="en-US" sz="3400" dirty="0">
              <a:solidFill>
                <a:srgbClr val="99FF33"/>
              </a:solidFill>
            </a:endParaRPr>
          </a:p>
          <a:p>
            <a:pPr marL="514350" indent="-514350">
              <a:buAutoNum type="arabicPeriod"/>
            </a:pPr>
            <a:r>
              <a:rPr lang="en-US" altLang="en-US" sz="2800" dirty="0">
                <a:solidFill>
                  <a:srgbClr val="99FF33"/>
                </a:solidFill>
              </a:rPr>
              <a:t>‘Faith alone.’  Ja.2:24.  No repentance?</a:t>
            </a:r>
          </a:p>
          <a:p>
            <a:pPr marL="514350" indent="-514350">
              <a:buAutoNum type="arabicPeriod"/>
            </a:pPr>
            <a:r>
              <a:rPr lang="en-US" altLang="en-US" sz="3400" dirty="0">
                <a:solidFill>
                  <a:schemeClr val="bg1"/>
                </a:solidFill>
              </a:rPr>
              <a:t>‘Holy Spirit alone’ (regenerates at random, without means.</a:t>
            </a:r>
          </a:p>
        </p:txBody>
      </p:sp>
      <p:sp>
        <p:nvSpPr>
          <p:cNvPr id="7" name="Rectangle 6">
            <a:extLst>
              <a:ext uri="{FF2B5EF4-FFF2-40B4-BE49-F238E27FC236}">
                <a16:creationId xmlns="" xmlns:a16="http://schemas.microsoft.com/office/drawing/2014/main" id="{7A0CD69F-C522-4601-A64C-C724F455B9D8}"/>
              </a:ext>
            </a:extLst>
          </p:cNvPr>
          <p:cNvSpPr/>
          <p:nvPr/>
        </p:nvSpPr>
        <p:spPr>
          <a:xfrm>
            <a:off x="838200" y="3827208"/>
            <a:ext cx="7467600" cy="762000"/>
          </a:xfrm>
          <a:prstGeom prst="rect">
            <a:avLst/>
          </a:prstGeom>
          <a:blipFill>
            <a:blip r:embed="rId2" cstate="print"/>
            <a:tile tx="0" ty="0" sx="100000" sy="100000" flip="none" algn="tl"/>
          </a:blip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Why did Jesus say ‘water and Spirit’?</a:t>
            </a:r>
          </a:p>
        </p:txBody>
      </p:sp>
      <p:sp>
        <p:nvSpPr>
          <p:cNvPr id="8" name="Rectangle 7">
            <a:extLst>
              <a:ext uri="{FF2B5EF4-FFF2-40B4-BE49-F238E27FC236}">
                <a16:creationId xmlns="" xmlns:a16="http://schemas.microsoft.com/office/drawing/2014/main" id="{036D832A-E478-4336-94A0-D54CC84D84FA}"/>
              </a:ext>
            </a:extLst>
          </p:cNvPr>
          <p:cNvSpPr/>
          <p:nvPr/>
        </p:nvSpPr>
        <p:spPr>
          <a:xfrm>
            <a:off x="838200" y="4756356"/>
            <a:ext cx="7467600" cy="762000"/>
          </a:xfrm>
          <a:prstGeom prst="rect">
            <a:avLst/>
          </a:prstGeom>
          <a:blipFill>
            <a:blip r:embed="rId2" cstate="print"/>
            <a:tile tx="0" ty="0" sx="100000" sy="100000" flip="none" algn="tl"/>
          </a:blip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Who would be lost?</a:t>
            </a:r>
          </a:p>
        </p:txBody>
      </p:sp>
    </p:spTree>
    <p:extLst>
      <p:ext uri="{BB962C8B-B14F-4D97-AF65-F5344CB8AC3E}">
        <p14:creationId xmlns="" xmlns:p14="http://schemas.microsoft.com/office/powerpoint/2010/main" val="276985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4000" dirty="0">
                <a:solidFill>
                  <a:srgbClr val="FFFFCC"/>
                </a:solidFill>
              </a:rPr>
              <a:t>Context:</a:t>
            </a:r>
          </a:p>
        </p:txBody>
      </p:sp>
      <p:sp>
        <p:nvSpPr>
          <p:cNvPr id="8195" name="Rectangle 3"/>
          <p:cNvSpPr>
            <a:spLocks noGrp="1" noChangeArrowheads="1"/>
          </p:cNvSpPr>
          <p:nvPr>
            <p:ph type="body" idx="1"/>
          </p:nvPr>
        </p:nvSpPr>
        <p:spPr>
          <a:xfrm>
            <a:off x="457200" y="1295400"/>
            <a:ext cx="8229600" cy="4800600"/>
          </a:xfrm>
        </p:spPr>
        <p:txBody>
          <a:bodyPr/>
          <a:lstStyle/>
          <a:p>
            <a:pPr>
              <a:spcAft>
                <a:spcPts val="600"/>
              </a:spcAft>
            </a:pPr>
            <a:r>
              <a:rPr lang="en-US" altLang="en-US" dirty="0">
                <a:solidFill>
                  <a:schemeClr val="bg1"/>
                </a:solidFill>
              </a:rPr>
              <a:t>John was baptizing people, John 1:24-28, 31, 33 . . . </a:t>
            </a:r>
          </a:p>
          <a:p>
            <a:pPr>
              <a:spcAft>
                <a:spcPts val="600"/>
              </a:spcAft>
            </a:pPr>
            <a:r>
              <a:rPr lang="en-US" altLang="en-US" dirty="0">
                <a:solidFill>
                  <a:schemeClr val="bg1"/>
                </a:solidFill>
              </a:rPr>
              <a:t>Mk.1:4 – </a:t>
            </a:r>
            <a:r>
              <a:rPr lang="en-US" altLang="en-US" dirty="0">
                <a:solidFill>
                  <a:srgbClr val="CCFFFF"/>
                </a:solidFill>
              </a:rPr>
              <a:t>‘John came </a:t>
            </a:r>
            <a:r>
              <a:rPr lang="en-US" altLang="en-US" dirty="0" smtClean="0">
                <a:solidFill>
                  <a:srgbClr val="CCFFFF"/>
                </a:solidFill>
              </a:rPr>
              <a:t>baptizing </a:t>
            </a:r>
            <a:r>
              <a:rPr lang="en-US" altLang="en-US" dirty="0">
                <a:solidFill>
                  <a:srgbClr val="CCFFFF"/>
                </a:solidFill>
              </a:rPr>
              <a:t>in the wilderness and preaching a baptism of repentance for the remission of sins.’</a:t>
            </a:r>
          </a:p>
          <a:p>
            <a:r>
              <a:rPr lang="en-US" altLang="en-US" dirty="0">
                <a:solidFill>
                  <a:schemeClr val="bg1"/>
                </a:solidFill>
              </a:rPr>
              <a:t>Jn.3:22-23, 26;  4:1-2.</a:t>
            </a:r>
          </a:p>
        </p:txBody>
      </p:sp>
      <p:sp>
        <p:nvSpPr>
          <p:cNvPr id="8" name="Rectangle 7">
            <a:extLst>
              <a:ext uri="{FF2B5EF4-FFF2-40B4-BE49-F238E27FC236}">
                <a16:creationId xmlns="" xmlns:a16="http://schemas.microsoft.com/office/drawing/2014/main" id="{036D832A-E478-4336-94A0-D54CC84D84FA}"/>
              </a:ext>
            </a:extLst>
          </p:cNvPr>
          <p:cNvSpPr/>
          <p:nvPr/>
        </p:nvSpPr>
        <p:spPr>
          <a:xfrm>
            <a:off x="2104104" y="4800600"/>
            <a:ext cx="4953000" cy="685800"/>
          </a:xfrm>
          <a:prstGeom prst="rect">
            <a:avLst/>
          </a:prstGeom>
          <a:blipFill>
            <a:blip r:embed="rId2" cstate="print"/>
            <a:tile tx="0" ty="0" sx="100000" sy="100000" flip="none" algn="tl"/>
          </a:blip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Baptism requires water.</a:t>
            </a:r>
          </a:p>
        </p:txBody>
      </p:sp>
    </p:spTree>
    <p:extLst>
      <p:ext uri="{BB962C8B-B14F-4D97-AF65-F5344CB8AC3E}">
        <p14:creationId xmlns="" xmlns:p14="http://schemas.microsoft.com/office/powerpoint/2010/main" val="411260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4000" dirty="0">
                <a:solidFill>
                  <a:schemeClr val="bg1"/>
                </a:solidFill>
              </a:rPr>
              <a:t>Demonstration</a:t>
            </a:r>
            <a:endParaRPr lang="en-US" altLang="en-US" sz="3400" dirty="0">
              <a:solidFill>
                <a:schemeClr val="bg1"/>
              </a:solidFill>
            </a:endParaRPr>
          </a:p>
        </p:txBody>
      </p:sp>
      <p:sp>
        <p:nvSpPr>
          <p:cNvPr id="8195" name="Rectangle 3"/>
          <p:cNvSpPr>
            <a:spLocks noGrp="1" noChangeArrowheads="1"/>
          </p:cNvSpPr>
          <p:nvPr>
            <p:ph type="body" idx="1"/>
          </p:nvPr>
        </p:nvSpPr>
        <p:spPr>
          <a:xfrm>
            <a:off x="457200" y="1295400"/>
            <a:ext cx="8229600" cy="5105400"/>
          </a:xfrm>
        </p:spPr>
        <p:txBody>
          <a:bodyPr/>
          <a:lstStyle/>
          <a:p>
            <a:r>
              <a:rPr lang="en-US" altLang="en-US" dirty="0">
                <a:solidFill>
                  <a:schemeClr val="bg1"/>
                </a:solidFill>
              </a:rPr>
              <a:t>Every conversion includes ‘water &amp; Spirit’</a:t>
            </a:r>
          </a:p>
          <a:p>
            <a:pPr lvl="1">
              <a:spcAft>
                <a:spcPts val="600"/>
              </a:spcAft>
            </a:pPr>
            <a:r>
              <a:rPr lang="en-US" altLang="en-US" sz="3200" dirty="0">
                <a:solidFill>
                  <a:schemeClr val="bg1"/>
                </a:solidFill>
              </a:rPr>
              <a:t>Acts 2:36-38  (1 Pt.1:1…22-25)</a:t>
            </a:r>
          </a:p>
          <a:p>
            <a:pPr lvl="1">
              <a:spcAft>
                <a:spcPts val="600"/>
              </a:spcAft>
            </a:pPr>
            <a:r>
              <a:rPr lang="en-US" altLang="en-US" sz="3200" dirty="0">
                <a:solidFill>
                  <a:schemeClr val="bg1"/>
                </a:solidFill>
              </a:rPr>
              <a:t>Acts 8:29, 36-38</a:t>
            </a:r>
          </a:p>
          <a:p>
            <a:pPr lvl="1">
              <a:spcAft>
                <a:spcPts val="600"/>
              </a:spcAft>
            </a:pPr>
            <a:r>
              <a:rPr lang="en-US" altLang="en-US" sz="3200" dirty="0">
                <a:solidFill>
                  <a:schemeClr val="bg1"/>
                </a:solidFill>
              </a:rPr>
              <a:t>1 Corinthians 4:15 / Acts 18:8</a:t>
            </a:r>
          </a:p>
          <a:p>
            <a:pPr lvl="1">
              <a:spcAft>
                <a:spcPts val="600"/>
              </a:spcAft>
            </a:pPr>
            <a:r>
              <a:rPr lang="en-US" altLang="en-US" sz="3200" dirty="0">
                <a:solidFill>
                  <a:schemeClr val="bg1"/>
                </a:solidFill>
              </a:rPr>
              <a:t>Ephesians 5:26</a:t>
            </a:r>
          </a:p>
          <a:p>
            <a:pPr lvl="1"/>
            <a:r>
              <a:rPr lang="en-US" altLang="en-US" sz="3200" dirty="0">
                <a:solidFill>
                  <a:schemeClr val="bg1"/>
                </a:solidFill>
              </a:rPr>
              <a:t>Titus 3:5</a:t>
            </a:r>
          </a:p>
          <a:p>
            <a:pPr lvl="1"/>
            <a:endParaRPr lang="en-US" altLang="en-US" sz="3200" dirty="0">
              <a:solidFill>
                <a:schemeClr val="bg1"/>
              </a:solidFill>
            </a:endParaRPr>
          </a:p>
        </p:txBody>
      </p:sp>
    </p:spTree>
    <p:extLst>
      <p:ext uri="{BB962C8B-B14F-4D97-AF65-F5344CB8AC3E}">
        <p14:creationId xmlns="" xmlns:p14="http://schemas.microsoft.com/office/powerpoint/2010/main" val="429009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1" end="1"/>
                                            </p:txEl>
                                          </p:spTgt>
                                        </p:tgtEl>
                                        <p:attrNameLst>
                                          <p:attrName>ppt_c</p:attrName>
                                        </p:attrNameLst>
                                      </p:cBhvr>
                                      <p:to>
                                        <a:srgbClr val="CCFF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2" end="2"/>
                                            </p:txEl>
                                          </p:spTgt>
                                        </p:tgtEl>
                                        <p:attrNameLst>
                                          <p:attrName>ppt_c</p:attrName>
                                        </p:attrNameLst>
                                      </p:cBhvr>
                                      <p:to>
                                        <a:srgbClr val="CCFF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3" end="3"/>
                                            </p:txEl>
                                          </p:spTgt>
                                        </p:tgtEl>
                                        <p:attrNameLst>
                                          <p:attrName>ppt_c</p:attrName>
                                        </p:attrNameLst>
                                      </p:cBhvr>
                                      <p:to>
                                        <a:srgbClr val="CCFF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4" end="4"/>
                                            </p:txEl>
                                          </p:spTgt>
                                        </p:tgtEl>
                                        <p:attrNameLst>
                                          <p:attrName>ppt_c</p:attrName>
                                        </p:attrNameLst>
                                      </p:cBhvr>
                                      <p:to>
                                        <a:srgbClr val="CCFFFF"/>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563562"/>
          </a:xfrm>
        </p:spPr>
        <p:txBody>
          <a:bodyPr/>
          <a:lstStyle/>
          <a:p>
            <a:r>
              <a:rPr lang="en-US" altLang="en-US" sz="3600" dirty="0">
                <a:solidFill>
                  <a:srgbClr val="FFFFCC"/>
                </a:solidFill>
              </a:rPr>
              <a:t>Forced Conclusions</a:t>
            </a:r>
          </a:p>
        </p:txBody>
      </p:sp>
      <p:sp>
        <p:nvSpPr>
          <p:cNvPr id="8195" name="Rectangle 3"/>
          <p:cNvSpPr>
            <a:spLocks noGrp="1" noChangeArrowheads="1"/>
          </p:cNvSpPr>
          <p:nvPr>
            <p:ph type="body" idx="1"/>
          </p:nvPr>
        </p:nvSpPr>
        <p:spPr>
          <a:xfrm>
            <a:off x="228600" y="762000"/>
            <a:ext cx="8686800" cy="5638800"/>
          </a:xfrm>
        </p:spPr>
        <p:txBody>
          <a:bodyPr/>
          <a:lstStyle/>
          <a:p>
            <a:pPr marL="0" indent="0">
              <a:spcAft>
                <a:spcPts val="600"/>
              </a:spcAft>
              <a:buNone/>
            </a:pPr>
            <a:r>
              <a:rPr lang="en-US" altLang="en-US" sz="3100" dirty="0">
                <a:solidFill>
                  <a:schemeClr val="bg1"/>
                </a:solidFill>
              </a:rPr>
              <a:t>‘…Receive with meekness the implanted word, which is able to save your souls’ </a:t>
            </a:r>
            <a:r>
              <a:rPr lang="en-US" altLang="en-US" sz="2400" dirty="0">
                <a:solidFill>
                  <a:srgbClr val="FFFF00"/>
                </a:solidFill>
              </a:rPr>
              <a:t>– Ja.1:21</a:t>
            </a:r>
          </a:p>
          <a:p>
            <a:pPr marL="0" indent="0">
              <a:spcAft>
                <a:spcPts val="600"/>
              </a:spcAft>
              <a:buNone/>
            </a:pPr>
            <a:r>
              <a:rPr lang="en-US" altLang="en-US" sz="3100" dirty="0">
                <a:solidFill>
                  <a:schemeClr val="bg1"/>
                </a:solidFill>
              </a:rPr>
              <a:t>‘…having been born again, not of corruptible seed but incorruptible, through the word of God which lives and abides forever’ </a:t>
            </a:r>
            <a:r>
              <a:rPr lang="en-US" altLang="en-US" sz="2400" dirty="0">
                <a:solidFill>
                  <a:srgbClr val="FFFF00"/>
                </a:solidFill>
              </a:rPr>
              <a:t>– 1 Pt.1:23</a:t>
            </a:r>
          </a:p>
          <a:p>
            <a:pPr marL="514350" indent="-514350">
              <a:spcAft>
                <a:spcPts val="600"/>
              </a:spcAft>
              <a:buAutoNum type="arabicPeriod"/>
            </a:pPr>
            <a:r>
              <a:rPr lang="en-US" altLang="en-US" dirty="0">
                <a:solidFill>
                  <a:srgbClr val="FFFF00"/>
                </a:solidFill>
              </a:rPr>
              <a:t>Those who receive word are saved, </a:t>
            </a:r>
            <a:r>
              <a:rPr lang="en-US" altLang="en-US" dirty="0">
                <a:solidFill>
                  <a:schemeClr val="bg1"/>
                </a:solidFill>
              </a:rPr>
              <a:t>Ja.1:21</a:t>
            </a:r>
          </a:p>
          <a:p>
            <a:pPr marL="514350" indent="-514350">
              <a:spcAft>
                <a:spcPts val="600"/>
              </a:spcAft>
              <a:buAutoNum type="arabicPeriod"/>
            </a:pPr>
            <a:r>
              <a:rPr lang="en-US" altLang="en-US" dirty="0">
                <a:solidFill>
                  <a:srgbClr val="FFFF00"/>
                </a:solidFill>
              </a:rPr>
              <a:t>Those who receive word (gospel, </a:t>
            </a:r>
            <a:r>
              <a:rPr lang="en-US" altLang="en-US" dirty="0">
                <a:solidFill>
                  <a:schemeClr val="bg1"/>
                </a:solidFill>
              </a:rPr>
              <a:t>25</a:t>
            </a:r>
            <a:r>
              <a:rPr lang="en-US" altLang="en-US" dirty="0">
                <a:solidFill>
                  <a:srgbClr val="FFFF00"/>
                </a:solidFill>
              </a:rPr>
              <a:t>) are born again, </a:t>
            </a:r>
            <a:r>
              <a:rPr lang="en-US" altLang="en-US" dirty="0">
                <a:solidFill>
                  <a:schemeClr val="bg1"/>
                </a:solidFill>
              </a:rPr>
              <a:t>1 Pt.1:23</a:t>
            </a:r>
          </a:p>
          <a:p>
            <a:pPr marL="514350" indent="-514350">
              <a:spcAft>
                <a:spcPts val="600"/>
              </a:spcAft>
              <a:buAutoNum type="arabicPeriod"/>
            </a:pPr>
            <a:r>
              <a:rPr lang="en-US" altLang="en-US" dirty="0">
                <a:solidFill>
                  <a:schemeClr val="bg1"/>
                </a:solidFill>
                <a:sym typeface="Symbol" panose="05050102010706020507" pitchFamily="18" charset="2"/>
              </a:rPr>
              <a:t></a:t>
            </a:r>
            <a:r>
              <a:rPr lang="en-US" altLang="en-US" dirty="0">
                <a:solidFill>
                  <a:srgbClr val="FFFF00"/>
                </a:solidFill>
              </a:rPr>
              <a:t> </a:t>
            </a:r>
            <a:r>
              <a:rPr lang="en-US" altLang="en-US" dirty="0">
                <a:solidFill>
                  <a:schemeClr val="bg1"/>
                </a:solidFill>
              </a:rPr>
              <a:t>saved are born again </a:t>
            </a:r>
          </a:p>
          <a:p>
            <a:pPr marL="0" indent="0">
              <a:buNone/>
            </a:pPr>
            <a:endParaRPr lang="en-US" altLang="en-US" sz="2800" dirty="0">
              <a:solidFill>
                <a:schemeClr val="bg1"/>
              </a:solidFill>
            </a:endParaRPr>
          </a:p>
          <a:p>
            <a:pPr marL="0" indent="0">
              <a:buNone/>
            </a:pPr>
            <a:endParaRPr lang="en-US" altLang="en-US" sz="3100" dirty="0">
              <a:solidFill>
                <a:srgbClr val="FFFF00"/>
              </a:solidFill>
            </a:endParaRPr>
          </a:p>
        </p:txBody>
      </p:sp>
    </p:spTree>
    <p:extLst>
      <p:ext uri="{BB962C8B-B14F-4D97-AF65-F5344CB8AC3E}">
        <p14:creationId xmlns="" xmlns:p14="http://schemas.microsoft.com/office/powerpoint/2010/main" val="398491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782762"/>
          </a:xfrm>
        </p:spPr>
        <p:txBody>
          <a:bodyPr/>
          <a:lstStyle/>
          <a:p>
            <a:pPr algn="l"/>
            <a:r>
              <a:rPr lang="en-US" altLang="en-US" sz="3200" b="1" baseline="30000" dirty="0">
                <a:solidFill>
                  <a:srgbClr val="99FF33"/>
                </a:solidFill>
              </a:rPr>
              <a:t>1</a:t>
            </a:r>
            <a:r>
              <a:rPr lang="en-US" altLang="en-US" sz="3200" dirty="0">
                <a:solidFill>
                  <a:srgbClr val="FFFFCC"/>
                </a:solidFill>
              </a:rPr>
              <a:t>Now there was a man of the Pharisees named </a:t>
            </a:r>
            <a:r>
              <a:rPr lang="en-US" altLang="en-US" sz="3200" dirty="0">
                <a:solidFill>
                  <a:srgbClr val="99FF33"/>
                </a:solidFill>
              </a:rPr>
              <a:t>Nicodemus</a:t>
            </a:r>
            <a:r>
              <a:rPr lang="en-US" altLang="en-US" sz="3200" dirty="0">
                <a:solidFill>
                  <a:srgbClr val="FFFFCC"/>
                </a:solidFill>
              </a:rPr>
              <a:t>, a ruler of the Jews</a:t>
            </a:r>
          </a:p>
        </p:txBody>
      </p:sp>
      <p:sp>
        <p:nvSpPr>
          <p:cNvPr id="5123" name="Rectangle 3"/>
          <p:cNvSpPr>
            <a:spLocks noGrp="1" noChangeArrowheads="1"/>
          </p:cNvSpPr>
          <p:nvPr>
            <p:ph type="body" idx="1"/>
          </p:nvPr>
        </p:nvSpPr>
        <p:spPr>
          <a:xfrm>
            <a:off x="457200" y="2057400"/>
            <a:ext cx="8229600" cy="4495800"/>
          </a:xfrm>
        </p:spPr>
        <p:txBody>
          <a:bodyPr/>
          <a:lstStyle/>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Nicodemus</a:t>
            </a:r>
            <a:r>
              <a:rPr lang="en-US" altLang="en-US" dirty="0">
                <a:solidFill>
                  <a:schemeClr val="bg1"/>
                </a:solidFill>
                <a:effectLst>
                  <a:outerShdw blurRad="38100" dist="38100" dir="2700000" algn="tl">
                    <a:srgbClr val="000000">
                      <a:alpha val="43137"/>
                    </a:srgbClr>
                  </a:outerShdw>
                </a:effectLst>
              </a:rPr>
              <a:t>, an exceptional ruler . . .</a:t>
            </a:r>
          </a:p>
          <a:p>
            <a:pPr>
              <a:lnSpc>
                <a:spcPct val="90000"/>
              </a:lnSpc>
              <a:spcAft>
                <a:spcPts val="600"/>
              </a:spcAft>
            </a:pPr>
            <a:r>
              <a:rPr lang="en-US" altLang="en-US" sz="3200" dirty="0">
                <a:solidFill>
                  <a:srgbClr val="99FF33"/>
                </a:solidFill>
                <a:effectLst>
                  <a:outerShdw blurRad="38100" dist="38100" dir="2700000" algn="tl">
                    <a:srgbClr val="000000">
                      <a:alpha val="43137"/>
                    </a:srgbClr>
                  </a:outerShdw>
                </a:effectLst>
              </a:rPr>
              <a:t>Nicodemus</a:t>
            </a:r>
            <a:r>
              <a:rPr lang="en-US" altLang="en-US" sz="3200" dirty="0">
                <a:solidFill>
                  <a:schemeClr val="bg1"/>
                </a:solidFill>
                <a:effectLst>
                  <a:outerShdw blurRad="38100" dist="38100" dir="2700000" algn="tl">
                    <a:srgbClr val="000000">
                      <a:alpha val="43137"/>
                    </a:srgbClr>
                  </a:outerShdw>
                </a:effectLst>
              </a:rPr>
              <a:t>, an exception to the rule (1:11)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563562"/>
          </a:xfrm>
        </p:spPr>
        <p:txBody>
          <a:bodyPr/>
          <a:lstStyle/>
          <a:p>
            <a:r>
              <a:rPr lang="en-US" altLang="en-US" sz="3600" dirty="0">
                <a:solidFill>
                  <a:srgbClr val="FFFFCC"/>
                </a:solidFill>
              </a:rPr>
              <a:t>Forced Conclusions</a:t>
            </a:r>
          </a:p>
        </p:txBody>
      </p:sp>
      <p:sp>
        <p:nvSpPr>
          <p:cNvPr id="8195" name="Rectangle 3"/>
          <p:cNvSpPr>
            <a:spLocks noGrp="1" noChangeArrowheads="1"/>
          </p:cNvSpPr>
          <p:nvPr>
            <p:ph type="body" idx="1"/>
          </p:nvPr>
        </p:nvSpPr>
        <p:spPr>
          <a:xfrm>
            <a:off x="228600" y="762000"/>
            <a:ext cx="8686800" cy="5638800"/>
          </a:xfrm>
        </p:spPr>
        <p:txBody>
          <a:bodyPr/>
          <a:lstStyle/>
          <a:p>
            <a:pPr marL="0" indent="0">
              <a:spcAft>
                <a:spcPts val="600"/>
              </a:spcAft>
              <a:buNone/>
            </a:pPr>
            <a:r>
              <a:rPr lang="en-US" altLang="en-US" sz="3100" dirty="0">
                <a:solidFill>
                  <a:schemeClr val="bg1"/>
                </a:solidFill>
              </a:rPr>
              <a:t>Born again are saved (Ja.1:21; 1 Pt.1:23)</a:t>
            </a:r>
          </a:p>
          <a:p>
            <a:pPr marL="0" indent="0">
              <a:spcAft>
                <a:spcPts val="600"/>
              </a:spcAft>
              <a:buNone/>
            </a:pPr>
            <a:r>
              <a:rPr lang="en-US" altLang="en-US" sz="3100" dirty="0">
                <a:solidFill>
                  <a:schemeClr val="bg1"/>
                </a:solidFill>
              </a:rPr>
              <a:t>‘Blessed be the God and Father of our Lord Jesus Christ, who has blessed us with every spiritual blessing in the heavenly places in Christ’  </a:t>
            </a:r>
            <a:r>
              <a:rPr lang="en-US" altLang="en-US" sz="2400" dirty="0">
                <a:solidFill>
                  <a:srgbClr val="FFFF00"/>
                </a:solidFill>
              </a:rPr>
              <a:t>– Ep.1:3</a:t>
            </a:r>
          </a:p>
          <a:p>
            <a:pPr marL="514350" indent="-514350">
              <a:spcAft>
                <a:spcPts val="600"/>
              </a:spcAft>
              <a:buAutoNum type="arabicPeriod"/>
            </a:pPr>
            <a:r>
              <a:rPr lang="en-US" altLang="en-US" dirty="0">
                <a:solidFill>
                  <a:srgbClr val="FFFF00"/>
                </a:solidFill>
              </a:rPr>
              <a:t>Born again are saved, </a:t>
            </a:r>
            <a:r>
              <a:rPr lang="en-US" altLang="en-US" dirty="0">
                <a:solidFill>
                  <a:schemeClr val="bg1"/>
                </a:solidFill>
              </a:rPr>
              <a:t>Ja.1:21; 1 Pt.1:23</a:t>
            </a:r>
          </a:p>
          <a:p>
            <a:pPr marL="514350" indent="-514350">
              <a:spcAft>
                <a:spcPts val="600"/>
              </a:spcAft>
              <a:buAutoNum type="arabicPeriod"/>
            </a:pPr>
            <a:r>
              <a:rPr lang="en-US" altLang="en-US" dirty="0">
                <a:solidFill>
                  <a:srgbClr val="FFFF00"/>
                </a:solidFill>
              </a:rPr>
              <a:t>The saved are in Christ, </a:t>
            </a:r>
            <a:r>
              <a:rPr lang="en-US" altLang="en-US" dirty="0">
                <a:solidFill>
                  <a:schemeClr val="bg1"/>
                </a:solidFill>
              </a:rPr>
              <a:t>Ep.1:3</a:t>
            </a:r>
          </a:p>
          <a:p>
            <a:pPr marL="514350" indent="-514350">
              <a:spcAft>
                <a:spcPts val="600"/>
              </a:spcAft>
              <a:buAutoNum type="arabicPeriod"/>
            </a:pPr>
            <a:r>
              <a:rPr lang="en-US" altLang="en-US" dirty="0">
                <a:solidFill>
                  <a:schemeClr val="bg1"/>
                </a:solidFill>
                <a:sym typeface="Symbol" panose="05050102010706020507" pitchFamily="18" charset="2"/>
              </a:rPr>
              <a:t></a:t>
            </a:r>
            <a:r>
              <a:rPr lang="en-US" altLang="en-US" dirty="0">
                <a:solidFill>
                  <a:srgbClr val="FFFF00"/>
                </a:solidFill>
              </a:rPr>
              <a:t> </a:t>
            </a:r>
            <a:r>
              <a:rPr lang="en-US" altLang="en-US" dirty="0">
                <a:solidFill>
                  <a:schemeClr val="bg1"/>
                </a:solidFill>
              </a:rPr>
              <a:t>all born again are in Christ</a:t>
            </a:r>
          </a:p>
          <a:p>
            <a:pPr marL="0" indent="0">
              <a:buNone/>
            </a:pPr>
            <a:endParaRPr lang="en-US" altLang="en-US" sz="2800" dirty="0">
              <a:solidFill>
                <a:schemeClr val="bg1"/>
              </a:solidFill>
            </a:endParaRPr>
          </a:p>
          <a:p>
            <a:pPr marL="0" indent="0">
              <a:buNone/>
            </a:pPr>
            <a:endParaRPr lang="en-US" altLang="en-US" sz="3100" dirty="0">
              <a:solidFill>
                <a:srgbClr val="FFFF00"/>
              </a:solidFill>
            </a:endParaRPr>
          </a:p>
        </p:txBody>
      </p:sp>
    </p:spTree>
    <p:extLst>
      <p:ext uri="{BB962C8B-B14F-4D97-AF65-F5344CB8AC3E}">
        <p14:creationId xmlns="" xmlns:p14="http://schemas.microsoft.com/office/powerpoint/2010/main" val="4257156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563562"/>
          </a:xfrm>
        </p:spPr>
        <p:txBody>
          <a:bodyPr/>
          <a:lstStyle/>
          <a:p>
            <a:r>
              <a:rPr lang="en-US" altLang="en-US" sz="3600" dirty="0">
                <a:solidFill>
                  <a:srgbClr val="FFFFCC"/>
                </a:solidFill>
              </a:rPr>
              <a:t>Forced Conclusions</a:t>
            </a:r>
          </a:p>
        </p:txBody>
      </p:sp>
      <p:sp>
        <p:nvSpPr>
          <p:cNvPr id="8195" name="Rectangle 3"/>
          <p:cNvSpPr>
            <a:spLocks noGrp="1" noChangeArrowheads="1"/>
          </p:cNvSpPr>
          <p:nvPr>
            <p:ph type="body" idx="1"/>
          </p:nvPr>
        </p:nvSpPr>
        <p:spPr>
          <a:xfrm>
            <a:off x="228600" y="762000"/>
            <a:ext cx="8686800" cy="5638800"/>
          </a:xfrm>
        </p:spPr>
        <p:txBody>
          <a:bodyPr/>
          <a:lstStyle/>
          <a:p>
            <a:pPr marL="0" indent="0">
              <a:spcAft>
                <a:spcPts val="600"/>
              </a:spcAft>
              <a:buNone/>
            </a:pPr>
            <a:r>
              <a:rPr lang="en-US" altLang="en-US" sz="3100" dirty="0">
                <a:solidFill>
                  <a:schemeClr val="bg1"/>
                </a:solidFill>
              </a:rPr>
              <a:t>Born again are in Christ (Ep.1:3)</a:t>
            </a:r>
          </a:p>
          <a:p>
            <a:pPr marL="0" indent="0">
              <a:spcAft>
                <a:spcPts val="600"/>
              </a:spcAft>
              <a:buNone/>
            </a:pPr>
            <a:r>
              <a:rPr lang="en-US" altLang="en-US" sz="3100" dirty="0">
                <a:solidFill>
                  <a:schemeClr val="bg1"/>
                </a:solidFill>
              </a:rPr>
              <a:t>‘For as many of you as were baptized into Christ have put on Christ’ </a:t>
            </a:r>
            <a:r>
              <a:rPr lang="en-US" altLang="en-US" sz="2400" dirty="0">
                <a:solidFill>
                  <a:srgbClr val="FFFF00"/>
                </a:solidFill>
              </a:rPr>
              <a:t>– Gal.3:27</a:t>
            </a:r>
          </a:p>
          <a:p>
            <a:pPr marL="514350" indent="-514350">
              <a:spcAft>
                <a:spcPts val="600"/>
              </a:spcAft>
              <a:buAutoNum type="arabicPeriod"/>
            </a:pPr>
            <a:r>
              <a:rPr lang="en-US" altLang="en-US" dirty="0">
                <a:solidFill>
                  <a:srgbClr val="FFFF00"/>
                </a:solidFill>
              </a:rPr>
              <a:t>Born again are in Christ,</a:t>
            </a:r>
            <a:r>
              <a:rPr lang="en-US" altLang="en-US" dirty="0">
                <a:solidFill>
                  <a:schemeClr val="bg1"/>
                </a:solidFill>
              </a:rPr>
              <a:t> Ep.1:3</a:t>
            </a:r>
          </a:p>
          <a:p>
            <a:pPr marL="514350" indent="-514350">
              <a:spcAft>
                <a:spcPts val="600"/>
              </a:spcAft>
              <a:buAutoNum type="arabicPeriod"/>
            </a:pPr>
            <a:r>
              <a:rPr lang="en-US" altLang="en-US" dirty="0">
                <a:solidFill>
                  <a:srgbClr val="FFFF00"/>
                </a:solidFill>
              </a:rPr>
              <a:t>We are baptized into Christ, </a:t>
            </a:r>
            <a:r>
              <a:rPr lang="en-US" altLang="en-US" dirty="0">
                <a:solidFill>
                  <a:schemeClr val="bg1"/>
                </a:solidFill>
              </a:rPr>
              <a:t>Gal.3:27</a:t>
            </a:r>
          </a:p>
          <a:p>
            <a:pPr marL="514350" indent="-514350">
              <a:spcAft>
                <a:spcPts val="600"/>
              </a:spcAft>
              <a:buAutoNum type="arabicPeriod"/>
            </a:pPr>
            <a:r>
              <a:rPr lang="en-US" altLang="en-US" dirty="0">
                <a:solidFill>
                  <a:schemeClr val="bg1"/>
                </a:solidFill>
                <a:sym typeface="Symbol" panose="05050102010706020507" pitchFamily="18" charset="2"/>
              </a:rPr>
              <a:t></a:t>
            </a:r>
            <a:r>
              <a:rPr lang="en-US" altLang="en-US" dirty="0">
                <a:solidFill>
                  <a:srgbClr val="FFFF00"/>
                </a:solidFill>
              </a:rPr>
              <a:t> </a:t>
            </a:r>
            <a:r>
              <a:rPr lang="en-US" altLang="en-US" dirty="0">
                <a:solidFill>
                  <a:schemeClr val="bg1"/>
                </a:solidFill>
              </a:rPr>
              <a:t>one must be baptized into Christ to be born again </a:t>
            </a:r>
          </a:p>
          <a:p>
            <a:pPr marL="0" indent="0">
              <a:buNone/>
            </a:pPr>
            <a:endParaRPr lang="en-US" altLang="en-US" sz="2800" dirty="0">
              <a:solidFill>
                <a:schemeClr val="bg1"/>
              </a:solidFill>
            </a:endParaRPr>
          </a:p>
          <a:p>
            <a:pPr marL="0" indent="0">
              <a:buNone/>
            </a:pPr>
            <a:endParaRPr lang="en-US" altLang="en-US" sz="3100" dirty="0">
              <a:solidFill>
                <a:srgbClr val="FFFF00"/>
              </a:solidFill>
            </a:endParaRPr>
          </a:p>
        </p:txBody>
      </p:sp>
    </p:spTree>
    <p:extLst>
      <p:ext uri="{BB962C8B-B14F-4D97-AF65-F5344CB8AC3E}">
        <p14:creationId xmlns="" xmlns:p14="http://schemas.microsoft.com/office/powerpoint/2010/main" val="337289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563562"/>
          </a:xfrm>
        </p:spPr>
        <p:txBody>
          <a:bodyPr/>
          <a:lstStyle/>
          <a:p>
            <a:r>
              <a:rPr lang="en-US" altLang="en-US" sz="3600" dirty="0">
                <a:solidFill>
                  <a:srgbClr val="FFFFCC"/>
                </a:solidFill>
              </a:rPr>
              <a:t>Forced Conclusions</a:t>
            </a:r>
          </a:p>
        </p:txBody>
      </p:sp>
      <p:sp>
        <p:nvSpPr>
          <p:cNvPr id="8195" name="Rectangle 3"/>
          <p:cNvSpPr>
            <a:spLocks noGrp="1" noChangeArrowheads="1"/>
          </p:cNvSpPr>
          <p:nvPr>
            <p:ph type="body" idx="1"/>
          </p:nvPr>
        </p:nvSpPr>
        <p:spPr>
          <a:xfrm>
            <a:off x="228600" y="762000"/>
            <a:ext cx="8686800" cy="5638800"/>
          </a:xfrm>
        </p:spPr>
        <p:txBody>
          <a:bodyPr/>
          <a:lstStyle/>
          <a:p>
            <a:pPr marL="0" indent="0">
              <a:spcAft>
                <a:spcPts val="600"/>
              </a:spcAft>
              <a:buNone/>
            </a:pPr>
            <a:r>
              <a:rPr lang="en-US" altLang="en-US" sz="3100" dirty="0">
                <a:solidFill>
                  <a:schemeClr val="bg1"/>
                </a:solidFill>
              </a:rPr>
              <a:t>All born again are in the kingdom, Jn.3:5</a:t>
            </a:r>
          </a:p>
          <a:p>
            <a:pPr marL="0" indent="0">
              <a:spcAft>
                <a:spcPts val="600"/>
              </a:spcAft>
              <a:buNone/>
            </a:pPr>
            <a:r>
              <a:rPr lang="en-US" altLang="en-US" sz="3100" dirty="0">
                <a:solidFill>
                  <a:schemeClr val="bg1"/>
                </a:solidFill>
              </a:rPr>
              <a:t>‘And the Lord added to the church daily those who were being saved’ </a:t>
            </a:r>
            <a:r>
              <a:rPr lang="en-US" altLang="en-US" sz="2400" dirty="0">
                <a:solidFill>
                  <a:srgbClr val="FFFF00"/>
                </a:solidFill>
              </a:rPr>
              <a:t>– Ac.2:47; 5:11</a:t>
            </a:r>
          </a:p>
          <a:p>
            <a:pPr marL="514350" indent="-514350">
              <a:spcAft>
                <a:spcPts val="600"/>
              </a:spcAft>
              <a:buAutoNum type="arabicPeriod"/>
            </a:pPr>
            <a:r>
              <a:rPr lang="en-US" altLang="en-US" dirty="0">
                <a:solidFill>
                  <a:srgbClr val="FFFF00"/>
                </a:solidFill>
              </a:rPr>
              <a:t>Born again are in kingdom, </a:t>
            </a:r>
            <a:r>
              <a:rPr lang="en-US" altLang="en-US" dirty="0">
                <a:solidFill>
                  <a:schemeClr val="bg1"/>
                </a:solidFill>
              </a:rPr>
              <a:t>John 3:5</a:t>
            </a:r>
          </a:p>
          <a:p>
            <a:pPr marL="514350" indent="-514350">
              <a:spcAft>
                <a:spcPts val="600"/>
              </a:spcAft>
              <a:buAutoNum type="arabicPeriod"/>
            </a:pPr>
            <a:r>
              <a:rPr lang="en-US" altLang="en-US" dirty="0">
                <a:solidFill>
                  <a:srgbClr val="FFFF00"/>
                </a:solidFill>
              </a:rPr>
              <a:t>All the saved are in His church, </a:t>
            </a:r>
            <a:r>
              <a:rPr lang="en-US" altLang="en-US" dirty="0">
                <a:solidFill>
                  <a:schemeClr val="bg1"/>
                </a:solidFill>
              </a:rPr>
              <a:t>Ac.2:47; 5:11</a:t>
            </a:r>
          </a:p>
          <a:p>
            <a:pPr marL="514350" indent="-514350">
              <a:spcAft>
                <a:spcPts val="600"/>
              </a:spcAft>
              <a:buAutoNum type="arabicPeriod"/>
            </a:pPr>
            <a:r>
              <a:rPr lang="en-US" altLang="en-US" dirty="0">
                <a:solidFill>
                  <a:schemeClr val="bg1"/>
                </a:solidFill>
                <a:sym typeface="Symbol" panose="05050102010706020507" pitchFamily="18" charset="2"/>
              </a:rPr>
              <a:t></a:t>
            </a:r>
            <a:r>
              <a:rPr lang="en-US" altLang="en-US" dirty="0">
                <a:solidFill>
                  <a:srgbClr val="FFFF00"/>
                </a:solidFill>
              </a:rPr>
              <a:t> </a:t>
            </a:r>
            <a:r>
              <a:rPr lang="en-US" altLang="en-US" dirty="0">
                <a:solidFill>
                  <a:schemeClr val="bg1"/>
                </a:solidFill>
              </a:rPr>
              <a:t>if not in His church, not born again</a:t>
            </a:r>
          </a:p>
          <a:p>
            <a:pPr marL="0" indent="0">
              <a:buNone/>
            </a:pPr>
            <a:endParaRPr lang="en-US" altLang="en-US" sz="2800" dirty="0">
              <a:solidFill>
                <a:schemeClr val="bg1"/>
              </a:solidFill>
            </a:endParaRPr>
          </a:p>
          <a:p>
            <a:pPr marL="0" indent="0">
              <a:buNone/>
            </a:pPr>
            <a:endParaRPr lang="en-US" altLang="en-US" sz="3100" dirty="0">
              <a:solidFill>
                <a:srgbClr val="FFFF00"/>
              </a:solidFill>
            </a:endParaRPr>
          </a:p>
        </p:txBody>
      </p:sp>
    </p:spTree>
    <p:extLst>
      <p:ext uri="{BB962C8B-B14F-4D97-AF65-F5344CB8AC3E}">
        <p14:creationId xmlns="" xmlns:p14="http://schemas.microsoft.com/office/powerpoint/2010/main" val="84694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563562"/>
          </a:xfrm>
        </p:spPr>
        <p:txBody>
          <a:bodyPr/>
          <a:lstStyle/>
          <a:p>
            <a:r>
              <a:rPr lang="en-US" altLang="en-US" sz="3600" dirty="0">
                <a:solidFill>
                  <a:srgbClr val="FFFFCC"/>
                </a:solidFill>
              </a:rPr>
              <a:t>Summary: A New Relationship</a:t>
            </a:r>
          </a:p>
        </p:txBody>
      </p:sp>
      <p:sp>
        <p:nvSpPr>
          <p:cNvPr id="8195" name="Rectangle 3"/>
          <p:cNvSpPr>
            <a:spLocks noGrp="1" noChangeArrowheads="1"/>
          </p:cNvSpPr>
          <p:nvPr>
            <p:ph type="body" idx="1"/>
          </p:nvPr>
        </p:nvSpPr>
        <p:spPr>
          <a:xfrm>
            <a:off x="228600" y="762000"/>
            <a:ext cx="8686800" cy="5638800"/>
          </a:xfrm>
        </p:spPr>
        <p:txBody>
          <a:bodyPr/>
          <a:lstStyle/>
          <a:p>
            <a:pPr marL="0" indent="0">
              <a:spcAft>
                <a:spcPts val="600"/>
              </a:spcAft>
              <a:buNone/>
            </a:pPr>
            <a:r>
              <a:rPr lang="en-US" altLang="en-US" sz="3100" dirty="0">
                <a:solidFill>
                  <a:schemeClr val="bg1"/>
                </a:solidFill>
              </a:rPr>
              <a:t>‘Then those who gladly received His were baptized; and that day about three thousand souls were added to them’ </a:t>
            </a:r>
            <a:r>
              <a:rPr lang="en-US" altLang="en-US" sz="2400" dirty="0">
                <a:solidFill>
                  <a:srgbClr val="FFFF00"/>
                </a:solidFill>
              </a:rPr>
              <a:t>– Ac.2:41</a:t>
            </a:r>
          </a:p>
          <a:p>
            <a:pPr marL="0" indent="0">
              <a:spcAft>
                <a:spcPts val="600"/>
              </a:spcAft>
              <a:buNone/>
            </a:pPr>
            <a:r>
              <a:rPr lang="en-US" altLang="en-US" dirty="0">
                <a:solidFill>
                  <a:schemeClr val="bg1"/>
                </a:solidFill>
              </a:rPr>
              <a:t>“And they continued steadfastly in the apostles’ doctrine and fellowship . . .” </a:t>
            </a:r>
            <a:r>
              <a:rPr lang="en-US" altLang="en-US" sz="2400" dirty="0">
                <a:solidFill>
                  <a:srgbClr val="FFFF00"/>
                </a:solidFill>
              </a:rPr>
              <a:t>– Acts 2:42</a:t>
            </a:r>
            <a:endParaRPr lang="en-US" altLang="en-US" dirty="0">
              <a:solidFill>
                <a:srgbClr val="FFFF00"/>
              </a:solidFill>
            </a:endParaRPr>
          </a:p>
          <a:p>
            <a:pPr marL="514350" indent="-514350">
              <a:spcAft>
                <a:spcPts val="600"/>
              </a:spcAft>
              <a:buAutoNum type="arabicPeriod"/>
            </a:pPr>
            <a:r>
              <a:rPr lang="en-US" altLang="en-US" dirty="0">
                <a:solidFill>
                  <a:srgbClr val="FFFF00"/>
                </a:solidFill>
              </a:rPr>
              <a:t>Their sins are forgiven </a:t>
            </a:r>
            <a:r>
              <a:rPr lang="en-US" altLang="en-US" sz="2400" dirty="0">
                <a:solidFill>
                  <a:schemeClr val="bg1"/>
                </a:solidFill>
              </a:rPr>
              <a:t>– Acts 2:38</a:t>
            </a:r>
            <a:endParaRPr lang="en-US" altLang="en-US" dirty="0">
              <a:solidFill>
                <a:schemeClr val="bg1"/>
              </a:solidFill>
            </a:endParaRPr>
          </a:p>
          <a:p>
            <a:pPr marL="514350" indent="-514350">
              <a:spcAft>
                <a:spcPts val="600"/>
              </a:spcAft>
              <a:buAutoNum type="arabicPeriod"/>
            </a:pPr>
            <a:r>
              <a:rPr lang="en-US" altLang="en-US" dirty="0">
                <a:solidFill>
                  <a:srgbClr val="FFFF00"/>
                </a:solidFill>
              </a:rPr>
              <a:t>They continue in apostles’ doctrine and fellowship . . .  </a:t>
            </a:r>
            <a:r>
              <a:rPr lang="en-US" altLang="en-US" sz="2400" dirty="0">
                <a:solidFill>
                  <a:schemeClr val="bg1"/>
                </a:solidFill>
              </a:rPr>
              <a:t>– Acts 2:42</a:t>
            </a:r>
            <a:r>
              <a:rPr lang="en-US" altLang="en-US" dirty="0">
                <a:solidFill>
                  <a:schemeClr val="bg1"/>
                </a:solidFill>
              </a:rPr>
              <a:t> </a:t>
            </a:r>
          </a:p>
          <a:p>
            <a:pPr marL="514350" indent="-514350">
              <a:spcAft>
                <a:spcPts val="600"/>
              </a:spcAft>
              <a:buAutoNum type="arabicPeriod"/>
            </a:pPr>
            <a:r>
              <a:rPr lang="en-US" altLang="en-US" dirty="0">
                <a:solidFill>
                  <a:schemeClr val="bg1"/>
                </a:solidFill>
                <a:sym typeface="Symbol" panose="05050102010706020507" pitchFamily="18" charset="2"/>
              </a:rPr>
              <a:t></a:t>
            </a:r>
            <a:r>
              <a:rPr lang="en-US" altLang="en-US" dirty="0">
                <a:solidFill>
                  <a:srgbClr val="FFFF00"/>
                </a:solidFill>
              </a:rPr>
              <a:t> </a:t>
            </a:r>
            <a:r>
              <a:rPr lang="en-US" altLang="en-US" dirty="0">
                <a:solidFill>
                  <a:schemeClr val="bg1"/>
                </a:solidFill>
              </a:rPr>
              <a:t>in fellowship with apostles, these are</a:t>
            </a:r>
            <a:br>
              <a:rPr lang="en-US" altLang="en-US" dirty="0">
                <a:solidFill>
                  <a:schemeClr val="bg1"/>
                </a:solidFill>
              </a:rPr>
            </a:br>
            <a:r>
              <a:rPr lang="en-US" altLang="en-US" dirty="0">
                <a:solidFill>
                  <a:schemeClr val="bg1"/>
                </a:solidFill>
              </a:rPr>
              <a:t> born again</a:t>
            </a:r>
          </a:p>
          <a:p>
            <a:pPr marL="0" indent="0">
              <a:buNone/>
            </a:pPr>
            <a:endParaRPr lang="en-US" altLang="en-US" sz="2800" dirty="0">
              <a:solidFill>
                <a:schemeClr val="bg1"/>
              </a:solidFill>
            </a:endParaRPr>
          </a:p>
          <a:p>
            <a:pPr marL="0" indent="0">
              <a:buNone/>
            </a:pPr>
            <a:endParaRPr lang="en-US" altLang="en-US" sz="3100" dirty="0">
              <a:solidFill>
                <a:srgbClr val="FFFF00"/>
              </a:solidFill>
            </a:endParaRPr>
          </a:p>
        </p:txBody>
      </p:sp>
    </p:spTree>
    <p:extLst>
      <p:ext uri="{BB962C8B-B14F-4D97-AF65-F5344CB8AC3E}">
        <p14:creationId xmlns="" xmlns:p14="http://schemas.microsoft.com/office/powerpoint/2010/main" val="295524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249362"/>
          </a:xfrm>
        </p:spPr>
        <p:txBody>
          <a:bodyPr/>
          <a:lstStyle/>
          <a:p>
            <a:r>
              <a:rPr lang="en-US" altLang="en-US" sz="3400" dirty="0">
                <a:solidFill>
                  <a:srgbClr val="FFFFCC"/>
                </a:solidFill>
              </a:rPr>
              <a:t>From time book of  John was completed until 16</a:t>
            </a:r>
            <a:r>
              <a:rPr lang="en-US" altLang="en-US" sz="3400" baseline="30000" dirty="0">
                <a:solidFill>
                  <a:srgbClr val="FFFFCC"/>
                </a:solidFill>
              </a:rPr>
              <a:t>th</a:t>
            </a:r>
            <a:r>
              <a:rPr lang="en-US" altLang="en-US" sz="3400" dirty="0">
                <a:solidFill>
                  <a:srgbClr val="FFFFCC"/>
                </a:solidFill>
              </a:rPr>
              <a:t> Century . . . </a:t>
            </a:r>
          </a:p>
        </p:txBody>
      </p:sp>
      <p:sp>
        <p:nvSpPr>
          <p:cNvPr id="8195" name="Rectangle 3"/>
          <p:cNvSpPr>
            <a:spLocks noGrp="1" noChangeArrowheads="1"/>
          </p:cNvSpPr>
          <p:nvPr>
            <p:ph type="body" idx="1"/>
          </p:nvPr>
        </p:nvSpPr>
        <p:spPr>
          <a:xfrm>
            <a:off x="457200" y="1524000"/>
            <a:ext cx="8229600" cy="4876800"/>
          </a:xfrm>
        </p:spPr>
        <p:txBody>
          <a:bodyPr/>
          <a:lstStyle/>
          <a:p>
            <a:pPr marL="0" indent="0" algn="ctr">
              <a:buNone/>
            </a:pPr>
            <a:r>
              <a:rPr lang="en-US" altLang="en-US" dirty="0">
                <a:solidFill>
                  <a:srgbClr val="FFFFCC"/>
                </a:solidFill>
              </a:rPr>
              <a:t>No writer denied that ‘water’ of Jn.3:5 is baptism</a:t>
            </a:r>
          </a:p>
          <a:p>
            <a:pPr marL="457200" lvl="1" indent="0">
              <a:buNone/>
            </a:pPr>
            <a:endParaRPr lang="en-US" altLang="en-US" sz="3200" dirty="0">
              <a:solidFill>
                <a:schemeClr val="bg1"/>
              </a:solidFill>
            </a:endParaRPr>
          </a:p>
        </p:txBody>
      </p:sp>
    </p:spTree>
    <p:extLst>
      <p:ext uri="{BB962C8B-B14F-4D97-AF65-F5344CB8AC3E}">
        <p14:creationId xmlns="" xmlns:p14="http://schemas.microsoft.com/office/powerpoint/2010/main" val="390674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dirty="0">
                <a:solidFill>
                  <a:srgbClr val="FFFFCC"/>
                </a:solidFill>
              </a:rPr>
              <a:t>Schaff (Presbyterian)</a:t>
            </a:r>
          </a:p>
        </p:txBody>
      </p:sp>
      <p:sp>
        <p:nvSpPr>
          <p:cNvPr id="14339" name="Rectangle 3"/>
          <p:cNvSpPr>
            <a:spLocks noGrp="1" noChangeArrowheads="1"/>
          </p:cNvSpPr>
          <p:nvPr>
            <p:ph type="body" idx="1"/>
          </p:nvPr>
        </p:nvSpPr>
        <p:spPr/>
        <p:txBody>
          <a:bodyPr/>
          <a:lstStyle/>
          <a:p>
            <a:pPr marL="0" indent="0">
              <a:spcAft>
                <a:spcPts val="600"/>
              </a:spcAft>
              <a:buFontTx/>
              <a:buNone/>
            </a:pPr>
            <a:r>
              <a:rPr lang="en-US" altLang="en-US" dirty="0">
                <a:solidFill>
                  <a:schemeClr val="bg1"/>
                </a:solidFill>
              </a:rPr>
              <a:t>‘In view of the facts that John baptized, that Christ Himself was baptized, that His disciples (iv.2) baptized in His name, it seems impossible to disconnect water from baptism.  Calvin’s interpretation arose from doctrinal opposition to the R. Catholic over-valuation of the sacrament, which must be guarded against in another way’ </a:t>
            </a:r>
            <a:r>
              <a:rPr lang="en-US" altLang="en-US" sz="2000" dirty="0">
                <a:solidFill>
                  <a:schemeClr val="bg1"/>
                </a:solidFill>
              </a:rPr>
              <a:t>– Lange, Jn.iii:5</a:t>
            </a:r>
            <a:endParaRPr lang="en-US" altLang="en-US" sz="32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dirty="0">
                <a:solidFill>
                  <a:srgbClr val="FFFFCC"/>
                </a:solidFill>
              </a:rPr>
              <a:t>Barnes (Presbyterian)</a:t>
            </a:r>
          </a:p>
        </p:txBody>
      </p:sp>
      <p:sp>
        <p:nvSpPr>
          <p:cNvPr id="14339" name="Rectangle 3"/>
          <p:cNvSpPr>
            <a:spLocks noGrp="1" noChangeArrowheads="1"/>
          </p:cNvSpPr>
          <p:nvPr>
            <p:ph type="body" idx="1"/>
          </p:nvPr>
        </p:nvSpPr>
        <p:spPr/>
        <p:txBody>
          <a:bodyPr/>
          <a:lstStyle/>
          <a:p>
            <a:pPr marL="0" indent="0">
              <a:spcAft>
                <a:spcPts val="600"/>
              </a:spcAft>
              <a:buFontTx/>
              <a:buNone/>
            </a:pPr>
            <a:r>
              <a:rPr lang="en-US" altLang="en-US" dirty="0">
                <a:solidFill>
                  <a:schemeClr val="bg1"/>
                </a:solidFill>
              </a:rPr>
              <a:t>‘Be born of water.  By water, here, is evidently signified baptism.  Thus the word is used in Eph.v.26; Tit.iii.5’ </a:t>
            </a:r>
            <a:r>
              <a:rPr lang="en-US" altLang="en-US" sz="2000" dirty="0">
                <a:solidFill>
                  <a:schemeClr val="bg1"/>
                </a:solidFill>
              </a:rPr>
              <a:t>– Barnes Notes</a:t>
            </a:r>
            <a:endParaRPr lang="en-US" altLang="en-US" sz="3200" dirty="0">
              <a:solidFill>
                <a:schemeClr val="bg1"/>
              </a:solidFill>
            </a:endParaRPr>
          </a:p>
        </p:txBody>
      </p:sp>
    </p:spTree>
    <p:extLst>
      <p:ext uri="{BB962C8B-B14F-4D97-AF65-F5344CB8AC3E}">
        <p14:creationId xmlns="" xmlns:p14="http://schemas.microsoft.com/office/powerpoint/2010/main" val="18520969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dirty="0">
                <a:solidFill>
                  <a:srgbClr val="FFFFCC"/>
                </a:solidFill>
              </a:rPr>
              <a:t>Alford (Church of England)</a:t>
            </a:r>
          </a:p>
        </p:txBody>
      </p:sp>
      <p:sp>
        <p:nvSpPr>
          <p:cNvPr id="14339" name="Rectangle 3"/>
          <p:cNvSpPr>
            <a:spLocks noGrp="1" noChangeArrowheads="1"/>
          </p:cNvSpPr>
          <p:nvPr>
            <p:ph type="body" idx="1"/>
          </p:nvPr>
        </p:nvSpPr>
        <p:spPr/>
        <p:txBody>
          <a:bodyPr/>
          <a:lstStyle/>
          <a:p>
            <a:pPr marL="0" indent="0">
              <a:spcAft>
                <a:spcPts val="600"/>
              </a:spcAft>
              <a:buFontTx/>
              <a:buNone/>
            </a:pPr>
            <a:r>
              <a:rPr lang="en-US" altLang="en-US" dirty="0">
                <a:solidFill>
                  <a:schemeClr val="bg1"/>
                </a:solidFill>
              </a:rPr>
              <a:t>‘There can be no doubt, on any honest interpretation of the words, that [born of water] refers to the token or outward sign of baptism …All attempts to get rid of these two plain facts have sprung from doctrinal prejudices, by which the views of expositors have been warped’ </a:t>
            </a:r>
            <a:r>
              <a:rPr lang="en-US" altLang="en-US" sz="2000" dirty="0">
                <a:solidFill>
                  <a:schemeClr val="bg1"/>
                </a:solidFill>
              </a:rPr>
              <a:t>– Gk. Test., Jn.3:5</a:t>
            </a:r>
            <a:endParaRPr lang="en-US" altLang="en-US" sz="3200" dirty="0">
              <a:solidFill>
                <a:schemeClr val="bg1"/>
              </a:solidFill>
            </a:endParaRPr>
          </a:p>
        </p:txBody>
      </p:sp>
    </p:spTree>
    <p:extLst>
      <p:ext uri="{BB962C8B-B14F-4D97-AF65-F5344CB8AC3E}">
        <p14:creationId xmlns="" xmlns:p14="http://schemas.microsoft.com/office/powerpoint/2010/main" val="10142152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dirty="0">
                <a:solidFill>
                  <a:srgbClr val="FFFFCC"/>
                </a:solidFill>
              </a:rPr>
              <a:t>Clarke (Methodist)</a:t>
            </a:r>
          </a:p>
        </p:txBody>
      </p:sp>
      <p:sp>
        <p:nvSpPr>
          <p:cNvPr id="14339" name="Rectangle 3"/>
          <p:cNvSpPr>
            <a:spLocks noGrp="1" noChangeArrowheads="1"/>
          </p:cNvSpPr>
          <p:nvPr>
            <p:ph type="body" idx="1"/>
          </p:nvPr>
        </p:nvSpPr>
        <p:spPr/>
        <p:txBody>
          <a:bodyPr/>
          <a:lstStyle/>
          <a:p>
            <a:pPr marL="0" indent="0">
              <a:spcAft>
                <a:spcPts val="600"/>
              </a:spcAft>
              <a:buFontTx/>
              <a:buNone/>
            </a:pPr>
            <a:r>
              <a:rPr lang="en-US" altLang="en-US" dirty="0">
                <a:solidFill>
                  <a:schemeClr val="bg1"/>
                </a:solidFill>
              </a:rPr>
              <a:t>‘Baptism by water, into the Christian faith, was necessary to every Jew and Gentile that entered into the kingdom of the Messiah’ </a:t>
            </a:r>
            <a:r>
              <a:rPr lang="en-US" altLang="en-US" sz="2000" dirty="0">
                <a:solidFill>
                  <a:schemeClr val="bg1"/>
                </a:solidFill>
              </a:rPr>
              <a:t>– Commentary on John iii.5</a:t>
            </a:r>
            <a:endParaRPr lang="en-US" altLang="en-US" sz="3200" dirty="0">
              <a:solidFill>
                <a:schemeClr val="bg1"/>
              </a:solidFill>
            </a:endParaRPr>
          </a:p>
        </p:txBody>
      </p:sp>
    </p:spTree>
    <p:extLst>
      <p:ext uri="{BB962C8B-B14F-4D97-AF65-F5344CB8AC3E}">
        <p14:creationId xmlns="" xmlns:p14="http://schemas.microsoft.com/office/powerpoint/2010/main" val="71445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dirty="0" err="1">
                <a:solidFill>
                  <a:srgbClr val="FFFFCC"/>
                </a:solidFill>
              </a:rPr>
              <a:t>Wilmarth</a:t>
            </a:r>
            <a:r>
              <a:rPr lang="en-US" altLang="en-US" sz="3600" dirty="0">
                <a:solidFill>
                  <a:srgbClr val="FFFFCC"/>
                </a:solidFill>
              </a:rPr>
              <a:t> (Baptist)</a:t>
            </a:r>
          </a:p>
        </p:txBody>
      </p:sp>
      <p:sp>
        <p:nvSpPr>
          <p:cNvPr id="14339" name="Rectangle 3"/>
          <p:cNvSpPr>
            <a:spLocks noGrp="1" noChangeArrowheads="1"/>
          </p:cNvSpPr>
          <p:nvPr>
            <p:ph type="body" idx="1"/>
          </p:nvPr>
        </p:nvSpPr>
        <p:spPr/>
        <p:txBody>
          <a:bodyPr/>
          <a:lstStyle/>
          <a:p>
            <a:pPr marL="0" indent="0">
              <a:spcAft>
                <a:spcPts val="600"/>
              </a:spcAft>
              <a:buFontTx/>
              <a:buNone/>
            </a:pPr>
            <a:r>
              <a:rPr lang="en-US" altLang="en-US" dirty="0">
                <a:solidFill>
                  <a:schemeClr val="bg1"/>
                </a:solidFill>
              </a:rPr>
              <a:t>‘Christ himself, in his early Judean ministry, “made and baptized disciples.”  His preaching at the outset, was of similar purport with that of John.  It is natural to suppose that his Baptism (in connection with Repentance and Faith) was, like John’s, in order to Remission.  We are confirmed in this by our </a:t>
            </a:r>
            <a:r>
              <a:rPr lang="en-US" altLang="en-US" dirty="0" err="1">
                <a:solidFill>
                  <a:schemeClr val="bg1"/>
                </a:solidFill>
              </a:rPr>
              <a:t>Saviour’s</a:t>
            </a:r>
            <a:r>
              <a:rPr lang="en-US" altLang="en-US" dirty="0">
                <a:solidFill>
                  <a:schemeClr val="bg1"/>
                </a:solidFill>
              </a:rPr>
              <a:t> words to Nicodemus…’ </a:t>
            </a:r>
            <a:r>
              <a:rPr lang="en-US" altLang="en-US" sz="2000" dirty="0">
                <a:solidFill>
                  <a:schemeClr val="bg1"/>
                </a:solidFill>
              </a:rPr>
              <a:t>– Baptism and Remission, Baptist Quarterly, July 1877, p.309</a:t>
            </a:r>
            <a:endParaRPr lang="en-US" altLang="en-US" sz="3200" dirty="0">
              <a:solidFill>
                <a:schemeClr val="bg1"/>
              </a:solidFill>
            </a:endParaRPr>
          </a:p>
        </p:txBody>
      </p:sp>
    </p:spTree>
    <p:extLst>
      <p:ext uri="{BB962C8B-B14F-4D97-AF65-F5344CB8AC3E}">
        <p14:creationId xmlns="" xmlns:p14="http://schemas.microsoft.com/office/powerpoint/2010/main" val="537953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2468562"/>
          </a:xfrm>
        </p:spPr>
        <p:txBody>
          <a:bodyPr/>
          <a:lstStyle/>
          <a:p>
            <a:pPr algn="l"/>
            <a:r>
              <a:rPr lang="en-US" altLang="en-US" sz="3200" b="1" baseline="30000" dirty="0">
                <a:solidFill>
                  <a:srgbClr val="99FF33"/>
                </a:solidFill>
              </a:rPr>
              <a:t>2</a:t>
            </a:r>
            <a:r>
              <a:rPr lang="en-US" altLang="en-US" sz="3200" dirty="0">
                <a:solidFill>
                  <a:srgbClr val="FFFFCC"/>
                </a:solidFill>
              </a:rPr>
              <a:t>This man came to Jesus by night and said to him, ‘Rabbi, we know that you are a teacher come from God, for no one can do these signs that you do unless God is with him.’ </a:t>
            </a:r>
          </a:p>
        </p:txBody>
      </p:sp>
      <p:sp>
        <p:nvSpPr>
          <p:cNvPr id="5123" name="Rectangle 3"/>
          <p:cNvSpPr>
            <a:spLocks noGrp="1" noChangeArrowheads="1"/>
          </p:cNvSpPr>
          <p:nvPr>
            <p:ph type="body" idx="1"/>
          </p:nvPr>
        </p:nvSpPr>
        <p:spPr>
          <a:xfrm>
            <a:off x="457200" y="2895600"/>
            <a:ext cx="8229600" cy="3657600"/>
          </a:xfrm>
        </p:spPr>
        <p:txBody>
          <a:bodyPr/>
          <a:lstStyle/>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We know: </a:t>
            </a:r>
            <a:r>
              <a:rPr lang="en-US" altLang="en-US" dirty="0">
                <a:solidFill>
                  <a:schemeClr val="bg1"/>
                </a:solidFill>
                <a:effectLst>
                  <a:outerShdw blurRad="38100" dist="38100" dir="2700000" algn="tl">
                    <a:srgbClr val="000000">
                      <a:alpha val="43137"/>
                    </a:srgbClr>
                  </a:outerShdw>
                </a:effectLst>
              </a:rPr>
              <a:t>4:22, 42 </a:t>
            </a:r>
          </a:p>
          <a:p>
            <a:pPr>
              <a:lnSpc>
                <a:spcPct val="90000"/>
              </a:lnSpc>
              <a:spcAft>
                <a:spcPts val="600"/>
              </a:spcAft>
            </a:pPr>
            <a:r>
              <a:rPr lang="en-US" altLang="en-US" sz="3200" dirty="0">
                <a:solidFill>
                  <a:srgbClr val="99FF33"/>
                </a:solidFill>
                <a:effectLst>
                  <a:outerShdw blurRad="38100" dist="38100" dir="2700000" algn="tl">
                    <a:srgbClr val="000000">
                      <a:alpha val="43137"/>
                    </a:srgbClr>
                  </a:outerShdw>
                </a:effectLst>
              </a:rPr>
              <a:t>From God: </a:t>
            </a:r>
            <a:endParaRPr lang="en-US" altLang="en-US" sz="3200" dirty="0">
              <a:solidFill>
                <a:schemeClr val="bg1"/>
              </a:solidFill>
              <a:effectLst>
                <a:outerShdw blurRad="38100" dist="38100" dir="2700000" algn="tl">
                  <a:srgbClr val="000000">
                    <a:alpha val="43137"/>
                  </a:srgbClr>
                </a:outerShdw>
              </a:effectLst>
            </a:endParaRPr>
          </a:p>
          <a:p>
            <a:pPr lvl="1">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Saw His Signs</a:t>
            </a:r>
          </a:p>
          <a:p>
            <a:pPr lvl="1">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Heard His Teaching</a:t>
            </a:r>
          </a:p>
        </p:txBody>
      </p:sp>
      <p:sp>
        <p:nvSpPr>
          <p:cNvPr id="2" name="Rectangle 1">
            <a:extLst>
              <a:ext uri="{FF2B5EF4-FFF2-40B4-BE49-F238E27FC236}">
                <a16:creationId xmlns="" xmlns:a16="http://schemas.microsoft.com/office/drawing/2014/main" id="{D512D7E7-0662-440C-BD3E-A708BD958669}"/>
              </a:ext>
            </a:extLst>
          </p:cNvPr>
          <p:cNvSpPr/>
          <p:nvPr/>
        </p:nvSpPr>
        <p:spPr>
          <a:xfrm>
            <a:off x="3185652" y="793956"/>
            <a:ext cx="1676400"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92E50C28-948A-4D0D-BB87-D859591948F6}"/>
              </a:ext>
            </a:extLst>
          </p:cNvPr>
          <p:cNvSpPr/>
          <p:nvPr/>
        </p:nvSpPr>
        <p:spPr>
          <a:xfrm>
            <a:off x="3040380" y="1295400"/>
            <a:ext cx="1844040"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14477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dirty="0">
                <a:solidFill>
                  <a:srgbClr val="FFFFCC"/>
                </a:solidFill>
              </a:rPr>
              <a:t>Plummer (Church of England)</a:t>
            </a:r>
          </a:p>
        </p:txBody>
      </p:sp>
      <p:sp>
        <p:nvSpPr>
          <p:cNvPr id="14339" name="Rectangle 3"/>
          <p:cNvSpPr>
            <a:spLocks noGrp="1" noChangeArrowheads="1"/>
          </p:cNvSpPr>
          <p:nvPr>
            <p:ph type="body" idx="1"/>
          </p:nvPr>
        </p:nvSpPr>
        <p:spPr/>
        <p:txBody>
          <a:bodyPr/>
          <a:lstStyle/>
          <a:p>
            <a:pPr marL="0" indent="0">
              <a:spcAft>
                <a:spcPts val="600"/>
              </a:spcAft>
              <a:buFontTx/>
              <a:buNone/>
            </a:pPr>
            <a:r>
              <a:rPr lang="en-US" altLang="en-US" dirty="0">
                <a:solidFill>
                  <a:schemeClr val="bg1"/>
                </a:solidFill>
              </a:rPr>
              <a:t>‘The outward sign and inward grace of Christian baptism are here clearly given, and an unbiased mind can scarcely avoid seeing this plain fact. . . . The Fathers, both Greek and Latin, thus interpret the passage with singular unanimity’ </a:t>
            </a:r>
            <a:r>
              <a:rPr lang="en-US" altLang="en-US" sz="2000" dirty="0">
                <a:solidFill>
                  <a:schemeClr val="bg1"/>
                </a:solidFill>
              </a:rPr>
              <a:t>– CGT, 102</a:t>
            </a:r>
            <a:endParaRPr lang="en-US" altLang="en-US" sz="3200" dirty="0">
              <a:solidFill>
                <a:schemeClr val="bg1"/>
              </a:solidFill>
            </a:endParaRPr>
          </a:p>
        </p:txBody>
      </p:sp>
    </p:spTree>
    <p:extLst>
      <p:ext uri="{BB962C8B-B14F-4D97-AF65-F5344CB8AC3E}">
        <p14:creationId xmlns="" xmlns:p14="http://schemas.microsoft.com/office/powerpoint/2010/main" val="32464987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8229600" cy="533400"/>
          </a:xfrm>
        </p:spPr>
        <p:txBody>
          <a:bodyPr/>
          <a:lstStyle/>
          <a:p>
            <a:r>
              <a:rPr lang="en-US" altLang="en-US" sz="3600" dirty="0">
                <a:solidFill>
                  <a:srgbClr val="FFFFCC"/>
                </a:solidFill>
              </a:rPr>
              <a:t>A Comparison</a:t>
            </a:r>
          </a:p>
        </p:txBody>
      </p:sp>
      <p:sp>
        <p:nvSpPr>
          <p:cNvPr id="14339" name="Rectangle 3"/>
          <p:cNvSpPr>
            <a:spLocks noGrp="1" noChangeArrowheads="1"/>
          </p:cNvSpPr>
          <p:nvPr>
            <p:ph type="body" idx="1"/>
          </p:nvPr>
        </p:nvSpPr>
        <p:spPr>
          <a:xfrm>
            <a:off x="457200" y="1143000"/>
            <a:ext cx="8229600" cy="5334000"/>
          </a:xfrm>
        </p:spPr>
        <p:txBody>
          <a:bodyPr/>
          <a:lstStyle/>
          <a:p>
            <a:pPr marL="0" indent="0">
              <a:spcBef>
                <a:spcPts val="2400"/>
              </a:spcBef>
              <a:buNone/>
            </a:pPr>
            <a:endParaRPr lang="en-US" altLang="en-US" sz="3600" dirty="0">
              <a:solidFill>
                <a:schemeClr val="bg1"/>
              </a:solidFill>
            </a:endParaRPr>
          </a:p>
          <a:p>
            <a:pPr marL="0" indent="0">
              <a:spcBef>
                <a:spcPts val="2400"/>
              </a:spcBef>
              <a:buNone/>
            </a:pPr>
            <a:endParaRPr lang="en-US" altLang="en-US" sz="3600" dirty="0">
              <a:solidFill>
                <a:schemeClr val="bg1"/>
              </a:solidFill>
            </a:endParaRPr>
          </a:p>
          <a:p>
            <a:pPr marL="0" indent="0">
              <a:spcBef>
                <a:spcPts val="2400"/>
              </a:spcBef>
              <a:buNone/>
            </a:pPr>
            <a:endParaRPr lang="en-US" altLang="en-US" sz="3600" dirty="0">
              <a:solidFill>
                <a:schemeClr val="bg1"/>
              </a:solidFill>
            </a:endParaRPr>
          </a:p>
          <a:p>
            <a:pPr marL="0" indent="0">
              <a:spcBef>
                <a:spcPts val="3000"/>
              </a:spcBef>
              <a:buNone/>
            </a:pPr>
            <a:r>
              <a:rPr lang="en-US" altLang="en-US" sz="3400" dirty="0">
                <a:solidFill>
                  <a:schemeClr val="bg1"/>
                </a:solidFill>
              </a:rPr>
              <a:t>‘</a:t>
            </a:r>
            <a:r>
              <a:rPr lang="en-US" altLang="en-US" dirty="0">
                <a:solidFill>
                  <a:schemeClr val="bg1"/>
                </a:solidFill>
              </a:rPr>
              <a:t>No statement of the New Testament, not even Jn.3:5 more unambiguously represents the power of baptism to lie in the operation of the Holy Spirit’ </a:t>
            </a:r>
            <a:r>
              <a:rPr lang="en-US" altLang="en-US" sz="2000" dirty="0">
                <a:solidFill>
                  <a:schemeClr val="bg1"/>
                </a:solidFill>
              </a:rPr>
              <a:t>– </a:t>
            </a:r>
            <a:r>
              <a:rPr lang="en-US" altLang="en-US" sz="2000" dirty="0" err="1">
                <a:solidFill>
                  <a:schemeClr val="bg1"/>
                </a:solidFill>
              </a:rPr>
              <a:t>G.R.Beasley</a:t>
            </a:r>
            <a:r>
              <a:rPr lang="en-US" altLang="en-US" sz="2000" dirty="0">
                <a:solidFill>
                  <a:schemeClr val="bg1"/>
                </a:solidFill>
              </a:rPr>
              <a:t>-Murray, Baptism in NT, 215.</a:t>
            </a:r>
            <a:endParaRPr lang="en-US" altLang="en-US" sz="3200" dirty="0">
              <a:solidFill>
                <a:schemeClr val="bg1"/>
              </a:solidFill>
            </a:endParaRPr>
          </a:p>
        </p:txBody>
      </p:sp>
      <p:sp>
        <p:nvSpPr>
          <p:cNvPr id="2" name="Rectangle 1">
            <a:extLst>
              <a:ext uri="{FF2B5EF4-FFF2-40B4-BE49-F238E27FC236}">
                <a16:creationId xmlns="" xmlns:a16="http://schemas.microsoft.com/office/drawing/2014/main" id="{EB63085B-1B1D-4799-AF82-C1D8F0AC33BF}"/>
              </a:ext>
            </a:extLst>
          </p:cNvPr>
          <p:cNvSpPr/>
          <p:nvPr/>
        </p:nvSpPr>
        <p:spPr>
          <a:xfrm>
            <a:off x="1219200" y="990600"/>
            <a:ext cx="6705600" cy="274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‘Not by works of righteousness which we have done, but according to His mercy He saved us, through the washing of  regeneration and renewing of the Holy Spirit’ </a:t>
            </a:r>
            <a:r>
              <a:rPr lang="en-US" sz="2000" dirty="0">
                <a:solidFill>
                  <a:schemeClr val="tx1"/>
                </a:solidFill>
              </a:rPr>
              <a:t>– Titus 3:5</a:t>
            </a:r>
            <a:endParaRPr lang="en-US" sz="3200" dirty="0">
              <a:solidFill>
                <a:schemeClr val="tx1"/>
              </a:solidFill>
            </a:endParaRPr>
          </a:p>
        </p:txBody>
      </p:sp>
      <p:cxnSp>
        <p:nvCxnSpPr>
          <p:cNvPr id="4" name="Straight Connector 3">
            <a:extLst>
              <a:ext uri="{FF2B5EF4-FFF2-40B4-BE49-F238E27FC236}">
                <a16:creationId xmlns="" xmlns:a16="http://schemas.microsoft.com/office/drawing/2014/main" id="{7144C7BF-8749-4E15-8EB4-68042DE42106}"/>
              </a:ext>
            </a:extLst>
          </p:cNvPr>
          <p:cNvCxnSpPr>
            <a:cxnSpLocks/>
          </p:cNvCxnSpPr>
          <p:nvPr/>
        </p:nvCxnSpPr>
        <p:spPr>
          <a:xfrm>
            <a:off x="1317074" y="1582992"/>
            <a:ext cx="777644"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147106E2-EE2B-4D0F-9191-6CF47C1E3B47}"/>
              </a:ext>
            </a:extLst>
          </p:cNvPr>
          <p:cNvCxnSpPr>
            <a:cxnSpLocks/>
          </p:cNvCxnSpPr>
          <p:nvPr/>
        </p:nvCxnSpPr>
        <p:spPr>
          <a:xfrm>
            <a:off x="5139852" y="2072148"/>
            <a:ext cx="706949"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806FAA1B-C1BB-4168-9136-1B1FE5AD7417}"/>
              </a:ext>
            </a:extLst>
          </p:cNvPr>
          <p:cNvCxnSpPr>
            <a:cxnSpLocks/>
          </p:cNvCxnSpPr>
          <p:nvPr/>
        </p:nvCxnSpPr>
        <p:spPr>
          <a:xfrm>
            <a:off x="1739861" y="2546556"/>
            <a:ext cx="183364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 xmlns:a16="http://schemas.microsoft.com/office/drawing/2014/main" id="{A235FD31-59A8-47EF-9128-B5DABB24033F}"/>
              </a:ext>
            </a:extLst>
          </p:cNvPr>
          <p:cNvSpPr/>
          <p:nvPr/>
        </p:nvSpPr>
        <p:spPr>
          <a:xfrm>
            <a:off x="6125496" y="2163096"/>
            <a:ext cx="1447800" cy="457200"/>
          </a:xfrm>
          <a:prstGeom prst="rect">
            <a:avLst/>
          </a:prstGeom>
          <a:solidFill>
            <a:schemeClr val="accent1">
              <a:alpha val="31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021C038B-E3FD-492A-9A20-533DFF3928AF}"/>
              </a:ext>
            </a:extLst>
          </p:cNvPr>
          <p:cNvSpPr/>
          <p:nvPr/>
        </p:nvSpPr>
        <p:spPr>
          <a:xfrm>
            <a:off x="1935064" y="2652252"/>
            <a:ext cx="4543817" cy="457200"/>
          </a:xfrm>
          <a:prstGeom prst="rect">
            <a:avLst/>
          </a:prstGeom>
          <a:solidFill>
            <a:schemeClr val="accent1">
              <a:alpha val="31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6CFC32C6-E9CB-4EAC-A830-F0568A2A96E5}"/>
              </a:ext>
            </a:extLst>
          </p:cNvPr>
          <p:cNvSpPr/>
          <p:nvPr/>
        </p:nvSpPr>
        <p:spPr>
          <a:xfrm>
            <a:off x="1266871" y="3156156"/>
            <a:ext cx="4874124" cy="457200"/>
          </a:xfrm>
          <a:prstGeom prst="rect">
            <a:avLst/>
          </a:prstGeom>
          <a:solidFill>
            <a:schemeClr val="accent1">
              <a:alpha val="31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 xmlns:a16="http://schemas.microsoft.com/office/drawing/2014/main" id="{4ED5CE07-0CA6-49FC-A906-1C6793FD79CE}"/>
              </a:ext>
            </a:extLst>
          </p:cNvPr>
          <p:cNvCxnSpPr>
            <a:cxnSpLocks/>
          </p:cNvCxnSpPr>
          <p:nvPr/>
        </p:nvCxnSpPr>
        <p:spPr>
          <a:xfrm>
            <a:off x="6519763" y="3048000"/>
            <a:ext cx="706949"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5552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left)">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554162"/>
          </a:xfrm>
        </p:spPr>
        <p:txBody>
          <a:bodyPr/>
          <a:lstStyle/>
          <a:p>
            <a:pPr algn="l"/>
            <a:r>
              <a:rPr lang="en-US" altLang="en-US" sz="3200" b="1" baseline="30000" dirty="0">
                <a:solidFill>
                  <a:srgbClr val="99FF33"/>
                </a:solidFill>
              </a:rPr>
              <a:t>3</a:t>
            </a:r>
            <a:r>
              <a:rPr lang="en-US" altLang="en-US" sz="3200" dirty="0">
                <a:solidFill>
                  <a:srgbClr val="FFFFCC"/>
                </a:solidFill>
              </a:rPr>
              <a:t>Jesus answered Him, ‘Truly, truly, I say to you, unless one is born again he cannot see the kingdom of God’</a:t>
            </a:r>
          </a:p>
        </p:txBody>
      </p:sp>
      <p:sp>
        <p:nvSpPr>
          <p:cNvPr id="5123" name="Rectangle 3"/>
          <p:cNvSpPr>
            <a:spLocks noGrp="1" noChangeArrowheads="1"/>
          </p:cNvSpPr>
          <p:nvPr>
            <p:ph type="body" idx="1"/>
          </p:nvPr>
        </p:nvSpPr>
        <p:spPr>
          <a:xfrm>
            <a:off x="457200" y="2116392"/>
            <a:ext cx="8229600" cy="4436808"/>
          </a:xfrm>
        </p:spPr>
        <p:txBody>
          <a:bodyPr/>
          <a:lstStyle/>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Truly, truly: </a:t>
            </a:r>
            <a:r>
              <a:rPr lang="en-US" altLang="en-US" dirty="0">
                <a:solidFill>
                  <a:schemeClr val="bg1"/>
                </a:solidFill>
                <a:effectLst>
                  <a:outerShdw blurRad="38100" dist="38100" dir="2700000" algn="tl">
                    <a:srgbClr val="000000">
                      <a:alpha val="43137"/>
                    </a:srgbClr>
                  </a:outerShdw>
                </a:effectLst>
              </a:rPr>
              <a:t>Jesus told people what they needed to hear.</a:t>
            </a:r>
          </a:p>
          <a:p>
            <a:pPr>
              <a:lnSpc>
                <a:spcPct val="90000"/>
              </a:lnSpc>
              <a:spcAft>
                <a:spcPts val="600"/>
              </a:spcAft>
            </a:pPr>
            <a:r>
              <a:rPr lang="en-US" altLang="en-US" sz="3200" dirty="0">
                <a:solidFill>
                  <a:srgbClr val="99FF33"/>
                </a:solidFill>
                <a:effectLst>
                  <a:outerShdw blurRad="38100" dist="38100" dir="2700000" algn="tl">
                    <a:srgbClr val="000000">
                      <a:alpha val="43137"/>
                    </a:srgbClr>
                  </a:outerShdw>
                </a:effectLst>
              </a:rPr>
              <a:t>Unless one is born again: </a:t>
            </a:r>
            <a:r>
              <a:rPr lang="en-US" altLang="en-US" sz="3200" dirty="0">
                <a:solidFill>
                  <a:schemeClr val="bg1"/>
                </a:solidFill>
                <a:effectLst>
                  <a:outerShdw blurRad="38100" dist="38100" dir="2700000" algn="tl">
                    <a:srgbClr val="000000">
                      <a:alpha val="43137"/>
                    </a:srgbClr>
                  </a:outerShdw>
                </a:effectLst>
              </a:rPr>
              <a:t>Your Jewish birth cannot save!    Mt.3:7-9.</a:t>
            </a:r>
          </a:p>
        </p:txBody>
      </p:sp>
      <p:sp>
        <p:nvSpPr>
          <p:cNvPr id="2" name="Rectangle 1">
            <a:extLst>
              <a:ext uri="{FF2B5EF4-FFF2-40B4-BE49-F238E27FC236}">
                <a16:creationId xmlns="" xmlns:a16="http://schemas.microsoft.com/office/drawing/2014/main" id="{D512D7E7-0662-440C-BD3E-A708BD958669}"/>
              </a:ext>
            </a:extLst>
          </p:cNvPr>
          <p:cNvSpPr/>
          <p:nvPr/>
        </p:nvSpPr>
        <p:spPr>
          <a:xfrm>
            <a:off x="4636866" y="351504"/>
            <a:ext cx="2028444"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92E50C28-948A-4D0D-BB87-D859591948F6}"/>
              </a:ext>
            </a:extLst>
          </p:cNvPr>
          <p:cNvSpPr/>
          <p:nvPr/>
        </p:nvSpPr>
        <p:spPr>
          <a:xfrm>
            <a:off x="1360870" y="870156"/>
            <a:ext cx="4521277"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75013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554162"/>
          </a:xfrm>
        </p:spPr>
        <p:txBody>
          <a:bodyPr/>
          <a:lstStyle/>
          <a:p>
            <a:pPr algn="l"/>
            <a:r>
              <a:rPr lang="en-US" altLang="en-US" sz="3200" b="1" baseline="30000" dirty="0">
                <a:solidFill>
                  <a:srgbClr val="99FF33"/>
                </a:solidFill>
              </a:rPr>
              <a:t>4</a:t>
            </a:r>
            <a:r>
              <a:rPr lang="en-US" altLang="en-US" sz="3200" dirty="0">
                <a:solidFill>
                  <a:srgbClr val="FFFFCC"/>
                </a:solidFill>
              </a:rPr>
              <a:t>Nicodemus said to him, ‘How can a man be born when he is old? Can he enter a second time into his mother’s womb and be born?”</a:t>
            </a:r>
          </a:p>
        </p:txBody>
      </p:sp>
      <p:sp>
        <p:nvSpPr>
          <p:cNvPr id="5123" name="Rectangle 3"/>
          <p:cNvSpPr>
            <a:spLocks noGrp="1" noChangeArrowheads="1"/>
          </p:cNvSpPr>
          <p:nvPr>
            <p:ph type="body" idx="1"/>
          </p:nvPr>
        </p:nvSpPr>
        <p:spPr>
          <a:xfrm>
            <a:off x="457200" y="2116392"/>
            <a:ext cx="8229600" cy="4436808"/>
          </a:xfrm>
        </p:spPr>
        <p:txBody>
          <a:bodyPr/>
          <a:lstStyle/>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How?: </a:t>
            </a:r>
            <a:r>
              <a:rPr lang="en-US" altLang="en-US" dirty="0">
                <a:solidFill>
                  <a:schemeClr val="bg1"/>
                </a:solidFill>
                <a:effectLst>
                  <a:outerShdw blurRad="38100" dist="38100" dir="2700000" algn="tl">
                    <a:srgbClr val="000000">
                      <a:alpha val="43137"/>
                    </a:srgbClr>
                  </a:outerShdw>
                </a:effectLst>
              </a:rPr>
              <a:t>Thinks on fleshly level, not spiritual.</a:t>
            </a:r>
            <a:endParaRPr lang="en-US" altLang="en-US" sz="3200" dirty="0">
              <a:solidFill>
                <a:schemeClr val="bg1"/>
              </a:solidFill>
              <a:effectLst>
                <a:outerShdw blurRad="38100" dist="38100" dir="2700000" algn="tl">
                  <a:srgbClr val="000000">
                    <a:alpha val="43137"/>
                  </a:srgbClr>
                </a:outerShdw>
              </a:effectLst>
            </a:endParaRPr>
          </a:p>
        </p:txBody>
      </p:sp>
      <p:sp>
        <p:nvSpPr>
          <p:cNvPr id="2" name="Rectangle 1">
            <a:extLst>
              <a:ext uri="{FF2B5EF4-FFF2-40B4-BE49-F238E27FC236}">
                <a16:creationId xmlns="" xmlns:a16="http://schemas.microsoft.com/office/drawing/2014/main" id="{D512D7E7-0662-440C-BD3E-A708BD958669}"/>
              </a:ext>
            </a:extLst>
          </p:cNvPr>
          <p:cNvSpPr/>
          <p:nvPr/>
        </p:nvSpPr>
        <p:spPr>
          <a:xfrm>
            <a:off x="5059962" y="351504"/>
            <a:ext cx="946285"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2731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554162"/>
          </a:xfrm>
        </p:spPr>
        <p:txBody>
          <a:bodyPr/>
          <a:lstStyle/>
          <a:p>
            <a:pPr algn="l"/>
            <a:r>
              <a:rPr lang="en-US" altLang="en-US" sz="3200" b="1" baseline="30000" dirty="0">
                <a:solidFill>
                  <a:srgbClr val="99FF33"/>
                </a:solidFill>
              </a:rPr>
              <a:t>5</a:t>
            </a:r>
            <a:r>
              <a:rPr lang="en-US" altLang="en-US" sz="3200" dirty="0">
                <a:solidFill>
                  <a:srgbClr val="FFFFCC"/>
                </a:solidFill>
              </a:rPr>
              <a:t>Jesus answered, ‘Truly, truly, I say to you, unless one is born of water and the Spirit, he cannot enter the kingdom of God.’</a:t>
            </a:r>
          </a:p>
        </p:txBody>
      </p:sp>
      <p:sp>
        <p:nvSpPr>
          <p:cNvPr id="5123" name="Rectangle 3"/>
          <p:cNvSpPr>
            <a:spLocks noGrp="1" noChangeArrowheads="1"/>
          </p:cNvSpPr>
          <p:nvPr>
            <p:ph type="body" idx="1"/>
          </p:nvPr>
        </p:nvSpPr>
        <p:spPr>
          <a:xfrm>
            <a:off x="457200" y="2116392"/>
            <a:ext cx="8229600" cy="4436808"/>
          </a:xfrm>
        </p:spPr>
        <p:txBody>
          <a:bodyPr/>
          <a:lstStyle/>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I say to you: </a:t>
            </a:r>
            <a:r>
              <a:rPr lang="en-US" altLang="en-US" dirty="0">
                <a:solidFill>
                  <a:schemeClr val="bg1"/>
                </a:solidFill>
                <a:effectLst>
                  <a:outerShdw blurRad="38100" dist="38100" dir="2700000" algn="tl">
                    <a:srgbClr val="000000">
                      <a:alpha val="43137"/>
                    </a:srgbClr>
                  </a:outerShdw>
                </a:effectLst>
              </a:rPr>
              <a:t>Jesus responds to real issue  </a:t>
            </a:r>
          </a:p>
          <a:p>
            <a:pPr lvl="1">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What does ‘born </a:t>
            </a:r>
            <a:r>
              <a:rPr lang="en-US" altLang="en-US" sz="3200" u="sng" dirty="0">
                <a:solidFill>
                  <a:schemeClr val="bg1"/>
                </a:solidFill>
                <a:effectLst>
                  <a:outerShdw blurRad="38100" dist="38100" dir="2700000" algn="tl">
                    <a:srgbClr val="000000">
                      <a:alpha val="43137"/>
                    </a:srgbClr>
                  </a:outerShdw>
                </a:effectLst>
              </a:rPr>
              <a:t>again</a:t>
            </a:r>
            <a:r>
              <a:rPr lang="en-US" altLang="en-US" sz="3200" dirty="0">
                <a:solidFill>
                  <a:schemeClr val="bg1"/>
                </a:solidFill>
                <a:effectLst>
                  <a:outerShdw blurRad="38100" dist="38100" dir="2700000" algn="tl">
                    <a:srgbClr val="000000">
                      <a:alpha val="43137"/>
                    </a:srgbClr>
                  </a:outerShdw>
                </a:effectLst>
              </a:rPr>
              <a:t>’ mean (3)?</a:t>
            </a:r>
          </a:p>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Born of water and the Spirit:</a:t>
            </a:r>
            <a:r>
              <a:rPr lang="en-US" altLang="en-US" dirty="0">
                <a:solidFill>
                  <a:schemeClr val="bg1"/>
                </a:solidFill>
                <a:effectLst>
                  <a:outerShdw blurRad="38100" dist="38100" dir="2700000" algn="tl">
                    <a:srgbClr val="000000">
                      <a:alpha val="43137"/>
                    </a:srgbClr>
                  </a:outerShdw>
                </a:effectLst>
              </a:rPr>
              <a:t> Spiritual, not physical birth</a:t>
            </a:r>
          </a:p>
        </p:txBody>
      </p:sp>
      <p:sp>
        <p:nvSpPr>
          <p:cNvPr id="2" name="Rectangle 1">
            <a:extLst>
              <a:ext uri="{FF2B5EF4-FFF2-40B4-BE49-F238E27FC236}">
                <a16:creationId xmlns="" xmlns:a16="http://schemas.microsoft.com/office/drawing/2014/main" id="{D512D7E7-0662-440C-BD3E-A708BD958669}"/>
              </a:ext>
            </a:extLst>
          </p:cNvPr>
          <p:cNvSpPr/>
          <p:nvPr/>
        </p:nvSpPr>
        <p:spPr>
          <a:xfrm>
            <a:off x="5918845" y="351504"/>
            <a:ext cx="2231292"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92E50C28-948A-4D0D-BB87-D859591948F6}"/>
              </a:ext>
            </a:extLst>
          </p:cNvPr>
          <p:cNvSpPr/>
          <p:nvPr/>
        </p:nvSpPr>
        <p:spPr>
          <a:xfrm>
            <a:off x="2957052" y="855408"/>
            <a:ext cx="5029526"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20738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249362"/>
          </a:xfrm>
        </p:spPr>
        <p:txBody>
          <a:bodyPr/>
          <a:lstStyle/>
          <a:p>
            <a:pPr algn="l"/>
            <a:r>
              <a:rPr lang="en-US" altLang="en-US" sz="3200" b="1" baseline="30000" dirty="0">
                <a:solidFill>
                  <a:srgbClr val="99FF33"/>
                </a:solidFill>
              </a:rPr>
              <a:t>6</a:t>
            </a:r>
            <a:r>
              <a:rPr lang="en-US" altLang="en-US" sz="3200" dirty="0">
                <a:solidFill>
                  <a:srgbClr val="FFFFCC"/>
                </a:solidFill>
              </a:rPr>
              <a:t>‘That which is born of the flesh is flesh, and that which is born of the Spirit is spirit.’</a:t>
            </a:r>
          </a:p>
        </p:txBody>
      </p:sp>
      <p:sp>
        <p:nvSpPr>
          <p:cNvPr id="5123" name="Rectangle 3"/>
          <p:cNvSpPr>
            <a:spLocks noGrp="1" noChangeArrowheads="1"/>
          </p:cNvSpPr>
          <p:nvPr>
            <p:ph type="body" idx="1"/>
          </p:nvPr>
        </p:nvSpPr>
        <p:spPr>
          <a:xfrm>
            <a:off x="457200" y="1752600"/>
            <a:ext cx="8229600" cy="4800600"/>
          </a:xfrm>
        </p:spPr>
        <p:txBody>
          <a:bodyPr/>
          <a:lstStyle/>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Flesh is flesh . . . Spirit is spirit: </a:t>
            </a:r>
            <a:r>
              <a:rPr lang="en-US" altLang="en-US" dirty="0">
                <a:solidFill>
                  <a:schemeClr val="bg1"/>
                </a:solidFill>
                <a:effectLst>
                  <a:outerShdw blurRad="38100" dist="38100" dir="2700000" algn="tl">
                    <a:srgbClr val="000000">
                      <a:alpha val="43137"/>
                    </a:srgbClr>
                  </a:outerShdw>
                </a:effectLst>
              </a:rPr>
              <a:t>like begets like</a:t>
            </a:r>
          </a:p>
          <a:p>
            <a:pPr lvl="1">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Flesh produces fleshly life</a:t>
            </a:r>
          </a:p>
          <a:p>
            <a:pPr lvl="1">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Spirit begets spiritual life</a:t>
            </a:r>
          </a:p>
          <a:p>
            <a:pPr lvl="2">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Physical birth – from parents</a:t>
            </a:r>
          </a:p>
          <a:p>
            <a:pPr lvl="2">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New birth – from above (</a:t>
            </a:r>
            <a:r>
              <a:rPr lang="en-US" altLang="en-US" sz="3200" u="sng" dirty="0">
                <a:solidFill>
                  <a:schemeClr val="bg1"/>
                </a:solidFill>
                <a:effectLst>
                  <a:outerShdw blurRad="38100" dist="38100" dir="2700000" algn="tl">
                    <a:srgbClr val="000000">
                      <a:alpha val="43137"/>
                    </a:srgbClr>
                  </a:outerShdw>
                </a:effectLst>
              </a:rPr>
              <a:t>3</a:t>
            </a:r>
            <a:r>
              <a:rPr lang="en-US" altLang="en-US" sz="3200" dirty="0">
                <a:solidFill>
                  <a:schemeClr val="bg1"/>
                </a:solidFill>
                <a:effectLst>
                  <a:outerShdw blurRad="38100" dist="38100" dir="2700000" algn="tl">
                    <a:srgbClr val="000000">
                      <a:alpha val="43137"/>
                    </a:srgbClr>
                  </a:outerShdw>
                </a:effectLst>
              </a:rPr>
              <a:t>)</a:t>
            </a:r>
          </a:p>
        </p:txBody>
      </p:sp>
      <p:sp>
        <p:nvSpPr>
          <p:cNvPr id="2" name="Rectangle 1">
            <a:extLst>
              <a:ext uri="{FF2B5EF4-FFF2-40B4-BE49-F238E27FC236}">
                <a16:creationId xmlns="" xmlns:a16="http://schemas.microsoft.com/office/drawing/2014/main" id="{D512D7E7-0662-440C-BD3E-A708BD958669}"/>
              </a:ext>
            </a:extLst>
          </p:cNvPr>
          <p:cNvSpPr/>
          <p:nvPr/>
        </p:nvSpPr>
        <p:spPr>
          <a:xfrm>
            <a:off x="5237185" y="410496"/>
            <a:ext cx="2382816"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92E50C28-948A-4D0D-BB87-D859591948F6}"/>
              </a:ext>
            </a:extLst>
          </p:cNvPr>
          <p:cNvSpPr/>
          <p:nvPr/>
        </p:nvSpPr>
        <p:spPr>
          <a:xfrm>
            <a:off x="4891789" y="943896"/>
            <a:ext cx="2507089"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81762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249362"/>
          </a:xfrm>
        </p:spPr>
        <p:txBody>
          <a:bodyPr/>
          <a:lstStyle/>
          <a:p>
            <a:pPr algn="l"/>
            <a:r>
              <a:rPr lang="en-US" altLang="en-US" sz="3200" b="1" baseline="30000" dirty="0">
                <a:solidFill>
                  <a:srgbClr val="99FF33"/>
                </a:solidFill>
              </a:rPr>
              <a:t>7</a:t>
            </a:r>
            <a:r>
              <a:rPr lang="en-US" altLang="en-US" sz="3200" dirty="0">
                <a:solidFill>
                  <a:srgbClr val="FFFFCC"/>
                </a:solidFill>
              </a:rPr>
              <a:t>‘Do not marvel that I said to you, “You must be born again.’”</a:t>
            </a:r>
          </a:p>
        </p:txBody>
      </p:sp>
      <p:sp>
        <p:nvSpPr>
          <p:cNvPr id="5123" name="Rectangle 3"/>
          <p:cNvSpPr>
            <a:spLocks noGrp="1" noChangeArrowheads="1"/>
          </p:cNvSpPr>
          <p:nvPr>
            <p:ph type="body" idx="1"/>
          </p:nvPr>
        </p:nvSpPr>
        <p:spPr>
          <a:xfrm>
            <a:off x="457200" y="1752600"/>
            <a:ext cx="8229600" cy="4800600"/>
          </a:xfrm>
        </p:spPr>
        <p:txBody>
          <a:bodyPr/>
          <a:lstStyle/>
          <a:p>
            <a:pPr>
              <a:lnSpc>
                <a:spcPct val="90000"/>
              </a:lnSpc>
              <a:spcAft>
                <a:spcPts val="600"/>
              </a:spcAft>
            </a:pPr>
            <a:r>
              <a:rPr lang="en-US" altLang="en-US" dirty="0">
                <a:solidFill>
                  <a:srgbClr val="99FF33"/>
                </a:solidFill>
                <a:effectLst>
                  <a:outerShdw blurRad="38100" dist="38100" dir="2700000" algn="tl">
                    <a:srgbClr val="000000">
                      <a:alpha val="43137"/>
                    </a:srgbClr>
                  </a:outerShdw>
                </a:effectLst>
              </a:rPr>
              <a:t>To you: </a:t>
            </a:r>
            <a:r>
              <a:rPr lang="en-US" altLang="en-US" dirty="0">
                <a:solidFill>
                  <a:schemeClr val="bg1"/>
                </a:solidFill>
                <a:effectLst>
                  <a:outerShdw blurRad="38100" dist="38100" dir="2700000" algn="tl">
                    <a:srgbClr val="000000">
                      <a:alpha val="43137"/>
                    </a:srgbClr>
                  </a:outerShdw>
                </a:effectLst>
              </a:rPr>
              <a:t>plural  </a:t>
            </a:r>
          </a:p>
          <a:p>
            <a:pPr lvl="1">
              <a:lnSpc>
                <a:spcPct val="90000"/>
              </a:lnSpc>
              <a:spcAft>
                <a:spcPts val="600"/>
              </a:spcAft>
            </a:pPr>
            <a:r>
              <a:rPr lang="en-US" altLang="en-US" sz="3200" dirty="0">
                <a:solidFill>
                  <a:schemeClr val="bg1"/>
                </a:solidFill>
                <a:effectLst>
                  <a:outerShdw blurRad="38100" dist="38100" dir="2700000" algn="tl">
                    <a:srgbClr val="000000">
                      <a:alpha val="43137"/>
                    </a:srgbClr>
                  </a:outerShdw>
                </a:effectLst>
              </a:rPr>
              <a:t>Universal requirement</a:t>
            </a:r>
          </a:p>
        </p:txBody>
      </p:sp>
      <p:sp>
        <p:nvSpPr>
          <p:cNvPr id="2" name="Rectangle 1">
            <a:extLst>
              <a:ext uri="{FF2B5EF4-FFF2-40B4-BE49-F238E27FC236}">
                <a16:creationId xmlns="" xmlns:a16="http://schemas.microsoft.com/office/drawing/2014/main" id="{D512D7E7-0662-440C-BD3E-A708BD958669}"/>
              </a:ext>
            </a:extLst>
          </p:cNvPr>
          <p:cNvSpPr/>
          <p:nvPr/>
        </p:nvSpPr>
        <p:spPr>
          <a:xfrm>
            <a:off x="5190352" y="457200"/>
            <a:ext cx="1345037" cy="457200"/>
          </a:xfrm>
          <a:prstGeom prst="rect">
            <a:avLst/>
          </a:prstGeom>
          <a:solidFill>
            <a:srgbClr val="99FF33">
              <a:alpha val="3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09067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1113</TotalTime>
  <Words>1727</Words>
  <Application>Microsoft Office PowerPoint</Application>
  <PresentationFormat>On-screen Show (4:3)</PresentationFormat>
  <Paragraphs>179</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Slide 1</vt:lpstr>
      <vt:lpstr>‘Born again’</vt:lpstr>
      <vt:lpstr>1Now there was a man of the Pharisees named Nicodemus, a ruler of the Jews</vt:lpstr>
      <vt:lpstr>2This man came to Jesus by night and said to him, ‘Rabbi, we know that you are a teacher come from God, for no one can do these signs that you do unless God is with him.’ </vt:lpstr>
      <vt:lpstr>3Jesus answered Him, ‘Truly, truly, I say to you, unless one is born again he cannot see the kingdom of God’</vt:lpstr>
      <vt:lpstr>4Nicodemus said to him, ‘How can a man be born when he is old? Can he enter a second time into his mother’s womb and be born?”</vt:lpstr>
      <vt:lpstr>5Jesus answered, ‘Truly, truly, I say to you, unless one is born of water and the Spirit, he cannot enter the kingdom of God.’</vt:lpstr>
      <vt:lpstr>6‘That which is born of the flesh is flesh, and that which is born of the Spirit is spirit.’</vt:lpstr>
      <vt:lpstr>7‘Do not marvel that I said to you, “You must be born again.’”</vt:lpstr>
      <vt:lpstr>8‘The wind blows where it wishes, and you hear its sound, but you do not know where it comes from or where it goes.  So it is with everyone who is born of the Spirit.’</vt:lpstr>
      <vt:lpstr>I. What Did Not Save Nicodemus?? </vt:lpstr>
      <vt:lpstr>Being a man, 1</vt:lpstr>
      <vt:lpstr>Religious, 1</vt:lpstr>
      <vt:lpstr>Name, 1</vt:lpstr>
      <vt:lpstr>Position, 1</vt:lpstr>
      <vt:lpstr>Spiritual interest, 2</vt:lpstr>
      <vt:lpstr>Respected, 2</vt:lpstr>
      <vt:lpstr>Confession, 2</vt:lpstr>
      <vt:lpstr>‘Reasonable’ belief, 2</vt:lpstr>
      <vt:lpstr>Humility, 4</vt:lpstr>
      <vt:lpstr>Fame, 10</vt:lpstr>
      <vt:lpstr>Summary: most would consider him saved</vt:lpstr>
      <vt:lpstr>I. What Did Not Save Nicodemus?</vt:lpstr>
      <vt:lpstr>No correct interpretation will contradict other Scriptures</vt:lpstr>
      <vt:lpstr>No correct interpretation will contradict other Scriptures </vt:lpstr>
      <vt:lpstr>No correct interpretation will contradict other Scriptures </vt:lpstr>
      <vt:lpstr>Context:</vt:lpstr>
      <vt:lpstr>Demonstration</vt:lpstr>
      <vt:lpstr>Forced Conclusions</vt:lpstr>
      <vt:lpstr>Forced Conclusions</vt:lpstr>
      <vt:lpstr>Forced Conclusions</vt:lpstr>
      <vt:lpstr>Forced Conclusions</vt:lpstr>
      <vt:lpstr>Summary: A New Relationship</vt:lpstr>
      <vt:lpstr>From time book of  John was completed until 16th Century . . . </vt:lpstr>
      <vt:lpstr>Schaff (Presbyterian)</vt:lpstr>
      <vt:lpstr>Barnes (Presbyterian)</vt:lpstr>
      <vt:lpstr>Alford (Church of England)</vt:lpstr>
      <vt:lpstr>Clarke (Methodist)</vt:lpstr>
      <vt:lpstr>Wilmarth (Baptist)</vt:lpstr>
      <vt:lpstr>Plummer (Church of England)</vt:lpstr>
      <vt:lpstr>A Comparison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175</cp:revision>
  <dcterms:created xsi:type="dcterms:W3CDTF">2004-01-08T21:08:14Z</dcterms:created>
  <dcterms:modified xsi:type="dcterms:W3CDTF">2017-07-30T16:53:57Z</dcterms:modified>
</cp:coreProperties>
</file>