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5" r:id="rId2"/>
    <p:sldId id="290" r:id="rId3"/>
    <p:sldId id="257" r:id="rId4"/>
    <p:sldId id="339" r:id="rId5"/>
    <p:sldId id="340" r:id="rId6"/>
    <p:sldId id="341" r:id="rId7"/>
    <p:sldId id="342" r:id="rId8"/>
    <p:sldId id="343" r:id="rId9"/>
    <p:sldId id="351" r:id="rId10"/>
    <p:sldId id="350" r:id="rId11"/>
    <p:sldId id="344" r:id="rId12"/>
    <p:sldId id="260" r:id="rId13"/>
    <p:sldId id="345" r:id="rId14"/>
    <p:sldId id="314" r:id="rId15"/>
    <p:sldId id="346" r:id="rId16"/>
    <p:sldId id="347" r:id="rId17"/>
    <p:sldId id="348" r:id="rId18"/>
    <p:sldId id="315" r:id="rId19"/>
    <p:sldId id="34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00"/>
    <a:srgbClr val="FFFFCC"/>
    <a:srgbClr val="99FF33"/>
    <a:srgbClr val="FF9900"/>
    <a:srgbClr val="FFFF00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8/6/2017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56852" y="1981200"/>
            <a:ext cx="6477000" cy="1295400"/>
          </a:xfrm>
          <a:prstGeom prst="roundRect">
            <a:avLst/>
          </a:prstGeom>
          <a:solidFill>
            <a:schemeClr val="accent5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Power of God:</a:t>
            </a:r>
          </a:p>
          <a:p>
            <a:pPr algn="ctr"/>
            <a:r>
              <a:rPr lang="en-US" sz="4000" dirty="0">
                <a:solidFill>
                  <a:schemeClr val="tx1"/>
                </a:solidFill>
              </a:rPr>
              <a:t>Two Expectant Mothers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6B71E761-539C-450D-B04B-7C5E5C51A738}"/>
              </a:ext>
            </a:extLst>
          </p:cNvPr>
          <p:cNvSpPr/>
          <p:nvPr/>
        </p:nvSpPr>
        <p:spPr>
          <a:xfrm>
            <a:off x="2147471" y="3505200"/>
            <a:ext cx="4866266" cy="762000"/>
          </a:xfrm>
          <a:prstGeom prst="roundRect">
            <a:avLst/>
          </a:prstGeom>
          <a:solidFill>
            <a:schemeClr val="accent5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Luke 1</a:t>
            </a:r>
          </a:p>
        </p:txBody>
      </p:sp>
    </p:spTree>
    <p:extLst>
      <p:ext uri="{BB962C8B-B14F-4D97-AF65-F5344CB8AC3E}">
        <p14:creationId xmlns="" xmlns:p14="http://schemas.microsoft.com/office/powerpoint/2010/main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800" dirty="0">
                <a:solidFill>
                  <a:schemeClr val="bg1"/>
                </a:solidFill>
              </a:rPr>
              <a:t>Power of God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620000" cy="55626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Angel . . . Prophecy . . .</a:t>
            </a:r>
          </a:p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Aged couple’s childbirth . . .</a:t>
            </a:r>
          </a:p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Virgin birth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Eternal Kingdom</a:t>
            </a:r>
            <a:endParaRPr lang="en-US" altLang="en-US" sz="3600" dirty="0">
              <a:solidFill>
                <a:srgbClr val="FFFFCC"/>
              </a:solidFill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600" dirty="0">
                <a:solidFill>
                  <a:srgbClr val="FFFFCC"/>
                </a:solidFill>
              </a:rPr>
              <a:t>Four ways God made man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1. </a:t>
            </a:r>
            <a:r>
              <a:rPr lang="en-US" altLang="en-US" dirty="0">
                <a:solidFill>
                  <a:srgbClr val="FFFFCC"/>
                </a:solidFill>
              </a:rPr>
              <a:t>From dust </a:t>
            </a:r>
            <a:r>
              <a:rPr lang="en-US" altLang="en-US" dirty="0">
                <a:solidFill>
                  <a:schemeClr val="bg1"/>
                </a:solidFill>
              </a:rPr>
              <a:t>(Adam).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2. </a:t>
            </a:r>
            <a:r>
              <a:rPr lang="en-US" altLang="en-US" dirty="0">
                <a:solidFill>
                  <a:srgbClr val="FFFFCC"/>
                </a:solidFill>
              </a:rPr>
              <a:t>From man </a:t>
            </a:r>
            <a:r>
              <a:rPr lang="en-US" altLang="en-US" dirty="0">
                <a:solidFill>
                  <a:schemeClr val="bg1"/>
                </a:solidFill>
              </a:rPr>
              <a:t>(Eve).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3. </a:t>
            </a:r>
            <a:r>
              <a:rPr lang="en-US" altLang="en-US" dirty="0">
                <a:solidFill>
                  <a:srgbClr val="FFFFCC"/>
                </a:solidFill>
              </a:rPr>
              <a:t>From woman by man </a:t>
            </a:r>
            <a:r>
              <a:rPr lang="en-US" altLang="en-US" dirty="0">
                <a:solidFill>
                  <a:schemeClr val="bg1"/>
                </a:solidFill>
              </a:rPr>
              <a:t>(rest of us).</a:t>
            </a:r>
          </a:p>
          <a:p>
            <a:pPr marL="0" indent="0"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4. </a:t>
            </a:r>
            <a:r>
              <a:rPr lang="en-US" altLang="en-US" dirty="0">
                <a:solidFill>
                  <a:srgbClr val="FFFFCC"/>
                </a:solidFill>
              </a:rPr>
              <a:t>From woman without man </a:t>
            </a:r>
            <a:r>
              <a:rPr lang="en-US" altLang="en-US" dirty="0">
                <a:solidFill>
                  <a:schemeClr val="bg1"/>
                </a:solidFill>
              </a:rPr>
              <a:t>(Jesus).   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402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85800"/>
            <a:ext cx="6858000" cy="457199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Power Of God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E6606246-D8CB-43BF-BE23-4A9686CC0919}"/>
              </a:ext>
            </a:extLst>
          </p:cNvPr>
          <p:cNvSpPr txBox="1">
            <a:spLocks/>
          </p:cNvSpPr>
          <p:nvPr/>
        </p:nvSpPr>
        <p:spPr bwMode="auto">
          <a:xfrm>
            <a:off x="1143000" y="1295399"/>
            <a:ext cx="6858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Wrong Reaction</a:t>
            </a:r>
            <a:b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God’s Power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71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Zacharias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Believed in God, but stumbled at a miracle (18)</a:t>
            </a:r>
          </a:p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Saw angel, but did not believe his promise (13, 18)</a:t>
            </a:r>
          </a:p>
          <a:p>
            <a:r>
              <a:rPr lang="en-US" altLang="en-US" sz="3400" dirty="0">
                <a:solidFill>
                  <a:schemeClr val="bg1"/>
                </a:solidFill>
              </a:rPr>
              <a:t>Prayed (13) but did not believe answer.  Ep.3:20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85800"/>
            <a:ext cx="6858000" cy="457199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Power Of God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E6606246-D8CB-43BF-BE23-4A9686CC0919}"/>
              </a:ext>
            </a:extLst>
          </p:cNvPr>
          <p:cNvSpPr txBox="1">
            <a:spLocks/>
          </p:cNvSpPr>
          <p:nvPr/>
        </p:nvSpPr>
        <p:spPr bwMode="auto">
          <a:xfrm>
            <a:off x="1143000" y="1905000"/>
            <a:ext cx="6858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Right Reaction</a:t>
            </a:r>
            <a:b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God’s Power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BB2DB91F-D6EF-4AF0-BDC0-843DA83D0411}"/>
              </a:ext>
            </a:extLst>
          </p:cNvPr>
          <p:cNvSpPr txBox="1">
            <a:spLocks/>
          </p:cNvSpPr>
          <p:nvPr/>
        </p:nvSpPr>
        <p:spPr bwMode="auto">
          <a:xfrm>
            <a:off x="1143000" y="1295401"/>
            <a:ext cx="6858000" cy="4571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Wrong Reaction To God’s Power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435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Mary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No doubt about it (34, 38)</a:t>
            </a:r>
          </a:p>
          <a:p>
            <a:r>
              <a:rPr lang="en-US" altLang="en-US" sz="3400" dirty="0">
                <a:solidFill>
                  <a:schemeClr val="bg1"/>
                </a:solidFill>
              </a:rPr>
              <a:t>Maiden of Nazareth has more faith than priest in holy place</a:t>
            </a:r>
          </a:p>
          <a:p>
            <a:r>
              <a:rPr lang="en-US" altLang="en-US" sz="3400" dirty="0">
                <a:solidFill>
                  <a:schemeClr val="bg1"/>
                </a:solidFill>
              </a:rPr>
              <a:t>Maiden believes far more startling message than Zacharias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137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No sign </a:t>
            </a:r>
            <a:r>
              <a:rPr lang="en-US" altLang="en-US" sz="3600" dirty="0">
                <a:solidFill>
                  <a:schemeClr val="bg1"/>
                </a:solidFill>
              </a:rPr>
              <a:t>(36-37)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Mary does not ask for a sign</a:t>
            </a:r>
          </a:p>
          <a:p>
            <a:r>
              <a:rPr lang="en-US" altLang="en-US" sz="3400" dirty="0">
                <a:solidFill>
                  <a:schemeClr val="bg1"/>
                </a:solidFill>
              </a:rPr>
              <a:t>Mary receives more gracious sign than Zacharias</a:t>
            </a:r>
          </a:p>
          <a:p>
            <a:pPr marL="457200" lvl="1" indent="0"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449F196E-18D3-4491-89FC-30F0EFE8FCBB}"/>
              </a:ext>
            </a:extLst>
          </p:cNvPr>
          <p:cNvSpPr/>
          <p:nvPr/>
        </p:nvSpPr>
        <p:spPr>
          <a:xfrm>
            <a:off x="1428695" y="3048000"/>
            <a:ext cx="6303818" cy="1066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Elizabeth shows (again) that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an impossible birth is possible</a:t>
            </a:r>
          </a:p>
        </p:txBody>
      </p:sp>
    </p:spTree>
    <p:extLst>
      <p:ext uri="{BB962C8B-B14F-4D97-AF65-F5344CB8AC3E}">
        <p14:creationId xmlns="" xmlns:p14="http://schemas.microsoft.com/office/powerpoint/2010/main" val="233435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Mary, the believer </a:t>
            </a:r>
            <a:r>
              <a:rPr lang="en-US" altLang="en-US" sz="3600" dirty="0">
                <a:solidFill>
                  <a:schemeClr val="bg1"/>
                </a:solidFill>
              </a:rPr>
              <a:t>(38)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Mary believes incredible message</a:t>
            </a:r>
          </a:p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Mary accepts consequence of promise</a:t>
            </a:r>
          </a:p>
          <a:p>
            <a:r>
              <a:rPr lang="en-US" altLang="en-US" sz="3400" dirty="0">
                <a:solidFill>
                  <a:schemeClr val="bg1"/>
                </a:solidFill>
              </a:rPr>
              <a:t>Mary submits to God</a:t>
            </a:r>
          </a:p>
          <a:p>
            <a:pPr marL="457200" lvl="1" indent="0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	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63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Mary, the believer </a:t>
            </a:r>
            <a:r>
              <a:rPr lang="en-US" altLang="en-US" sz="3600" dirty="0">
                <a:solidFill>
                  <a:schemeClr val="bg1"/>
                </a:solidFill>
              </a:rPr>
              <a:t>(38)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CC"/>
                </a:solidFill>
              </a:rPr>
              <a:t>Mary believes incredible message</a:t>
            </a:r>
          </a:p>
          <a:p>
            <a:r>
              <a:rPr lang="en-US" altLang="en-US" sz="2800" dirty="0">
                <a:solidFill>
                  <a:srgbClr val="FFFFCC"/>
                </a:solidFill>
              </a:rPr>
              <a:t>Mary accepts consequence of promise</a:t>
            </a:r>
          </a:p>
          <a:p>
            <a:r>
              <a:rPr lang="en-US" altLang="en-US" sz="2800" dirty="0">
                <a:solidFill>
                  <a:srgbClr val="FFFFCC"/>
                </a:solidFill>
              </a:rPr>
              <a:t>Mary submits to God</a:t>
            </a:r>
          </a:p>
          <a:p>
            <a:pPr marL="457200" lvl="1" indent="0" defTabSz="796925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	Maidservant (maid-</a:t>
            </a:r>
            <a:r>
              <a:rPr lang="en-US" altLang="en-US" sz="3200" u="sng" dirty="0">
                <a:solidFill>
                  <a:schemeClr val="bg1"/>
                </a:solidFill>
              </a:rPr>
              <a:t>slave</a:t>
            </a:r>
            <a:r>
              <a:rPr lang="en-US" altLang="en-US" sz="3200" dirty="0">
                <a:solidFill>
                  <a:schemeClr val="bg1"/>
                </a:solidFill>
              </a:rPr>
              <a:t>)</a:t>
            </a:r>
          </a:p>
          <a:p>
            <a:pPr marL="457200" lvl="1" indent="0" defTabSz="796925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	‘Let it be to me according to Your word’</a:t>
            </a:r>
          </a:p>
          <a:p>
            <a:pPr marL="457200" lvl="1" indent="0" defTabSz="827088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		</a:t>
            </a:r>
            <a:r>
              <a:rPr lang="en-US" altLang="en-US" dirty="0">
                <a:solidFill>
                  <a:srgbClr val="CCFFFF"/>
                </a:solidFill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</a:rPr>
              <a:t>Ready to do His will (22:42)</a:t>
            </a:r>
          </a:p>
          <a:p>
            <a:pPr marL="457200" lvl="1" indent="0" defTabSz="827088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		</a:t>
            </a:r>
            <a:r>
              <a:rPr lang="en-US" altLang="en-US" dirty="0">
                <a:solidFill>
                  <a:srgbClr val="CCFFFF"/>
                </a:solidFill>
              </a:rPr>
              <a:t>2. </a:t>
            </a:r>
            <a:r>
              <a:rPr lang="en-US" altLang="en-US" sz="3200" dirty="0">
                <a:solidFill>
                  <a:schemeClr val="bg1"/>
                </a:solidFill>
              </a:rPr>
              <a:t>Relationship (Mt.1:19)</a:t>
            </a:r>
          </a:p>
          <a:p>
            <a:pPr marL="457200" lvl="1" indent="0" defTabSz="827088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		</a:t>
            </a:r>
            <a:r>
              <a:rPr lang="en-US" altLang="en-US" dirty="0">
                <a:solidFill>
                  <a:srgbClr val="CCFFFF"/>
                </a:solidFill>
              </a:rPr>
              <a:t>3. </a:t>
            </a:r>
            <a:r>
              <a:rPr lang="en-US" altLang="en-US" sz="3200" dirty="0">
                <a:solidFill>
                  <a:schemeClr val="bg1"/>
                </a:solidFill>
              </a:rPr>
              <a:t>Risk life (Dt.22:23-24)</a:t>
            </a:r>
          </a:p>
          <a:p>
            <a:pPr marL="457200" lvl="1" indent="0" defTabSz="827088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		</a:t>
            </a:r>
            <a:r>
              <a:rPr lang="en-US" altLang="en-US" dirty="0">
                <a:solidFill>
                  <a:srgbClr val="CCFFFF"/>
                </a:solidFill>
              </a:rPr>
              <a:t>4. </a:t>
            </a:r>
            <a:r>
              <a:rPr lang="en-US" altLang="en-US" sz="3200" dirty="0">
                <a:solidFill>
                  <a:schemeClr val="bg1"/>
                </a:solidFill>
              </a:rPr>
              <a:t>Reputation (Ph.2:7)</a:t>
            </a:r>
          </a:p>
          <a:p>
            <a:endParaRPr lang="en-US" altLang="en-US" sz="34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667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Mary believed, 45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rgbClr val="99FF33"/>
                </a:solidFill>
              </a:rPr>
              <a:t>Who?  </a:t>
            </a:r>
            <a:r>
              <a:rPr lang="en-US" altLang="en-US" sz="3400" dirty="0">
                <a:solidFill>
                  <a:schemeClr val="bg1"/>
                </a:solidFill>
              </a:rPr>
              <a:t>Normal girl; nobody </a:t>
            </a:r>
            <a:r>
              <a:rPr lang="en-US" altLang="en-US" sz="3400">
                <a:solidFill>
                  <a:schemeClr val="bg1"/>
                </a:solidFill>
              </a:rPr>
              <a:t>to world</a:t>
            </a:r>
            <a:endParaRPr lang="en-US" altLang="en-US" sz="34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rgbClr val="99FF33"/>
                </a:solidFill>
              </a:rPr>
              <a:t>When?  </a:t>
            </a:r>
            <a:r>
              <a:rPr lang="en-US" altLang="en-US" sz="3400" dirty="0">
                <a:solidFill>
                  <a:schemeClr val="bg1"/>
                </a:solidFill>
              </a:rPr>
              <a:t>Before receiving the promise</a:t>
            </a:r>
          </a:p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rgbClr val="99FF33"/>
                </a:solidFill>
              </a:rPr>
              <a:t>What?</a:t>
            </a:r>
            <a:r>
              <a:rPr lang="en-US" altLang="en-US" sz="3400" dirty="0">
                <a:solidFill>
                  <a:schemeClr val="bg1"/>
                </a:solidFill>
              </a:rPr>
              <a:t>  Something that never happened </a:t>
            </a:r>
          </a:p>
          <a:p>
            <a:r>
              <a:rPr lang="en-US" altLang="en-US" sz="3400" dirty="0">
                <a:solidFill>
                  <a:srgbClr val="99FF33"/>
                </a:solidFill>
              </a:rPr>
              <a:t>How?</a:t>
            </a:r>
            <a:r>
              <a:rPr lang="en-US" altLang="en-US" sz="3400" dirty="0">
                <a:solidFill>
                  <a:schemeClr val="bg1"/>
                </a:solidFill>
              </a:rPr>
              <a:t>  Unconditional surrender</a:t>
            </a:r>
            <a:endParaRPr lang="en-US" alt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084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How do </a:t>
            </a:r>
            <a:r>
              <a:rPr lang="en-US" altLang="en-US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n-US" altLang="en-US" sz="3600" dirty="0">
                <a:solidFill>
                  <a:srgbClr val="FFFF00"/>
                </a:solidFill>
              </a:rPr>
              <a:t> react to God’s power?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Gn.15:5</a:t>
            </a:r>
          </a:p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Jude 24 (21)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Num.14:9</a:t>
            </a:r>
          </a:p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Ph.4:13</a:t>
            </a:r>
            <a:endParaRPr lang="en-US" altLang="en-US" sz="3200" dirty="0">
              <a:solidFill>
                <a:srgbClr val="FFFFCC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F991A8F2-BA78-4D0E-ADC5-6688264C9E7B}"/>
              </a:ext>
            </a:extLst>
          </p:cNvPr>
          <p:cNvSpPr/>
          <p:nvPr/>
        </p:nvSpPr>
        <p:spPr>
          <a:xfrm>
            <a:off x="685800" y="2531808"/>
            <a:ext cx="7772400" cy="12954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‘How tremendous is the power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available to us who believe in God’</a:t>
            </a:r>
          </a:p>
        </p:txBody>
      </p:sp>
    </p:spTree>
    <p:extLst>
      <p:ext uri="{BB962C8B-B14F-4D97-AF65-F5344CB8AC3E}">
        <p14:creationId xmlns="" xmlns:p14="http://schemas.microsoft.com/office/powerpoint/2010/main" val="422981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5401"/>
            <a:ext cx="6858000" cy="1143000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Power Of God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800" dirty="0">
                <a:solidFill>
                  <a:schemeClr val="bg1"/>
                </a:solidFill>
              </a:rPr>
              <a:t>Zacharias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Characteristics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62999" y="1066800"/>
            <a:ext cx="3412595" cy="687003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Priest, 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3AF15EC-C73B-4C89-98E3-4BFC4082F2C8}"/>
              </a:ext>
            </a:extLst>
          </p:cNvPr>
          <p:cNvSpPr/>
          <p:nvPr/>
        </p:nvSpPr>
        <p:spPr>
          <a:xfrm>
            <a:off x="4663802" y="1903797"/>
            <a:ext cx="3412595" cy="687003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Pure, 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0D0884E-0548-49CE-B9D4-9D0FE6A04E61}"/>
              </a:ext>
            </a:extLst>
          </p:cNvPr>
          <p:cNvSpPr/>
          <p:nvPr/>
        </p:nvSpPr>
        <p:spPr>
          <a:xfrm>
            <a:off x="4664605" y="2740794"/>
            <a:ext cx="3412595" cy="687003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Prays,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800" dirty="0">
                <a:solidFill>
                  <a:schemeClr val="bg1"/>
                </a:solidFill>
              </a:rPr>
              <a:t>Zacharias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Characteristics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Condition (7)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Conversation</a:t>
            </a:r>
          </a:p>
          <a:p>
            <a:pPr lvl="1"/>
            <a:r>
              <a:rPr lang="en-US" altLang="en-US" sz="3200" dirty="0">
                <a:solidFill>
                  <a:srgbClr val="CCFFFF"/>
                </a:solidFill>
              </a:rPr>
              <a:t>Startled,</a:t>
            </a:r>
            <a:r>
              <a:rPr lang="en-US" altLang="en-US" sz="3200" dirty="0">
                <a:solidFill>
                  <a:schemeClr val="bg1"/>
                </a:solidFill>
              </a:rPr>
              <a:t> 11-12</a:t>
            </a:r>
          </a:p>
          <a:p>
            <a:pPr lvl="1"/>
            <a:r>
              <a:rPr lang="en-US" altLang="en-US" sz="3200" dirty="0">
                <a:solidFill>
                  <a:srgbClr val="CCFFFF"/>
                </a:solidFill>
              </a:rPr>
              <a:t>Son,</a:t>
            </a:r>
            <a:r>
              <a:rPr lang="en-US" altLang="en-US" sz="3200" dirty="0">
                <a:solidFill>
                  <a:schemeClr val="bg1"/>
                </a:solidFill>
              </a:rPr>
              <a:t> 13</a:t>
            </a:r>
          </a:p>
          <a:p>
            <a:pPr lvl="1"/>
            <a:r>
              <a:rPr lang="en-US" altLang="en-US" sz="3200" dirty="0">
                <a:solidFill>
                  <a:srgbClr val="CCFFFF"/>
                </a:solidFill>
              </a:rPr>
              <a:t>Joy, </a:t>
            </a:r>
            <a:r>
              <a:rPr lang="en-US" altLang="en-US" sz="3200" dirty="0">
                <a:solidFill>
                  <a:schemeClr val="bg1"/>
                </a:solidFill>
              </a:rPr>
              <a:t>14</a:t>
            </a:r>
          </a:p>
          <a:p>
            <a:pPr lvl="1"/>
            <a:r>
              <a:rPr lang="en-US" altLang="en-US" sz="3200" dirty="0">
                <a:solidFill>
                  <a:srgbClr val="CCFFFF"/>
                </a:solidFill>
              </a:rPr>
              <a:t>Great,</a:t>
            </a:r>
            <a:r>
              <a:rPr lang="en-US" altLang="en-US" sz="3200" dirty="0">
                <a:solidFill>
                  <a:schemeClr val="bg1"/>
                </a:solidFill>
              </a:rPr>
              <a:t> 15 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CEEB273D-409D-458A-AC56-902381A11DA2}"/>
              </a:ext>
            </a:extLst>
          </p:cNvPr>
          <p:cNvSpPr/>
          <p:nvPr/>
        </p:nvSpPr>
        <p:spPr>
          <a:xfrm>
            <a:off x="4648200" y="2819400"/>
            <a:ext cx="3733800" cy="24531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dirty="0">
                <a:solidFill>
                  <a:srgbClr val="CCFFFF"/>
                </a:solidFill>
              </a:rPr>
              <a:t>Dedicated, </a:t>
            </a:r>
            <a:r>
              <a:rPr lang="en-US" sz="3200" dirty="0">
                <a:solidFill>
                  <a:schemeClr val="bg1"/>
                </a:solidFill>
              </a:rPr>
              <a:t>15</a:t>
            </a:r>
          </a:p>
          <a:p>
            <a:pPr>
              <a:spcBef>
                <a:spcPts val="768"/>
              </a:spcBef>
            </a:pPr>
            <a:r>
              <a:rPr lang="en-US" sz="3200" dirty="0">
                <a:solidFill>
                  <a:srgbClr val="CCFFFF"/>
                </a:solidFill>
              </a:rPr>
              <a:t>Successful,</a:t>
            </a:r>
            <a:r>
              <a:rPr lang="en-US" sz="3200" dirty="0">
                <a:solidFill>
                  <a:schemeClr val="bg1"/>
                </a:solidFill>
              </a:rPr>
              <a:t> 16</a:t>
            </a:r>
          </a:p>
          <a:p>
            <a:pPr>
              <a:spcBef>
                <a:spcPts val="768"/>
              </a:spcBef>
            </a:pPr>
            <a:r>
              <a:rPr lang="en-US" sz="3200" dirty="0">
                <a:solidFill>
                  <a:srgbClr val="CCFFFF"/>
                </a:solidFill>
              </a:rPr>
              <a:t>Forerunner</a:t>
            </a:r>
            <a:r>
              <a:rPr lang="en-US" sz="3200" dirty="0">
                <a:solidFill>
                  <a:schemeClr val="bg1"/>
                </a:solidFill>
              </a:rPr>
              <a:t>, 17</a:t>
            </a:r>
          </a:p>
          <a:p>
            <a:pPr>
              <a:spcBef>
                <a:spcPts val="768"/>
              </a:spcBef>
            </a:pPr>
            <a:r>
              <a:rPr lang="en-US" sz="3200" dirty="0">
                <a:solidFill>
                  <a:srgbClr val="CCFFFF"/>
                </a:solidFill>
              </a:rPr>
              <a:t>Prophet, </a:t>
            </a:r>
            <a:r>
              <a:rPr lang="en-US" sz="3200" dirty="0">
                <a:solidFill>
                  <a:schemeClr val="bg1"/>
                </a:solidFill>
              </a:rPr>
              <a:t>17</a:t>
            </a:r>
          </a:p>
        </p:txBody>
      </p:sp>
    </p:spTree>
    <p:extLst>
      <p:ext uri="{BB962C8B-B14F-4D97-AF65-F5344CB8AC3E}">
        <p14:creationId xmlns="" xmlns:p14="http://schemas.microsoft.com/office/powerpoint/2010/main" val="154090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96962"/>
          </a:xfrm>
        </p:spPr>
        <p:txBody>
          <a:bodyPr/>
          <a:lstStyle/>
          <a:p>
            <a:r>
              <a:rPr lang="en-US" altLang="en-US" sz="3800" dirty="0">
                <a:solidFill>
                  <a:schemeClr val="bg1"/>
                </a:solidFill>
              </a:rPr>
              <a:t>Zacharias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Characteristics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Condition (7)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Conversation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Crisis (18)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Correction (19-25) – I am Gabriel</a:t>
            </a:r>
          </a:p>
          <a:p>
            <a:pPr marL="457200" lvl="1" indent="-45720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CC00"/>
                </a:solidFill>
              </a:rPr>
              <a:t>*</a:t>
            </a:r>
            <a:r>
              <a:rPr lang="en-US" altLang="en-US" sz="3000" dirty="0">
                <a:solidFill>
                  <a:srgbClr val="CCFFFF"/>
                </a:solidFill>
              </a:rPr>
              <a:t>Stand</a:t>
            </a:r>
            <a:r>
              <a:rPr lang="en-US" altLang="en-US" sz="3000" dirty="0">
                <a:solidFill>
                  <a:schemeClr val="bg1"/>
                </a:solidFill>
              </a:rPr>
              <a:t> before God, 19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CC00"/>
                </a:solidFill>
              </a:rPr>
              <a:t>*</a:t>
            </a:r>
            <a:r>
              <a:rPr lang="en-US" altLang="en-US" sz="3000" dirty="0">
                <a:solidFill>
                  <a:srgbClr val="CCFFFF"/>
                </a:solidFill>
              </a:rPr>
              <a:t>Sent</a:t>
            </a:r>
            <a:r>
              <a:rPr lang="en-US" altLang="en-US" sz="3000" dirty="0">
                <a:solidFill>
                  <a:schemeClr val="bg1"/>
                </a:solidFill>
              </a:rPr>
              <a:t> from God, 19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altLang="en-US" sz="3000" dirty="0">
                <a:solidFill>
                  <a:srgbClr val="FFCC00"/>
                </a:solidFill>
              </a:rPr>
              <a:t>*</a:t>
            </a:r>
            <a:r>
              <a:rPr lang="en-US" altLang="en-US" sz="3000" dirty="0">
                <a:solidFill>
                  <a:srgbClr val="CCFFFF"/>
                </a:solidFill>
              </a:rPr>
              <a:t>Sign</a:t>
            </a:r>
            <a:r>
              <a:rPr lang="en-US" altLang="en-US" sz="3000" dirty="0">
                <a:solidFill>
                  <a:schemeClr val="bg1"/>
                </a:solidFill>
              </a:rPr>
              <a:t> by God, 20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05F0861-076E-4564-A50E-C910D823EE5A}"/>
              </a:ext>
            </a:extLst>
          </p:cNvPr>
          <p:cNvSpPr/>
          <p:nvPr/>
        </p:nvSpPr>
        <p:spPr>
          <a:xfrm>
            <a:off x="4724400" y="4586748"/>
            <a:ext cx="3886200" cy="1187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indent="-457200">
              <a:spcAft>
                <a:spcPts val="600"/>
              </a:spcAft>
            </a:pPr>
            <a:r>
              <a:rPr lang="en-US" altLang="en-US" sz="3000" dirty="0">
                <a:solidFill>
                  <a:srgbClr val="FFCC00"/>
                </a:solidFill>
              </a:rPr>
              <a:t>*</a:t>
            </a:r>
            <a:r>
              <a:rPr lang="en-US" altLang="en-US" sz="3000" dirty="0">
                <a:solidFill>
                  <a:srgbClr val="CCFFFF"/>
                </a:solidFill>
              </a:rPr>
              <a:t>Sentence</a:t>
            </a:r>
            <a:r>
              <a:rPr lang="en-US" altLang="en-US" sz="3000" dirty="0">
                <a:solidFill>
                  <a:schemeClr val="bg1"/>
                </a:solidFill>
              </a:rPr>
              <a:t> of God, 20</a:t>
            </a:r>
          </a:p>
          <a:p>
            <a:pPr lvl="1" indent="-457200">
              <a:spcBef>
                <a:spcPts val="600"/>
              </a:spcBef>
            </a:pPr>
            <a:r>
              <a:rPr lang="en-US" altLang="en-US" sz="3000" dirty="0">
                <a:solidFill>
                  <a:srgbClr val="FFCC00"/>
                </a:solidFill>
              </a:rPr>
              <a:t>*</a:t>
            </a:r>
            <a:r>
              <a:rPr lang="en-US" altLang="en-US" sz="3000" dirty="0">
                <a:solidFill>
                  <a:srgbClr val="CCFFFF"/>
                </a:solidFill>
              </a:rPr>
              <a:t>Son</a:t>
            </a:r>
            <a:r>
              <a:rPr lang="en-US" altLang="en-US" sz="3000" dirty="0">
                <a:solidFill>
                  <a:schemeClr val="bg1"/>
                </a:solidFill>
              </a:rPr>
              <a:t> for God, 36-37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900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96962"/>
          </a:xfrm>
        </p:spPr>
        <p:txBody>
          <a:bodyPr/>
          <a:lstStyle/>
          <a:p>
            <a:r>
              <a:rPr lang="en-US" altLang="en-US" sz="3800" dirty="0">
                <a:solidFill>
                  <a:schemeClr val="bg1"/>
                </a:solidFill>
              </a:rPr>
              <a:t>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Characteristic: virgin, 26-27 (34)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Condition: highly favored (28, 30)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Conversation: 31-33</a:t>
            </a:r>
          </a:p>
          <a:p>
            <a:pPr lvl="1"/>
            <a:r>
              <a:rPr lang="en-US" altLang="en-US" sz="3200" dirty="0">
                <a:solidFill>
                  <a:srgbClr val="CCFFFF"/>
                </a:solidFill>
              </a:rPr>
              <a:t>Son of Highest, </a:t>
            </a:r>
            <a:r>
              <a:rPr lang="en-US" altLang="en-US" sz="3200" dirty="0">
                <a:solidFill>
                  <a:schemeClr val="bg1"/>
                </a:solidFill>
              </a:rPr>
              <a:t>35, 76</a:t>
            </a:r>
          </a:p>
          <a:p>
            <a:pPr lvl="1"/>
            <a:r>
              <a:rPr lang="en-US" altLang="en-US" sz="3200" dirty="0">
                <a:solidFill>
                  <a:srgbClr val="CCFFFF"/>
                </a:solidFill>
              </a:rPr>
              <a:t>Throne,</a:t>
            </a:r>
            <a:r>
              <a:rPr lang="en-US" altLang="en-US" sz="3200" dirty="0">
                <a:solidFill>
                  <a:schemeClr val="bg1"/>
                </a:solidFill>
              </a:rPr>
              <a:t> 2 Sm.7</a:t>
            </a:r>
          </a:p>
          <a:p>
            <a:pPr lvl="1"/>
            <a:r>
              <a:rPr lang="en-US" altLang="en-US" sz="3200" dirty="0">
                <a:solidFill>
                  <a:srgbClr val="CCFFFF"/>
                </a:solidFill>
              </a:rPr>
              <a:t>Forever,</a:t>
            </a:r>
            <a:r>
              <a:rPr lang="en-US" altLang="en-US" sz="3200" dirty="0">
                <a:solidFill>
                  <a:schemeClr val="bg1"/>
                </a:solidFill>
              </a:rPr>
              <a:t> Ps.110:4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196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96962"/>
          </a:xfrm>
        </p:spPr>
        <p:txBody>
          <a:bodyPr/>
          <a:lstStyle/>
          <a:p>
            <a:r>
              <a:rPr lang="en-US" altLang="en-US" sz="3800" dirty="0">
                <a:solidFill>
                  <a:schemeClr val="bg1"/>
                </a:solidFill>
              </a:rPr>
              <a:t>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Characteristic: virgin, 26-27 (34)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Condition: highly favored (28, 30)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Conversation: 31-33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Curiosity: 34-35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Confirmation: </a:t>
            </a:r>
          </a:p>
          <a:p>
            <a:pPr lvl="1"/>
            <a:r>
              <a:rPr lang="en-US" altLang="en-US" sz="3200" dirty="0">
                <a:solidFill>
                  <a:srgbClr val="FFFFCC"/>
                </a:solidFill>
              </a:rPr>
              <a:t>Elizabeth,</a:t>
            </a:r>
            <a:r>
              <a:rPr lang="en-US" altLang="en-US" sz="3200" dirty="0">
                <a:solidFill>
                  <a:schemeClr val="bg1"/>
                </a:solidFill>
              </a:rPr>
              <a:t> 36</a:t>
            </a:r>
          </a:p>
          <a:p>
            <a:pPr lvl="1"/>
            <a:r>
              <a:rPr lang="en-US" altLang="en-US" sz="3200" dirty="0">
                <a:solidFill>
                  <a:srgbClr val="FFFFCC"/>
                </a:solidFill>
              </a:rPr>
              <a:t>God’s power, </a:t>
            </a:r>
            <a:r>
              <a:rPr lang="en-US" altLang="en-US" sz="3200" dirty="0">
                <a:solidFill>
                  <a:schemeClr val="bg1"/>
                </a:solidFill>
              </a:rPr>
              <a:t>37</a:t>
            </a:r>
          </a:p>
          <a:p>
            <a:pPr lvl="1"/>
            <a:r>
              <a:rPr lang="en-US" altLang="en-US" sz="3200" dirty="0">
                <a:solidFill>
                  <a:srgbClr val="FFFFCC"/>
                </a:solidFill>
              </a:rPr>
              <a:t>Prophecy, </a:t>
            </a:r>
            <a:r>
              <a:rPr lang="en-US" altLang="en-US" sz="3200" dirty="0">
                <a:solidFill>
                  <a:schemeClr val="bg1"/>
                </a:solidFill>
              </a:rPr>
              <a:t>38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536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96962"/>
          </a:xfrm>
        </p:spPr>
        <p:txBody>
          <a:bodyPr/>
          <a:lstStyle/>
          <a:p>
            <a:r>
              <a:rPr lang="en-US" altLang="en-US" sz="3800" dirty="0">
                <a:solidFill>
                  <a:schemeClr val="bg1"/>
                </a:solidFill>
              </a:rPr>
              <a:t>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Characteristic: virgin, 26-27 (34)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Condition: highly favored (28, 30)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Conversation: 31-33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Curiosity: 34-35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Confirmation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Compliance, 38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6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96962"/>
          </a:xfrm>
        </p:spPr>
        <p:txBody>
          <a:bodyPr/>
          <a:lstStyle/>
          <a:p>
            <a:r>
              <a:rPr lang="en-US" altLang="en-US" sz="3800" dirty="0">
                <a:solidFill>
                  <a:schemeClr val="bg1"/>
                </a:solidFill>
              </a:rPr>
              <a:t>Comparisons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93593C5-3957-4350-A1F8-A57F62A83FEB}"/>
              </a:ext>
            </a:extLst>
          </p:cNvPr>
          <p:cNvSpPr/>
          <p:nvPr/>
        </p:nvSpPr>
        <p:spPr>
          <a:xfrm>
            <a:off x="990600" y="1295400"/>
            <a:ext cx="3429000" cy="2743200"/>
          </a:xfrm>
          <a:prstGeom prst="rect">
            <a:avLst/>
          </a:prstGeom>
          <a:solidFill>
            <a:srgbClr val="CCFF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>
                <a:solidFill>
                  <a:schemeClr val="tx1"/>
                </a:solidFill>
              </a:rPr>
              <a:t>Zacharias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Old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Married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Barren </a:t>
            </a:r>
            <a:r>
              <a:rPr lang="en-US" sz="2800" dirty="0">
                <a:solidFill>
                  <a:schemeClr val="tx1"/>
                </a:solidFill>
              </a:rPr>
              <a:t>(Eliz.)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Doubt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C08C684-1CFF-4B4C-945F-DC794C7F2825}"/>
              </a:ext>
            </a:extLst>
          </p:cNvPr>
          <p:cNvSpPr/>
          <p:nvPr/>
        </p:nvSpPr>
        <p:spPr>
          <a:xfrm>
            <a:off x="4724400" y="1295400"/>
            <a:ext cx="3429000" cy="2743200"/>
          </a:xfrm>
          <a:prstGeom prst="rect">
            <a:avLst/>
          </a:prstGeom>
          <a:solidFill>
            <a:srgbClr val="CCFF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>
                <a:solidFill>
                  <a:schemeClr val="tx1"/>
                </a:solidFill>
              </a:rPr>
              <a:t>Mary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Young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Unmarried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Virgin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Faith</a:t>
            </a:r>
          </a:p>
        </p:txBody>
      </p:sp>
    </p:spTree>
    <p:extLst>
      <p:ext uri="{BB962C8B-B14F-4D97-AF65-F5344CB8AC3E}">
        <p14:creationId xmlns="" xmlns:p14="http://schemas.microsoft.com/office/powerpoint/2010/main" val="26827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489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Slide 1</vt:lpstr>
      <vt:lpstr>I. The Power Of God</vt:lpstr>
      <vt:lpstr>Zacharias</vt:lpstr>
      <vt:lpstr>Zacharias</vt:lpstr>
      <vt:lpstr>Zacharias</vt:lpstr>
      <vt:lpstr>Mary</vt:lpstr>
      <vt:lpstr>Mary</vt:lpstr>
      <vt:lpstr>Mary</vt:lpstr>
      <vt:lpstr>Comparisons</vt:lpstr>
      <vt:lpstr>Power of God</vt:lpstr>
      <vt:lpstr>I. The Power Of God</vt:lpstr>
      <vt:lpstr>Zacharias</vt:lpstr>
      <vt:lpstr>I. The Power Of God</vt:lpstr>
      <vt:lpstr>Mary</vt:lpstr>
      <vt:lpstr>No sign (36-37)</vt:lpstr>
      <vt:lpstr>Mary, the believer (38)</vt:lpstr>
      <vt:lpstr>Mary, the believer (38)</vt:lpstr>
      <vt:lpstr>Mary believed, 45</vt:lpstr>
      <vt:lpstr>How do we react to God’s power?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196</cp:revision>
  <dcterms:created xsi:type="dcterms:W3CDTF">2004-01-08T21:08:14Z</dcterms:created>
  <dcterms:modified xsi:type="dcterms:W3CDTF">2017-08-06T16:38:13Z</dcterms:modified>
</cp:coreProperties>
</file>