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90" r:id="rId2"/>
    <p:sldId id="305" r:id="rId3"/>
    <p:sldId id="366" r:id="rId4"/>
    <p:sldId id="257" r:id="rId5"/>
    <p:sldId id="352" r:id="rId6"/>
    <p:sldId id="353" r:id="rId7"/>
    <p:sldId id="354" r:id="rId8"/>
    <p:sldId id="355" r:id="rId9"/>
    <p:sldId id="364" r:id="rId10"/>
    <p:sldId id="344" r:id="rId11"/>
    <p:sldId id="367" r:id="rId12"/>
    <p:sldId id="356" r:id="rId13"/>
    <p:sldId id="357" r:id="rId14"/>
    <p:sldId id="358" r:id="rId15"/>
    <p:sldId id="359" r:id="rId16"/>
    <p:sldId id="360" r:id="rId17"/>
    <p:sldId id="361" r:id="rId18"/>
    <p:sldId id="362" r:id="rId19"/>
    <p:sldId id="363"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0066FF"/>
    <a:srgbClr val="99FF33"/>
    <a:srgbClr val="FFCC00"/>
    <a:srgbClr val="CCFFFF"/>
    <a:srgbClr val="FF9900"/>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howGuides="1">
      <p:cViewPr varScale="1">
        <p:scale>
          <a:sx n="78" d="100"/>
          <a:sy n="78" d="100"/>
        </p:scale>
        <p:origin x="-18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pPr/>
              <a:t>8/13/2017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pPr/>
              <a:t>‹#›</a:t>
            </a:fld>
            <a:endParaRPr lang="en-US"/>
          </a:p>
        </p:txBody>
      </p:sp>
    </p:spTree>
    <p:extLst>
      <p:ext uri="{BB962C8B-B14F-4D97-AF65-F5344CB8AC3E}">
        <p14:creationId xmlns:p14="http://schemas.microsoft.com/office/powerpoint/2010/main" xmlns=""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xmlns=""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xmlns=""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xmlns=""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xmlns=""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xmlns=""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xmlns=""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xmlns=""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xmlns=""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xmlns=""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xmlns=""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xmlns=""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2590800"/>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pPr algn="l"/>
            <a:r>
              <a:rPr lang="en-US" sz="3200" b="1" dirty="0"/>
              <a:t>‘</a:t>
            </a:r>
            <a:r>
              <a:rPr lang="en-US" sz="3200" dirty="0"/>
              <a:t>After this man, Judas of Galilee rose up</a:t>
            </a:r>
            <a:br>
              <a:rPr lang="en-US" sz="3200" dirty="0"/>
            </a:br>
            <a:r>
              <a:rPr lang="en-US" sz="3200" dirty="0"/>
              <a:t>in the days of the census, and drew away many people after him.  He also perished, and all who obeyed him were dispersed</a:t>
            </a:r>
            <a:r>
              <a:rPr lang="en-US" sz="3200" b="1" dirty="0"/>
              <a:t>’</a:t>
            </a:r>
            <a:r>
              <a:rPr lang="en-US" sz="3200" dirty="0"/>
              <a:t> </a:t>
            </a:r>
            <a:br>
              <a:rPr lang="en-US" sz="3200" dirty="0"/>
            </a:br>
            <a:r>
              <a:rPr lang="en-US" sz="2400" dirty="0"/>
              <a:t>– Acts 5:37</a:t>
            </a:r>
            <a:endParaRPr lang="en-US" sz="1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xmlns="" id="{9CD76E2F-B7C1-4708-8E21-796C6D673DD1}"/>
              </a:ext>
            </a:extLst>
          </p:cNvPr>
          <p:cNvSpPr txBox="1">
            <a:spLocks/>
          </p:cNvSpPr>
          <p:nvPr/>
        </p:nvSpPr>
        <p:spPr bwMode="auto">
          <a:xfrm>
            <a:off x="1157748" y="3505200"/>
            <a:ext cx="6858000" cy="2590800"/>
          </a:xfrm>
          <a:prstGeom prst="rect">
            <a:avLst/>
          </a:prstGeom>
          <a:solidFill>
            <a:schemeClr val="bg1">
              <a:lumMod val="75000"/>
            </a:schemeClr>
          </a:solidFill>
          <a:ln>
            <a:noFill/>
          </a:ln>
          <a:effectLst>
            <a:outerShdw blurRad="50800" dist="38100" dir="2700000" algn="tl" rotWithShape="0">
              <a:prstClr val="black">
                <a:alpha val="40000"/>
              </a:prstClr>
            </a:outerShdw>
          </a:effectLst>
          <a:scene3d>
            <a:camera prst="orthographicFront"/>
            <a:lightRig rig="threePt" dir="t"/>
          </a:scene3d>
          <a:sp3d>
            <a:bevelT/>
          </a:sp3d>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pPr algn="l">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AD 6: taxation is nothing more than introduction to slavery</a:t>
            </a:r>
          </a:p>
          <a:p>
            <a:pPr algn="l">
              <a:spcAft>
                <a:spcPts val="600"/>
              </a:spcAft>
            </a:pPr>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Judas led a revolt; riots…</a:t>
            </a:r>
          </a:p>
          <a:p>
            <a:pPr algn="l"/>
            <a:r>
              <a:rPr lang="en-US" sz="3200" dirty="0">
                <a:solidFill>
                  <a:schemeClr val="tx1"/>
                </a:solidFill>
                <a:latin typeface="Verdana" panose="020B0604030504040204" pitchFamily="34" charset="0"/>
                <a:ea typeface="Verdana" panose="020B0604030504040204" pitchFamily="34" charset="0"/>
                <a:cs typeface="Verdana" panose="020B0604030504040204" pitchFamily="34" charset="0"/>
              </a:rPr>
              <a:t>Led to formation of Zealot party</a:t>
            </a:r>
            <a:endParaRPr lang="en-US" sz="1200"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685800"/>
            <a:ext cx="6858000" cy="457199"/>
          </a:xfrm>
          <a:solidFill>
            <a:schemeClr val="bg1"/>
          </a:solid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24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Passage</a:t>
            </a:r>
            <a:endPar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xmlns="" id="{E6606246-D8CB-43BF-BE23-4A9686CC0919}"/>
              </a:ext>
            </a:extLst>
          </p:cNvPr>
          <p:cNvSpPr txBox="1">
            <a:spLocks/>
          </p:cNvSpPr>
          <p:nvPr/>
        </p:nvSpPr>
        <p:spPr bwMode="auto">
          <a:xfrm>
            <a:off x="1143000" y="1295399"/>
            <a:ext cx="6858000" cy="1143000"/>
          </a:xfrm>
          <a:prstGeom prst="rect">
            <a:avLst/>
          </a:prstGeom>
          <a:blipFill>
            <a:blip r:embed="rId2" cstate="print"/>
            <a:tile tx="0" ty="0" sx="100000" sy="100000" flip="none" algn="tl"/>
          </a:blipFill>
          <a:ln>
            <a:noFill/>
          </a:ln>
          <a:effectLst>
            <a:outerShdw blurRad="50800" dist="38100" dir="2700000" algn="tl" rotWithShape="0">
              <a:prstClr val="black">
                <a:alpha val="40000"/>
              </a:prstClr>
            </a:outerShdw>
          </a:effectLst>
          <a:scene3d>
            <a:camera prst="orthographicFront"/>
            <a:lightRig rig="threePt" dir="t"/>
          </a:scene3d>
          <a:sp3d>
            <a:bevelT/>
          </a:sp3d>
          <a:extLs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II. The Point</a:t>
            </a:r>
          </a:p>
          <a:p>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(So what?)</a:t>
            </a:r>
            <a:endPar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377162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2800" dirty="0">
                <a:solidFill>
                  <a:schemeClr val="bg1"/>
                </a:solidFill>
              </a:rPr>
              <a:t>1. </a:t>
            </a:r>
            <a:r>
              <a:rPr lang="en-US" altLang="en-US" sz="3600" dirty="0">
                <a:solidFill>
                  <a:srgbClr val="FFFF00"/>
                </a:solidFill>
              </a:rPr>
              <a:t>Augustus, </a:t>
            </a:r>
            <a:r>
              <a:rPr lang="en-US" altLang="en-US" sz="3600" dirty="0">
                <a:solidFill>
                  <a:schemeClr val="bg1"/>
                </a:solidFill>
              </a:rPr>
              <a:t>1-2  </a:t>
            </a:r>
            <a:r>
              <a:rPr lang="en-US" altLang="en-US" sz="3200" dirty="0">
                <a:solidFill>
                  <a:srgbClr val="99FF33"/>
                </a:solidFill>
              </a:rPr>
              <a:t>[31 BC – AD 14]</a:t>
            </a:r>
          </a:p>
        </p:txBody>
      </p:sp>
      <p:sp>
        <p:nvSpPr>
          <p:cNvPr id="6147" name="Rectangle 3"/>
          <p:cNvSpPr>
            <a:spLocks noGrp="1" noChangeArrowheads="1"/>
          </p:cNvSpPr>
          <p:nvPr>
            <p:ph type="body" idx="1"/>
          </p:nvPr>
        </p:nvSpPr>
        <p:spPr>
          <a:xfrm>
            <a:off x="457200" y="990600"/>
            <a:ext cx="8229600" cy="5486400"/>
          </a:xfrm>
        </p:spPr>
        <p:txBody>
          <a:bodyPr/>
          <a:lstStyle/>
          <a:p>
            <a:pPr>
              <a:spcAft>
                <a:spcPts val="600"/>
              </a:spcAft>
            </a:pPr>
            <a:r>
              <a:rPr lang="en-US" altLang="en-US" sz="3400" dirty="0">
                <a:solidFill>
                  <a:schemeClr val="bg1"/>
                </a:solidFill>
              </a:rPr>
              <a:t>Had no idea that God would use his decree to fulfill biblical prophecy</a:t>
            </a:r>
          </a:p>
          <a:p>
            <a:pPr marL="0" indent="0" algn="ctr">
              <a:spcAft>
                <a:spcPts val="600"/>
              </a:spcAft>
              <a:buNone/>
            </a:pPr>
            <a:r>
              <a:rPr lang="en-US" altLang="en-US" sz="3200" dirty="0">
                <a:solidFill>
                  <a:schemeClr val="bg1"/>
                </a:solidFill>
              </a:rPr>
              <a:t>TIME</a:t>
            </a:r>
            <a:r>
              <a:rPr lang="en-US" altLang="en-US" sz="3000" dirty="0">
                <a:solidFill>
                  <a:schemeClr val="bg1"/>
                </a:solidFill>
              </a:rPr>
              <a:t> </a:t>
            </a:r>
            <a:r>
              <a:rPr lang="en-US" altLang="en-US" sz="3200" dirty="0">
                <a:solidFill>
                  <a:schemeClr val="bg1"/>
                </a:solidFill>
              </a:rPr>
              <a:t>· PLACE · PERSON</a:t>
            </a:r>
          </a:p>
          <a:p>
            <a:pPr>
              <a:spcAft>
                <a:spcPts val="600"/>
              </a:spcAft>
            </a:pPr>
            <a:r>
              <a:rPr lang="en-US" altLang="en-US" sz="3400" dirty="0">
                <a:solidFill>
                  <a:schemeClr val="bg1"/>
                </a:solidFill>
              </a:rPr>
              <a:t>Hb.11:23</a:t>
            </a:r>
            <a:endParaRPr lang="en-US" altLang="en-US" sz="3000" dirty="0">
              <a:solidFill>
                <a:schemeClr val="bg1"/>
              </a:solidFill>
            </a:endParaRPr>
          </a:p>
          <a:p>
            <a:pPr>
              <a:spcAft>
                <a:spcPts val="600"/>
              </a:spcAft>
            </a:pPr>
            <a:r>
              <a:rPr lang="en-US" altLang="en-US" sz="3400" dirty="0">
                <a:solidFill>
                  <a:schemeClr val="bg1"/>
                </a:solidFill>
              </a:rPr>
              <a:t>God used Nebuchadnezzar, Cyrus, Alexander . . .  Augustus.   </a:t>
            </a:r>
            <a:r>
              <a:rPr lang="en-US" altLang="en-US" sz="3400" u="sng" dirty="0">
                <a:solidFill>
                  <a:schemeClr val="bg1"/>
                </a:solidFill>
              </a:rPr>
              <a:t>Gal.4:4</a:t>
            </a:r>
          </a:p>
        </p:txBody>
      </p:sp>
      <p:sp>
        <p:nvSpPr>
          <p:cNvPr id="2" name="Rectangle: Rounded Corners 1">
            <a:extLst>
              <a:ext uri="{FF2B5EF4-FFF2-40B4-BE49-F238E27FC236}">
                <a16:creationId xmlns:a16="http://schemas.microsoft.com/office/drawing/2014/main" xmlns="" id="{00FDF7EE-A8AC-43F6-91C6-F571B24E9AB0}"/>
              </a:ext>
            </a:extLst>
          </p:cNvPr>
          <p:cNvSpPr/>
          <p:nvPr/>
        </p:nvSpPr>
        <p:spPr>
          <a:xfrm>
            <a:off x="914400" y="4800600"/>
            <a:ext cx="3581400" cy="1066800"/>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 Pagan king on</a:t>
            </a:r>
            <a:br>
              <a:rPr lang="en-US" sz="3200" dirty="0"/>
            </a:br>
            <a:r>
              <a:rPr lang="en-US" sz="3200" dirty="0"/>
              <a:t>throne; God rules</a:t>
            </a:r>
          </a:p>
        </p:txBody>
      </p:sp>
      <p:sp>
        <p:nvSpPr>
          <p:cNvPr id="5" name="Rectangle: Rounded Corners 4">
            <a:extLst>
              <a:ext uri="{FF2B5EF4-FFF2-40B4-BE49-F238E27FC236}">
                <a16:creationId xmlns:a16="http://schemas.microsoft.com/office/drawing/2014/main" xmlns="" id="{BDE92434-9EBE-45E6-BAAA-4EFFC8AD1B55}"/>
              </a:ext>
            </a:extLst>
          </p:cNvPr>
          <p:cNvSpPr/>
          <p:nvPr/>
        </p:nvSpPr>
        <p:spPr>
          <a:xfrm>
            <a:off x="4648200" y="4800600"/>
            <a:ext cx="3581400" cy="1066800"/>
          </a:xfrm>
          <a:prstGeom prst="roundRect">
            <a:avLst/>
          </a:prstGeom>
          <a:solidFill>
            <a:schemeClr val="tx1"/>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Augustus: 44 yrs. Jesus, eternity</a:t>
            </a:r>
          </a:p>
        </p:txBody>
      </p:sp>
      <p:sp>
        <p:nvSpPr>
          <p:cNvPr id="3" name="Speech Bubble: Rectangle with Corners Rounded 2">
            <a:extLst>
              <a:ext uri="{FF2B5EF4-FFF2-40B4-BE49-F238E27FC236}">
                <a16:creationId xmlns:a16="http://schemas.microsoft.com/office/drawing/2014/main" xmlns="" id="{C79A0932-34D7-4BD8-A458-D23A827129D3}"/>
              </a:ext>
            </a:extLst>
          </p:cNvPr>
          <p:cNvSpPr/>
          <p:nvPr/>
        </p:nvSpPr>
        <p:spPr>
          <a:xfrm>
            <a:off x="2667000" y="944562"/>
            <a:ext cx="4419600" cy="2484438"/>
          </a:xfrm>
          <a:prstGeom prst="wedgeRoundRectCallout">
            <a:avLst>
              <a:gd name="adj1" fmla="val 52582"/>
              <a:gd name="adj2" fmla="val 87671"/>
              <a:gd name="adj3" fmla="val 16667"/>
            </a:avLst>
          </a:prstGeom>
          <a:ln>
            <a:solidFill>
              <a:schemeClr val="accent2">
                <a:lumMod val="50000"/>
              </a:schemeClr>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Roman roads</a:t>
            </a:r>
          </a:p>
          <a:p>
            <a:pPr algn="ctr">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Roman peace</a:t>
            </a:r>
          </a:p>
          <a:p>
            <a:pPr algn="ctr">
              <a:spcAft>
                <a:spcPts val="600"/>
              </a:spcAft>
            </a:pP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Roman laws</a:t>
            </a:r>
          </a:p>
          <a:p>
            <a:pPr algn="ctr"/>
            <a:r>
              <a:rPr lang="en-US" sz="32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Greek language</a:t>
            </a:r>
            <a:r>
              <a:rPr lang="en-US" sz="3200" dirty="0">
                <a:latin typeface="Verdana" panose="020B0604030504040204" pitchFamily="34" charset="0"/>
                <a:ea typeface="Verdana" panose="020B0604030504040204" pitchFamily="34" charset="0"/>
                <a:cs typeface="Verdana" panose="020B0604030504040204" pitchFamily="34"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2800" dirty="0">
                <a:solidFill>
                  <a:schemeClr val="bg1"/>
                </a:solidFill>
              </a:rPr>
              <a:t>2. </a:t>
            </a:r>
            <a:r>
              <a:rPr lang="en-US" altLang="en-US" sz="3600" dirty="0">
                <a:solidFill>
                  <a:srgbClr val="FFFF00"/>
                </a:solidFill>
              </a:rPr>
              <a:t>Inn-keeper, </a:t>
            </a:r>
            <a:r>
              <a:rPr lang="en-US" altLang="en-US" sz="3600" dirty="0">
                <a:solidFill>
                  <a:schemeClr val="bg1"/>
                </a:solidFill>
              </a:rPr>
              <a:t>7</a:t>
            </a:r>
          </a:p>
        </p:txBody>
      </p:sp>
      <p:sp>
        <p:nvSpPr>
          <p:cNvPr id="6147" name="Rectangle 3"/>
          <p:cNvSpPr>
            <a:spLocks noGrp="1" noChangeArrowheads="1"/>
          </p:cNvSpPr>
          <p:nvPr>
            <p:ph type="body" idx="1"/>
          </p:nvPr>
        </p:nvSpPr>
        <p:spPr>
          <a:xfrm>
            <a:off x="457200" y="990600"/>
            <a:ext cx="8229600" cy="5486400"/>
          </a:xfrm>
        </p:spPr>
        <p:txBody>
          <a:bodyPr/>
          <a:lstStyle/>
          <a:p>
            <a:pPr>
              <a:spcAft>
                <a:spcPts val="600"/>
              </a:spcAft>
            </a:pPr>
            <a:r>
              <a:rPr lang="en-US" altLang="en-US" sz="3400" dirty="0">
                <a:solidFill>
                  <a:schemeClr val="bg1"/>
                </a:solidFill>
              </a:rPr>
              <a:t>Not cruel monster – inn was filled</a:t>
            </a:r>
          </a:p>
          <a:p>
            <a:pPr>
              <a:spcAft>
                <a:spcPts val="600"/>
              </a:spcAft>
            </a:pPr>
            <a:r>
              <a:rPr lang="en-US" altLang="en-US" sz="3400" dirty="0">
                <a:solidFill>
                  <a:schemeClr val="bg1"/>
                </a:solidFill>
              </a:rPr>
              <a:t>Many hearts are full</a:t>
            </a:r>
          </a:p>
          <a:p>
            <a:pPr lvl="1">
              <a:spcAft>
                <a:spcPts val="600"/>
              </a:spcAft>
            </a:pPr>
            <a:r>
              <a:rPr lang="en-US" altLang="en-US" sz="3200" dirty="0">
                <a:solidFill>
                  <a:schemeClr val="bg1"/>
                </a:solidFill>
              </a:rPr>
              <a:t>Riches…honor…prestige…pleasures… business, etc.</a:t>
            </a:r>
          </a:p>
          <a:p>
            <a:pPr lvl="1">
              <a:spcAft>
                <a:spcPts val="600"/>
              </a:spcAft>
            </a:pPr>
            <a:r>
              <a:rPr lang="en-US" altLang="en-US" sz="3200" dirty="0">
                <a:solidFill>
                  <a:schemeClr val="bg1"/>
                </a:solidFill>
              </a:rPr>
              <a:t>Some Christians have no room for Bible study, time to work in Kingdom, concern for other people…</a:t>
            </a:r>
          </a:p>
        </p:txBody>
      </p:sp>
    </p:spTree>
    <p:extLst>
      <p:ext uri="{BB962C8B-B14F-4D97-AF65-F5344CB8AC3E}">
        <p14:creationId xmlns:p14="http://schemas.microsoft.com/office/powerpoint/2010/main" xmlns="" val="1910086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55636"/>
            <a:ext cx="8229600" cy="792162"/>
          </a:xfrm>
        </p:spPr>
        <p:txBody>
          <a:bodyPr/>
          <a:lstStyle/>
          <a:p>
            <a:r>
              <a:rPr lang="en-US" altLang="en-US" sz="2800" dirty="0">
                <a:solidFill>
                  <a:schemeClr val="bg1"/>
                </a:solidFill>
              </a:rPr>
              <a:t>3. </a:t>
            </a:r>
            <a:r>
              <a:rPr lang="en-US" altLang="en-US" sz="3600" dirty="0">
                <a:solidFill>
                  <a:srgbClr val="FFFF00"/>
                </a:solidFill>
              </a:rPr>
              <a:t>Most important event</a:t>
            </a:r>
            <a:br>
              <a:rPr lang="en-US" altLang="en-US" sz="3600" dirty="0">
                <a:solidFill>
                  <a:srgbClr val="FFFF00"/>
                </a:solidFill>
              </a:rPr>
            </a:br>
            <a:r>
              <a:rPr lang="en-US" altLang="en-US" sz="3600" dirty="0">
                <a:solidFill>
                  <a:srgbClr val="FFFF00"/>
                </a:solidFill>
              </a:rPr>
              <a:t>in world history, </a:t>
            </a:r>
            <a:r>
              <a:rPr lang="en-US" altLang="en-US" sz="3600" dirty="0">
                <a:solidFill>
                  <a:schemeClr val="bg1"/>
                </a:solidFill>
              </a:rPr>
              <a:t>7</a:t>
            </a:r>
          </a:p>
        </p:txBody>
      </p:sp>
      <p:sp>
        <p:nvSpPr>
          <p:cNvPr id="6147" name="Rectangle 3"/>
          <p:cNvSpPr>
            <a:spLocks noGrp="1" noChangeArrowheads="1"/>
          </p:cNvSpPr>
          <p:nvPr>
            <p:ph type="body" idx="1"/>
          </p:nvPr>
        </p:nvSpPr>
        <p:spPr>
          <a:xfrm>
            <a:off x="457200" y="1371600"/>
            <a:ext cx="8229600" cy="5105400"/>
          </a:xfrm>
        </p:spPr>
        <p:txBody>
          <a:bodyPr/>
          <a:lstStyle/>
          <a:p>
            <a:pPr>
              <a:spcAft>
                <a:spcPts val="600"/>
              </a:spcAft>
            </a:pPr>
            <a:r>
              <a:rPr lang="en-US" altLang="en-US" sz="3400" dirty="0">
                <a:solidFill>
                  <a:schemeClr val="bg1"/>
                </a:solidFill>
              </a:rPr>
              <a:t>In stable?  </a:t>
            </a:r>
          </a:p>
          <a:p>
            <a:pPr>
              <a:spcAft>
                <a:spcPts val="600"/>
              </a:spcAft>
            </a:pPr>
            <a:r>
              <a:rPr lang="en-US" altLang="en-US" sz="3400" dirty="0">
                <a:solidFill>
                  <a:schemeClr val="bg1"/>
                </a:solidFill>
              </a:rPr>
              <a:t>What other king would begin here?</a:t>
            </a:r>
          </a:p>
          <a:p>
            <a:pPr>
              <a:spcAft>
                <a:spcPts val="600"/>
              </a:spcAft>
            </a:pPr>
            <a:r>
              <a:rPr lang="en-US" altLang="en-US" sz="3400" dirty="0">
                <a:solidFill>
                  <a:schemeClr val="bg1"/>
                </a:solidFill>
              </a:rPr>
              <a:t>God elevates lowly, rejects the proud.  Ph.2</a:t>
            </a:r>
            <a:endParaRPr lang="en-US" altLang="en-US" sz="3200" dirty="0">
              <a:solidFill>
                <a:schemeClr val="bg1"/>
              </a:solidFill>
            </a:endParaRPr>
          </a:p>
        </p:txBody>
      </p:sp>
    </p:spTree>
    <p:extLst>
      <p:ext uri="{BB962C8B-B14F-4D97-AF65-F5344CB8AC3E}">
        <p14:creationId xmlns:p14="http://schemas.microsoft.com/office/powerpoint/2010/main" xmlns="" val="3752856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2800" dirty="0">
                <a:solidFill>
                  <a:schemeClr val="bg1"/>
                </a:solidFill>
              </a:rPr>
              <a:t>4. </a:t>
            </a:r>
            <a:r>
              <a:rPr lang="en-US" altLang="en-US" sz="3600" dirty="0">
                <a:solidFill>
                  <a:srgbClr val="FFFF00"/>
                </a:solidFill>
              </a:rPr>
              <a:t>Great joy, </a:t>
            </a:r>
            <a:r>
              <a:rPr lang="en-US" altLang="en-US" sz="3600" dirty="0">
                <a:solidFill>
                  <a:schemeClr val="bg1"/>
                </a:solidFill>
              </a:rPr>
              <a:t>8-10</a:t>
            </a:r>
          </a:p>
        </p:txBody>
      </p:sp>
      <p:sp>
        <p:nvSpPr>
          <p:cNvPr id="6147" name="Rectangle 3"/>
          <p:cNvSpPr>
            <a:spLocks noGrp="1" noChangeArrowheads="1"/>
          </p:cNvSpPr>
          <p:nvPr>
            <p:ph type="body" idx="1"/>
          </p:nvPr>
        </p:nvSpPr>
        <p:spPr>
          <a:xfrm>
            <a:off x="457200" y="1219200"/>
            <a:ext cx="8229600" cy="5257800"/>
          </a:xfrm>
        </p:spPr>
        <p:txBody>
          <a:bodyPr/>
          <a:lstStyle/>
          <a:p>
            <a:pPr>
              <a:spcAft>
                <a:spcPts val="600"/>
              </a:spcAft>
            </a:pPr>
            <a:r>
              <a:rPr lang="en-US" altLang="en-US" sz="3400" dirty="0">
                <a:solidFill>
                  <a:schemeClr val="bg1"/>
                </a:solidFill>
              </a:rPr>
              <a:t>Average person can experience some joy</a:t>
            </a:r>
          </a:p>
          <a:p>
            <a:pPr>
              <a:spcAft>
                <a:spcPts val="600"/>
              </a:spcAft>
            </a:pPr>
            <a:r>
              <a:rPr lang="en-US" altLang="en-US" sz="3400" dirty="0">
                <a:solidFill>
                  <a:schemeClr val="bg1"/>
                </a:solidFill>
              </a:rPr>
              <a:t>Great joy: 1 Pt.1:8 – lot of God’s people</a:t>
            </a:r>
          </a:p>
          <a:p>
            <a:pPr lvl="1">
              <a:spcAft>
                <a:spcPts val="600"/>
              </a:spcAft>
            </a:pPr>
            <a:r>
              <a:rPr lang="en-US" altLang="en-US" sz="3200" dirty="0">
                <a:solidFill>
                  <a:schemeClr val="bg1"/>
                </a:solidFill>
              </a:rPr>
              <a:t>Sinner knows he is out of duty</a:t>
            </a:r>
          </a:p>
        </p:txBody>
      </p:sp>
    </p:spTree>
    <p:extLst>
      <p:ext uri="{BB962C8B-B14F-4D97-AF65-F5344CB8AC3E}">
        <p14:creationId xmlns:p14="http://schemas.microsoft.com/office/powerpoint/2010/main" xmlns="" val="106020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98438"/>
            <a:ext cx="8229600" cy="792162"/>
          </a:xfrm>
        </p:spPr>
        <p:txBody>
          <a:bodyPr/>
          <a:lstStyle/>
          <a:p>
            <a:r>
              <a:rPr lang="en-US" altLang="en-US" sz="2800" dirty="0">
                <a:solidFill>
                  <a:schemeClr val="bg1"/>
                </a:solidFill>
              </a:rPr>
              <a:t>5. </a:t>
            </a:r>
            <a:r>
              <a:rPr lang="en-US" altLang="en-US" sz="3600" dirty="0">
                <a:solidFill>
                  <a:srgbClr val="FFFF00"/>
                </a:solidFill>
              </a:rPr>
              <a:t>Shepherds show us. . .</a:t>
            </a:r>
            <a:r>
              <a:rPr lang="en-US" altLang="en-US" sz="3600" dirty="0">
                <a:solidFill>
                  <a:schemeClr val="bg1"/>
                </a:solidFill>
              </a:rPr>
              <a:t>16-20</a:t>
            </a:r>
          </a:p>
        </p:txBody>
      </p:sp>
      <p:sp>
        <p:nvSpPr>
          <p:cNvPr id="6147" name="Rectangle 3"/>
          <p:cNvSpPr>
            <a:spLocks noGrp="1" noChangeArrowheads="1"/>
          </p:cNvSpPr>
          <p:nvPr>
            <p:ph type="body" idx="1"/>
          </p:nvPr>
        </p:nvSpPr>
        <p:spPr>
          <a:xfrm>
            <a:off x="457200" y="1219200"/>
            <a:ext cx="8229600" cy="5257800"/>
          </a:xfrm>
        </p:spPr>
        <p:txBody>
          <a:bodyPr/>
          <a:lstStyle/>
          <a:p>
            <a:pPr>
              <a:spcAft>
                <a:spcPts val="600"/>
              </a:spcAft>
            </a:pPr>
            <a:r>
              <a:rPr lang="en-US" altLang="en-US" sz="3400" dirty="0">
                <a:solidFill>
                  <a:schemeClr val="bg1"/>
                </a:solidFill>
              </a:rPr>
              <a:t>Eager to come to Jesus, 16</a:t>
            </a:r>
          </a:p>
          <a:p>
            <a:pPr>
              <a:spcAft>
                <a:spcPts val="600"/>
              </a:spcAft>
            </a:pPr>
            <a:endParaRPr lang="en-US" altLang="en-US" sz="3400" dirty="0">
              <a:solidFill>
                <a:schemeClr val="bg1"/>
              </a:solidFill>
            </a:endParaRPr>
          </a:p>
          <a:p>
            <a:pPr>
              <a:spcAft>
                <a:spcPts val="600"/>
              </a:spcAft>
            </a:pPr>
            <a:endParaRPr lang="en-US" altLang="en-US" sz="3400" dirty="0">
              <a:solidFill>
                <a:schemeClr val="bg1"/>
              </a:solidFill>
            </a:endParaRPr>
          </a:p>
          <a:p>
            <a:pPr>
              <a:spcAft>
                <a:spcPts val="600"/>
              </a:spcAft>
            </a:pPr>
            <a:r>
              <a:rPr lang="en-US" altLang="en-US" sz="3400" dirty="0">
                <a:solidFill>
                  <a:schemeClr val="bg1"/>
                </a:solidFill>
              </a:rPr>
              <a:t>After seeing Jesus, changed men.</a:t>
            </a:r>
          </a:p>
          <a:p>
            <a:pPr lvl="1">
              <a:spcAft>
                <a:spcPts val="600"/>
              </a:spcAft>
            </a:pPr>
            <a:r>
              <a:rPr lang="en-US" altLang="en-US" sz="3200" dirty="0">
                <a:solidFill>
                  <a:schemeClr val="bg1"/>
                </a:solidFill>
              </a:rPr>
              <a:t>Samaritan, Lk.17</a:t>
            </a:r>
          </a:p>
          <a:p>
            <a:pPr lvl="1">
              <a:spcAft>
                <a:spcPts val="600"/>
              </a:spcAft>
            </a:pPr>
            <a:r>
              <a:rPr lang="en-US" altLang="en-US" sz="3200" dirty="0">
                <a:solidFill>
                  <a:schemeClr val="bg1"/>
                </a:solidFill>
              </a:rPr>
              <a:t>Apostles, Ac.4</a:t>
            </a:r>
          </a:p>
          <a:p>
            <a:pPr lvl="1">
              <a:spcAft>
                <a:spcPts val="600"/>
              </a:spcAft>
            </a:pPr>
            <a:r>
              <a:rPr lang="en-US" altLang="en-US" sz="3200" dirty="0">
                <a:solidFill>
                  <a:schemeClr val="bg1"/>
                </a:solidFill>
              </a:rPr>
              <a:t>Eunuch, Ac.8</a:t>
            </a:r>
          </a:p>
        </p:txBody>
      </p:sp>
      <p:sp>
        <p:nvSpPr>
          <p:cNvPr id="2" name="Rectangle 1">
            <a:extLst>
              <a:ext uri="{FF2B5EF4-FFF2-40B4-BE49-F238E27FC236}">
                <a16:creationId xmlns:a16="http://schemas.microsoft.com/office/drawing/2014/main" xmlns="" id="{B2102C0F-C431-4C0E-9840-9AED3456D9FA}"/>
              </a:ext>
            </a:extLst>
          </p:cNvPr>
          <p:cNvSpPr/>
          <p:nvPr/>
        </p:nvSpPr>
        <p:spPr>
          <a:xfrm>
            <a:off x="1841183" y="1981200"/>
            <a:ext cx="5478843" cy="1066800"/>
          </a:xfrm>
          <a:prstGeom prst="rect">
            <a:avLst/>
          </a:prstGeom>
          <a:blipFill>
            <a:blip r:embed="rId2" cstate="print"/>
            <a:tile tx="0" ty="0" sx="100000" sy="100000" flip="none" algn="tl"/>
          </a:blip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Shepherds first at </a:t>
            </a:r>
            <a:r>
              <a:rPr lang="en-US" sz="3200" dirty="0" smtClean="0"/>
              <a:t>manger.</a:t>
            </a:r>
            <a:endParaRPr lang="en-US" sz="3200" dirty="0"/>
          </a:p>
          <a:p>
            <a:pPr algn="ctr"/>
            <a:r>
              <a:rPr lang="en-US" sz="3200" dirty="0"/>
              <a:t>Women first at tomb.</a:t>
            </a:r>
          </a:p>
        </p:txBody>
      </p:sp>
      <p:sp>
        <p:nvSpPr>
          <p:cNvPr id="3" name="Rectangle 2">
            <a:extLst>
              <a:ext uri="{FF2B5EF4-FFF2-40B4-BE49-F238E27FC236}">
                <a16:creationId xmlns:a16="http://schemas.microsoft.com/office/drawing/2014/main" xmlns="" id="{E1059CB6-39EB-4E53-B70A-28015D4D56FC}"/>
              </a:ext>
            </a:extLst>
          </p:cNvPr>
          <p:cNvSpPr/>
          <p:nvPr/>
        </p:nvSpPr>
        <p:spPr>
          <a:xfrm>
            <a:off x="4724400" y="4267200"/>
            <a:ext cx="3810000" cy="1295400"/>
          </a:xfrm>
          <a:prstGeom prst="rect">
            <a:avLst/>
          </a:prstGeom>
          <a:blipFill>
            <a:blip r:embed="rId3" cstate="print"/>
            <a:tile tx="0" ty="0" sx="100000" sy="100000" flip="none" algn="tl"/>
          </a:blip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‘Sir, we wish to see Jesus’ </a:t>
            </a:r>
            <a:r>
              <a:rPr lang="en-US" sz="2800" dirty="0"/>
              <a:t>– Jn.12:21 </a:t>
            </a:r>
            <a:endParaRPr lang="en-US" sz="1600" dirty="0"/>
          </a:p>
        </p:txBody>
      </p:sp>
    </p:spTree>
    <p:extLst>
      <p:ext uri="{BB962C8B-B14F-4D97-AF65-F5344CB8AC3E}">
        <p14:creationId xmlns:p14="http://schemas.microsoft.com/office/powerpoint/2010/main" xmlns="" val="1285151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47">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96644"/>
            <a:ext cx="8229600" cy="792162"/>
          </a:xfrm>
        </p:spPr>
        <p:txBody>
          <a:bodyPr/>
          <a:lstStyle/>
          <a:p>
            <a:r>
              <a:rPr lang="en-US" altLang="en-US" sz="2800" dirty="0">
                <a:solidFill>
                  <a:schemeClr val="bg1"/>
                </a:solidFill>
              </a:rPr>
              <a:t>5. </a:t>
            </a:r>
            <a:r>
              <a:rPr lang="en-US" altLang="en-US" sz="3600" dirty="0">
                <a:solidFill>
                  <a:srgbClr val="FFFF00"/>
                </a:solidFill>
              </a:rPr>
              <a:t>Shepherds show us. . .</a:t>
            </a:r>
            <a:r>
              <a:rPr lang="en-US" altLang="en-US" sz="3600" dirty="0">
                <a:solidFill>
                  <a:schemeClr val="bg1"/>
                </a:solidFill>
              </a:rPr>
              <a:t>16-20</a:t>
            </a:r>
          </a:p>
        </p:txBody>
      </p:sp>
      <p:sp>
        <p:nvSpPr>
          <p:cNvPr id="6147" name="Rectangle 3"/>
          <p:cNvSpPr>
            <a:spLocks noGrp="1" noChangeArrowheads="1"/>
          </p:cNvSpPr>
          <p:nvPr>
            <p:ph type="body" idx="1"/>
          </p:nvPr>
        </p:nvSpPr>
        <p:spPr>
          <a:xfrm>
            <a:off x="457200" y="1219200"/>
            <a:ext cx="8229600" cy="5257800"/>
          </a:xfrm>
        </p:spPr>
        <p:txBody>
          <a:bodyPr/>
          <a:lstStyle/>
          <a:p>
            <a:pPr>
              <a:spcAft>
                <a:spcPts val="600"/>
              </a:spcAft>
            </a:pPr>
            <a:endParaRPr lang="en-US" altLang="en-US" sz="3400" dirty="0">
              <a:solidFill>
                <a:schemeClr val="bg1"/>
              </a:solidFill>
            </a:endParaRPr>
          </a:p>
          <a:p>
            <a:pPr>
              <a:spcAft>
                <a:spcPts val="600"/>
              </a:spcAft>
            </a:pPr>
            <a:endParaRPr lang="en-US" altLang="en-US" sz="3400" dirty="0">
              <a:solidFill>
                <a:schemeClr val="bg1"/>
              </a:solidFill>
            </a:endParaRPr>
          </a:p>
          <a:p>
            <a:pPr>
              <a:spcAft>
                <a:spcPts val="600"/>
              </a:spcAft>
            </a:pPr>
            <a:r>
              <a:rPr lang="en-US" altLang="en-US" sz="3400" dirty="0">
                <a:solidFill>
                  <a:schemeClr val="bg1"/>
                </a:solidFill>
              </a:rPr>
              <a:t>Shepherds were considered ignorant; not allowed to testify in court.  </a:t>
            </a:r>
          </a:p>
          <a:p>
            <a:pPr>
              <a:spcAft>
                <a:spcPts val="600"/>
              </a:spcAft>
            </a:pPr>
            <a:r>
              <a:rPr lang="en-US" altLang="en-US" sz="3400" dirty="0">
                <a:solidFill>
                  <a:schemeClr val="bg1"/>
                </a:solidFill>
              </a:rPr>
              <a:t>High, sophisticated people often miss truth.   1 Co.1:26</a:t>
            </a:r>
            <a:endParaRPr lang="en-US" altLang="en-US" sz="3200" dirty="0">
              <a:solidFill>
                <a:schemeClr val="bg1"/>
              </a:solidFill>
            </a:endParaRPr>
          </a:p>
        </p:txBody>
      </p:sp>
      <p:sp>
        <p:nvSpPr>
          <p:cNvPr id="2" name="Rectangle 1">
            <a:extLst>
              <a:ext uri="{FF2B5EF4-FFF2-40B4-BE49-F238E27FC236}">
                <a16:creationId xmlns:a16="http://schemas.microsoft.com/office/drawing/2014/main" xmlns="" id="{B2102C0F-C431-4C0E-9840-9AED3456D9FA}"/>
              </a:ext>
            </a:extLst>
          </p:cNvPr>
          <p:cNvSpPr/>
          <p:nvPr/>
        </p:nvSpPr>
        <p:spPr>
          <a:xfrm>
            <a:off x="609600" y="1295400"/>
            <a:ext cx="7924800" cy="1066800"/>
          </a:xfrm>
          <a:prstGeom prst="rect">
            <a:avLst/>
          </a:prstGeom>
          <a:blipFill>
            <a:blip r:embed="rId2" cstate="print"/>
            <a:tile tx="0" ty="0" sx="100000" sy="100000" flip="none" algn="tl"/>
          </a:blipFill>
          <a:ln w="3175">
            <a:solidFill>
              <a:srgbClr val="99FF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Shepherds first preachers of His birth.</a:t>
            </a:r>
          </a:p>
          <a:p>
            <a:pPr algn="ctr"/>
            <a:r>
              <a:rPr lang="en-US" sz="3200" dirty="0"/>
              <a:t>Women first preachers of His resurrection.</a:t>
            </a:r>
          </a:p>
        </p:txBody>
      </p:sp>
    </p:spTree>
    <p:extLst>
      <p:ext uri="{BB962C8B-B14F-4D97-AF65-F5344CB8AC3E}">
        <p14:creationId xmlns:p14="http://schemas.microsoft.com/office/powerpoint/2010/main" xmlns="" val="570586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2800" dirty="0">
                <a:solidFill>
                  <a:schemeClr val="bg1"/>
                </a:solidFill>
              </a:rPr>
              <a:t>6. </a:t>
            </a:r>
            <a:r>
              <a:rPr lang="en-US" altLang="en-US" sz="3600" dirty="0">
                <a:solidFill>
                  <a:srgbClr val="FFFF00"/>
                </a:solidFill>
              </a:rPr>
              <a:t>‘as it was told them…’ </a:t>
            </a:r>
            <a:r>
              <a:rPr lang="en-US" altLang="en-US" sz="3600" dirty="0">
                <a:solidFill>
                  <a:schemeClr val="bg1"/>
                </a:solidFill>
              </a:rPr>
              <a:t>20</a:t>
            </a:r>
          </a:p>
        </p:txBody>
      </p:sp>
      <p:sp>
        <p:nvSpPr>
          <p:cNvPr id="6147" name="Rectangle 3"/>
          <p:cNvSpPr>
            <a:spLocks noGrp="1" noChangeArrowheads="1"/>
          </p:cNvSpPr>
          <p:nvPr>
            <p:ph type="body" idx="1"/>
          </p:nvPr>
        </p:nvSpPr>
        <p:spPr>
          <a:xfrm>
            <a:off x="457200" y="1219200"/>
            <a:ext cx="8229600" cy="5257800"/>
          </a:xfrm>
        </p:spPr>
        <p:txBody>
          <a:bodyPr/>
          <a:lstStyle/>
          <a:p>
            <a:pPr>
              <a:spcAft>
                <a:spcPts val="600"/>
              </a:spcAft>
            </a:pPr>
            <a:r>
              <a:rPr lang="en-US" altLang="en-US" sz="3400" dirty="0">
                <a:solidFill>
                  <a:schemeClr val="bg1"/>
                </a:solidFill>
              </a:rPr>
              <a:t>God’s promises and prophecies never fall short of their claims.</a:t>
            </a:r>
          </a:p>
          <a:p>
            <a:pPr>
              <a:spcAft>
                <a:spcPts val="600"/>
              </a:spcAft>
            </a:pPr>
            <a:endParaRPr lang="en-US" altLang="en-US" sz="3400" dirty="0">
              <a:solidFill>
                <a:schemeClr val="bg1"/>
              </a:solidFill>
            </a:endParaRPr>
          </a:p>
          <a:p>
            <a:pPr>
              <a:spcAft>
                <a:spcPts val="600"/>
              </a:spcAft>
            </a:pPr>
            <a:endParaRPr lang="en-US" altLang="en-US" sz="3200" dirty="0">
              <a:solidFill>
                <a:schemeClr val="bg1"/>
              </a:solidFill>
            </a:endParaRPr>
          </a:p>
        </p:txBody>
      </p:sp>
    </p:spTree>
    <p:extLst>
      <p:ext uri="{BB962C8B-B14F-4D97-AF65-F5344CB8AC3E}">
        <p14:creationId xmlns:p14="http://schemas.microsoft.com/office/powerpoint/2010/main" xmlns="" val="1374788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52400"/>
            <a:ext cx="8229600" cy="792162"/>
          </a:xfrm>
        </p:spPr>
        <p:txBody>
          <a:bodyPr/>
          <a:lstStyle/>
          <a:p>
            <a:r>
              <a:rPr lang="en-US" altLang="en-US" sz="2800" dirty="0">
                <a:solidFill>
                  <a:schemeClr val="bg1"/>
                </a:solidFill>
              </a:rPr>
              <a:t>7. </a:t>
            </a:r>
            <a:r>
              <a:rPr lang="en-US" altLang="en-US" sz="3600" dirty="0">
                <a:solidFill>
                  <a:srgbClr val="FFFF00"/>
                </a:solidFill>
              </a:rPr>
              <a:t>Jesus, the litmus test, </a:t>
            </a:r>
            <a:r>
              <a:rPr lang="en-US" altLang="en-US" sz="3600" dirty="0">
                <a:solidFill>
                  <a:schemeClr val="bg1"/>
                </a:solidFill>
              </a:rPr>
              <a:t>34-35</a:t>
            </a:r>
          </a:p>
        </p:txBody>
      </p:sp>
      <p:sp>
        <p:nvSpPr>
          <p:cNvPr id="6147" name="Rectangle 3"/>
          <p:cNvSpPr>
            <a:spLocks noGrp="1" noChangeArrowheads="1"/>
          </p:cNvSpPr>
          <p:nvPr>
            <p:ph type="body" idx="1"/>
          </p:nvPr>
        </p:nvSpPr>
        <p:spPr>
          <a:xfrm>
            <a:off x="457200" y="1219200"/>
            <a:ext cx="8229600" cy="5257800"/>
          </a:xfrm>
        </p:spPr>
        <p:txBody>
          <a:bodyPr/>
          <a:lstStyle/>
          <a:p>
            <a:pPr>
              <a:spcAft>
                <a:spcPts val="600"/>
              </a:spcAft>
            </a:pPr>
            <a:r>
              <a:rPr lang="en-US" altLang="en-US" sz="3400" dirty="0">
                <a:solidFill>
                  <a:schemeClr val="bg1"/>
                </a:solidFill>
              </a:rPr>
              <a:t>Neutrality is impossible</a:t>
            </a:r>
          </a:p>
          <a:p>
            <a:pPr lvl="1">
              <a:spcAft>
                <a:spcPts val="600"/>
              </a:spcAft>
            </a:pPr>
            <a:r>
              <a:rPr lang="en-US" altLang="en-US" sz="3200" dirty="0">
                <a:solidFill>
                  <a:schemeClr val="bg1"/>
                </a:solidFill>
              </a:rPr>
              <a:t>We are with Him or against Him</a:t>
            </a:r>
          </a:p>
          <a:p>
            <a:pPr lvl="1">
              <a:spcAft>
                <a:spcPts val="600"/>
              </a:spcAft>
            </a:pPr>
            <a:r>
              <a:rPr lang="en-US" altLang="en-US" sz="3200" dirty="0">
                <a:solidFill>
                  <a:schemeClr val="bg1"/>
                </a:solidFill>
              </a:rPr>
              <a:t>We are saved or lost</a:t>
            </a:r>
          </a:p>
          <a:p>
            <a:pPr marL="457200" lvl="1" indent="0">
              <a:spcAft>
                <a:spcPts val="600"/>
              </a:spcAft>
              <a:buNone/>
            </a:pPr>
            <a:endParaRPr lang="en-US" altLang="en-US" sz="3200" dirty="0">
              <a:solidFill>
                <a:schemeClr val="bg1"/>
              </a:solidFill>
            </a:endParaRPr>
          </a:p>
          <a:p>
            <a:pPr marL="457200" lvl="1" indent="0">
              <a:spcAft>
                <a:spcPts val="600"/>
              </a:spcAft>
              <a:buNone/>
            </a:pPr>
            <a:endParaRPr lang="en-US" altLang="en-US" sz="3200" dirty="0">
              <a:solidFill>
                <a:schemeClr val="bg1"/>
              </a:solidFill>
            </a:endParaRPr>
          </a:p>
          <a:p>
            <a:pPr>
              <a:spcBef>
                <a:spcPts val="300"/>
              </a:spcBef>
              <a:spcAft>
                <a:spcPts val="600"/>
              </a:spcAft>
            </a:pPr>
            <a:r>
              <a:rPr lang="en-US" altLang="en-US" sz="3400" dirty="0">
                <a:solidFill>
                  <a:schemeClr val="bg1"/>
                </a:solidFill>
              </a:rPr>
              <a:t>A contrast: Pilate – robber on cross</a:t>
            </a:r>
          </a:p>
          <a:p>
            <a:pPr>
              <a:spcAft>
                <a:spcPts val="600"/>
              </a:spcAft>
            </a:pPr>
            <a:endParaRPr lang="en-US" altLang="en-US" sz="3200" dirty="0">
              <a:solidFill>
                <a:schemeClr val="bg1"/>
              </a:solidFill>
            </a:endParaRPr>
          </a:p>
        </p:txBody>
      </p:sp>
      <p:sp>
        <p:nvSpPr>
          <p:cNvPr id="2" name="Rectangle: Rounded Corners 1">
            <a:extLst>
              <a:ext uri="{FF2B5EF4-FFF2-40B4-BE49-F238E27FC236}">
                <a16:creationId xmlns:a16="http://schemas.microsoft.com/office/drawing/2014/main" xmlns="" id="{2CCAD1E0-E58A-481C-BDB4-9F3FFD0879A5}"/>
              </a:ext>
            </a:extLst>
          </p:cNvPr>
          <p:cNvSpPr/>
          <p:nvPr/>
        </p:nvSpPr>
        <p:spPr>
          <a:xfrm>
            <a:off x="1688629" y="3215148"/>
            <a:ext cx="5793719" cy="1143000"/>
          </a:xfrm>
          <a:prstGeom prst="roundRect">
            <a:avLst/>
          </a:prstGeom>
          <a:blipFill>
            <a:blip r:embed="rId2" cstate="print"/>
            <a:tile tx="0" ty="0" sx="100000" sy="100000" flip="none" algn="tl"/>
          </a:blipFill>
          <a:ln>
            <a:solidFill>
              <a:srgbClr val="00B0F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accent2">
                    <a:lumMod val="50000"/>
                  </a:schemeClr>
                </a:solidFill>
              </a:rPr>
              <a:t>Everything depends on what</a:t>
            </a:r>
            <a:br>
              <a:rPr lang="en-US" sz="3200" dirty="0">
                <a:solidFill>
                  <a:schemeClr val="accent2">
                    <a:lumMod val="50000"/>
                  </a:schemeClr>
                </a:solidFill>
              </a:rPr>
            </a:br>
            <a:r>
              <a:rPr lang="en-US" sz="3200" dirty="0">
                <a:solidFill>
                  <a:schemeClr val="accent2">
                    <a:lumMod val="50000"/>
                  </a:schemeClr>
                </a:solidFill>
              </a:rPr>
              <a:t>we do with Jesus</a:t>
            </a:r>
          </a:p>
        </p:txBody>
      </p:sp>
    </p:spTree>
    <p:extLst>
      <p:ext uri="{BB962C8B-B14F-4D97-AF65-F5344CB8AC3E}">
        <p14:creationId xmlns:p14="http://schemas.microsoft.com/office/powerpoint/2010/main" xmlns="" val="15794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40888"/>
            <a:ext cx="8229600" cy="792162"/>
          </a:xfrm>
        </p:spPr>
        <p:txBody>
          <a:bodyPr/>
          <a:lstStyle/>
          <a:p>
            <a:r>
              <a:rPr lang="en-US" altLang="en-US" sz="2800" dirty="0">
                <a:solidFill>
                  <a:schemeClr val="bg1"/>
                </a:solidFill>
              </a:rPr>
              <a:t>8. </a:t>
            </a:r>
            <a:r>
              <a:rPr lang="en-US" altLang="en-US" sz="3600" dirty="0">
                <a:solidFill>
                  <a:srgbClr val="FFFF00"/>
                </a:solidFill>
              </a:rPr>
              <a:t>No matter our age,</a:t>
            </a:r>
            <a:br>
              <a:rPr lang="en-US" altLang="en-US" sz="3600" dirty="0">
                <a:solidFill>
                  <a:srgbClr val="FFFF00"/>
                </a:solidFill>
              </a:rPr>
            </a:br>
            <a:r>
              <a:rPr lang="en-US" altLang="en-US" sz="3600" dirty="0">
                <a:solidFill>
                  <a:srgbClr val="FFFF00"/>
                </a:solidFill>
              </a:rPr>
              <a:t>God can use us, </a:t>
            </a:r>
            <a:r>
              <a:rPr lang="en-US" altLang="en-US" sz="3600" dirty="0">
                <a:solidFill>
                  <a:schemeClr val="bg1"/>
                </a:solidFill>
              </a:rPr>
              <a:t>37</a:t>
            </a:r>
          </a:p>
        </p:txBody>
      </p:sp>
      <p:sp>
        <p:nvSpPr>
          <p:cNvPr id="6147" name="Rectangle 3"/>
          <p:cNvSpPr>
            <a:spLocks noGrp="1" noChangeArrowheads="1"/>
          </p:cNvSpPr>
          <p:nvPr>
            <p:ph type="body" idx="1"/>
          </p:nvPr>
        </p:nvSpPr>
        <p:spPr>
          <a:xfrm>
            <a:off x="457200" y="1371600"/>
            <a:ext cx="8229600" cy="5105400"/>
          </a:xfrm>
        </p:spPr>
        <p:txBody>
          <a:bodyPr/>
          <a:lstStyle/>
          <a:p>
            <a:pPr>
              <a:spcAft>
                <a:spcPts val="600"/>
              </a:spcAft>
            </a:pPr>
            <a:r>
              <a:rPr lang="en-US" altLang="en-US" sz="3400" dirty="0">
                <a:solidFill>
                  <a:schemeClr val="bg1"/>
                </a:solidFill>
              </a:rPr>
              <a:t>There is always something we can do</a:t>
            </a:r>
          </a:p>
          <a:p>
            <a:pPr>
              <a:spcAft>
                <a:spcPts val="600"/>
              </a:spcAft>
            </a:pPr>
            <a:endParaRPr lang="en-US" altLang="en-US" sz="3200" dirty="0">
              <a:solidFill>
                <a:schemeClr val="bg1"/>
              </a:solidFill>
            </a:endParaRPr>
          </a:p>
        </p:txBody>
      </p:sp>
    </p:spTree>
    <p:extLst>
      <p:ext uri="{BB962C8B-B14F-4D97-AF65-F5344CB8AC3E}">
        <p14:creationId xmlns:p14="http://schemas.microsoft.com/office/powerpoint/2010/main" xmlns="" val="384850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bg>
      <p:bgPr>
        <a:solidFill>
          <a:schemeClr val="bg1">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400" dirty="0">
              <a:solidFill>
                <a:schemeClr val="tx1"/>
              </a:solidFill>
            </a:endParaRPr>
          </a:p>
        </p:txBody>
      </p:sp>
      <p:sp>
        <p:nvSpPr>
          <p:cNvPr id="3" name="Rectangle: Rounded Corners 2">
            <a:extLst>
              <a:ext uri="{FF2B5EF4-FFF2-40B4-BE49-F238E27FC236}">
                <a16:creationId xmlns:a16="http://schemas.microsoft.com/office/drawing/2014/main" xmlns="" id="{1BBC1824-2D85-4E16-8CEF-63034EC2D16E}"/>
              </a:ext>
            </a:extLst>
          </p:cNvPr>
          <p:cNvSpPr/>
          <p:nvPr/>
        </p:nvSpPr>
        <p:spPr>
          <a:xfrm>
            <a:off x="1356852" y="1981200"/>
            <a:ext cx="6477000" cy="1295400"/>
          </a:xfrm>
          <a:prstGeom prst="roundRect">
            <a:avLst/>
          </a:prstGeom>
          <a:solidFill>
            <a:schemeClr val="accent5"/>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Power of God:</a:t>
            </a:r>
          </a:p>
          <a:p>
            <a:pPr algn="ctr"/>
            <a:r>
              <a:rPr lang="en-US" sz="4000" dirty="0">
                <a:solidFill>
                  <a:schemeClr val="tx1"/>
                </a:solidFill>
              </a:rPr>
              <a:t>Birth of Jesus</a:t>
            </a:r>
          </a:p>
        </p:txBody>
      </p:sp>
      <p:sp>
        <p:nvSpPr>
          <p:cNvPr id="6" name="Rectangle: Rounded Corners 5">
            <a:extLst>
              <a:ext uri="{FF2B5EF4-FFF2-40B4-BE49-F238E27FC236}">
                <a16:creationId xmlns:a16="http://schemas.microsoft.com/office/drawing/2014/main" xmlns="" id="{6B71E761-539C-450D-B04B-7C5E5C51A738}"/>
              </a:ext>
            </a:extLst>
          </p:cNvPr>
          <p:cNvSpPr/>
          <p:nvPr/>
        </p:nvSpPr>
        <p:spPr>
          <a:xfrm>
            <a:off x="2147471" y="3505200"/>
            <a:ext cx="4866266" cy="762000"/>
          </a:xfrm>
          <a:prstGeom prst="roundRect">
            <a:avLst/>
          </a:prstGeom>
          <a:solidFill>
            <a:schemeClr val="accent5"/>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chemeClr val="tx1"/>
                </a:solidFill>
              </a:rPr>
              <a:t>Luke 2</a:t>
            </a:r>
          </a:p>
        </p:txBody>
      </p:sp>
    </p:spTree>
    <p:extLst>
      <p:ext uri="{BB962C8B-B14F-4D97-AF65-F5344CB8AC3E}">
        <p14:creationId xmlns:p14="http://schemas.microsoft.com/office/powerpoint/2010/main" xmlns="" val="2659408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295401"/>
            <a:ext cx="6858000" cy="1143000"/>
          </a:xfrm>
          <a:blipFill>
            <a:blip r:embed="rId2" cstate="print"/>
            <a:tile tx="0" ty="0" sx="100000" sy="100000" flip="none" algn="tl"/>
          </a:blipFill>
          <a:effectLst>
            <a:outerShdw blurRad="50800" dist="38100" dir="2700000" algn="tl" rotWithShape="0">
              <a:prstClr val="black">
                <a:alpha val="40000"/>
              </a:prstClr>
            </a:outerShdw>
          </a:effectLst>
          <a:scene3d>
            <a:camera prst="orthographicFront"/>
            <a:lightRig rig="threePt" dir="t"/>
          </a:scene3d>
          <a:sp3d>
            <a:bevelT/>
          </a:sp3d>
        </p:spPr>
        <p:txBody>
          <a:bodyPr anchor="ctr" anchorCtr="0"/>
          <a:lstStyle/>
          <a:p>
            <a:r>
              <a:rPr lang="en-US" sz="40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rPr>
              <a:t>I. The Passage</a:t>
            </a:r>
            <a:endParaRPr lang="en-US" sz="4800" dirty="0">
              <a:solidFill>
                <a:schemeClr val="accent2">
                  <a:lumMod val="50000"/>
                </a:schemeClr>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109486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3600" dirty="0">
                <a:solidFill>
                  <a:srgbClr val="FFFFCC"/>
                </a:solidFill>
              </a:rPr>
              <a:t>The Place, </a:t>
            </a:r>
            <a:r>
              <a:rPr lang="en-US" altLang="en-US" sz="3600" dirty="0">
                <a:solidFill>
                  <a:schemeClr val="bg1"/>
                </a:solidFill>
              </a:rPr>
              <a:t>1-7</a:t>
            </a:r>
          </a:p>
        </p:txBody>
      </p:sp>
      <p:sp>
        <p:nvSpPr>
          <p:cNvPr id="3075" name="Rectangle 3"/>
          <p:cNvSpPr>
            <a:spLocks noGrp="1" noChangeArrowheads="1"/>
          </p:cNvSpPr>
          <p:nvPr>
            <p:ph type="body" idx="1"/>
          </p:nvPr>
        </p:nvSpPr>
        <p:spPr>
          <a:xfrm>
            <a:off x="457200" y="1066800"/>
            <a:ext cx="8229600" cy="5181600"/>
          </a:xfrm>
        </p:spPr>
        <p:txBody>
          <a:bodyPr/>
          <a:lstStyle/>
          <a:p>
            <a:r>
              <a:rPr lang="en-US" altLang="en-US" dirty="0">
                <a:solidFill>
                  <a:schemeClr val="bg1"/>
                </a:solidFill>
              </a:rPr>
              <a:t>Augustus (1-2)</a:t>
            </a:r>
          </a:p>
          <a:p>
            <a:r>
              <a:rPr lang="en-US" altLang="en-US" dirty="0">
                <a:solidFill>
                  <a:schemeClr val="bg1"/>
                </a:solidFill>
              </a:rPr>
              <a:t>31 BC – AD 14</a:t>
            </a: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1"/>
          <p:cNvSpPr/>
          <p:nvPr/>
        </p:nvSpPr>
        <p:spPr>
          <a:xfrm>
            <a:off x="4662999" y="1066800"/>
            <a:ext cx="3412595" cy="687003"/>
          </a:xfrm>
          <a:prstGeom prst="rect">
            <a:avLst/>
          </a:prstGeom>
          <a:solidFill>
            <a:schemeClr val="accent5"/>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Decree, </a:t>
            </a:r>
            <a:r>
              <a:rPr lang="en-US" sz="3200" dirty="0">
                <a:solidFill>
                  <a:schemeClr val="tx1"/>
                </a:solidFill>
              </a:rPr>
              <a:t>1-3</a:t>
            </a:r>
          </a:p>
        </p:txBody>
      </p:sp>
      <p:sp>
        <p:nvSpPr>
          <p:cNvPr id="5" name="Rectangle 4">
            <a:extLst>
              <a:ext uri="{FF2B5EF4-FFF2-40B4-BE49-F238E27FC236}">
                <a16:creationId xmlns:a16="http://schemas.microsoft.com/office/drawing/2014/main" xmlns="" id="{33AF15EC-C73B-4C89-98E3-4BFC4082F2C8}"/>
              </a:ext>
            </a:extLst>
          </p:cNvPr>
          <p:cNvSpPr/>
          <p:nvPr/>
        </p:nvSpPr>
        <p:spPr>
          <a:xfrm>
            <a:off x="4663802" y="1903797"/>
            <a:ext cx="3412595" cy="687003"/>
          </a:xfrm>
          <a:prstGeom prst="rect">
            <a:avLst/>
          </a:prstGeom>
          <a:solidFill>
            <a:schemeClr val="accent5"/>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Roman Empire, </a:t>
            </a:r>
            <a:r>
              <a:rPr lang="en-US" sz="3200" dirty="0">
                <a:solidFill>
                  <a:schemeClr val="tx1"/>
                </a:solidFill>
              </a:rPr>
              <a:t>1</a:t>
            </a:r>
          </a:p>
        </p:txBody>
      </p:sp>
      <p:sp>
        <p:nvSpPr>
          <p:cNvPr id="6" name="Rectangle 5">
            <a:extLst>
              <a:ext uri="{FF2B5EF4-FFF2-40B4-BE49-F238E27FC236}">
                <a16:creationId xmlns:a16="http://schemas.microsoft.com/office/drawing/2014/main" xmlns="" id="{D0D0884E-0548-49CE-B9D4-9D0FE6A04E61}"/>
              </a:ext>
            </a:extLst>
          </p:cNvPr>
          <p:cNvSpPr/>
          <p:nvPr/>
        </p:nvSpPr>
        <p:spPr>
          <a:xfrm>
            <a:off x="4664605" y="2740794"/>
            <a:ext cx="3412595" cy="687003"/>
          </a:xfrm>
          <a:prstGeom prst="rect">
            <a:avLst/>
          </a:prstGeom>
          <a:solidFill>
            <a:schemeClr val="accent5"/>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Bethlehem, </a:t>
            </a:r>
            <a:r>
              <a:rPr lang="en-US" sz="3200" dirty="0">
                <a:solidFill>
                  <a:schemeClr val="tx1"/>
                </a:solidFill>
              </a:rPr>
              <a:t>4-5</a:t>
            </a:r>
          </a:p>
        </p:txBody>
      </p:sp>
      <p:sp>
        <p:nvSpPr>
          <p:cNvPr id="7" name="Rectangle 6">
            <a:extLst>
              <a:ext uri="{FF2B5EF4-FFF2-40B4-BE49-F238E27FC236}">
                <a16:creationId xmlns:a16="http://schemas.microsoft.com/office/drawing/2014/main" xmlns="" id="{B072936C-022A-442F-AACE-C264E2944F6E}"/>
              </a:ext>
            </a:extLst>
          </p:cNvPr>
          <p:cNvSpPr/>
          <p:nvPr/>
        </p:nvSpPr>
        <p:spPr>
          <a:xfrm>
            <a:off x="4665408" y="3580197"/>
            <a:ext cx="3412595" cy="687003"/>
          </a:xfrm>
          <a:prstGeom prst="rect">
            <a:avLst/>
          </a:prstGeom>
          <a:solidFill>
            <a:schemeClr val="accent5"/>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“It’s time,” </a:t>
            </a:r>
            <a:r>
              <a:rPr lang="en-US" sz="3200" dirty="0">
                <a:solidFill>
                  <a:schemeClr val="tx1"/>
                </a:solidFill>
              </a:rPr>
              <a:t>6</a:t>
            </a:r>
          </a:p>
        </p:txBody>
      </p:sp>
      <p:sp>
        <p:nvSpPr>
          <p:cNvPr id="8" name="Rectangle 7">
            <a:extLst>
              <a:ext uri="{FF2B5EF4-FFF2-40B4-BE49-F238E27FC236}">
                <a16:creationId xmlns:a16="http://schemas.microsoft.com/office/drawing/2014/main" xmlns="" id="{78F792DC-691C-42EB-8294-6D8A4BC73CA8}"/>
              </a:ext>
            </a:extLst>
          </p:cNvPr>
          <p:cNvSpPr/>
          <p:nvPr/>
        </p:nvSpPr>
        <p:spPr>
          <a:xfrm>
            <a:off x="4666211" y="4419600"/>
            <a:ext cx="3412595" cy="687003"/>
          </a:xfrm>
          <a:prstGeom prst="rect">
            <a:avLst/>
          </a:prstGeom>
          <a:solidFill>
            <a:schemeClr val="accent5"/>
          </a:solidFill>
          <a:ln>
            <a:solidFill>
              <a:schemeClr val="tx1"/>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800"/>
              </a:spcAft>
            </a:pPr>
            <a:r>
              <a:rPr lang="en-US" sz="3200" dirty="0">
                <a:solidFill>
                  <a:schemeClr val="accent2">
                    <a:lumMod val="50000"/>
                  </a:schemeClr>
                </a:solidFill>
              </a:rPr>
              <a:t>Manger…Inn, </a:t>
            </a:r>
            <a:r>
              <a:rPr lang="en-US" sz="3200" dirty="0">
                <a:solidFill>
                  <a:schemeClr val="tx1"/>
                </a:solidFill>
              </a:rPr>
              <a:t>7</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143000"/>
          </a:xfrm>
        </p:spPr>
        <p:txBody>
          <a:bodyPr/>
          <a:lstStyle/>
          <a:p>
            <a:r>
              <a:rPr lang="en-US" altLang="en-US" sz="2400" dirty="0">
                <a:solidFill>
                  <a:schemeClr val="bg1"/>
                </a:solidFill>
              </a:rPr>
              <a:t>The Place, 1-7</a:t>
            </a:r>
            <a:br>
              <a:rPr lang="en-US" altLang="en-US" sz="2400" dirty="0">
                <a:solidFill>
                  <a:schemeClr val="bg1"/>
                </a:solidFill>
              </a:rPr>
            </a:br>
            <a:r>
              <a:rPr lang="en-US" altLang="en-US" sz="3600" dirty="0">
                <a:solidFill>
                  <a:srgbClr val="FFFFCC"/>
                </a:solidFill>
              </a:rPr>
              <a:t>The People: shepherds, </a:t>
            </a:r>
            <a:r>
              <a:rPr lang="en-US" altLang="en-US" sz="3600" dirty="0">
                <a:solidFill>
                  <a:schemeClr val="bg1"/>
                </a:solidFill>
              </a:rPr>
              <a:t>8-20</a:t>
            </a:r>
          </a:p>
        </p:txBody>
      </p:sp>
      <p:sp>
        <p:nvSpPr>
          <p:cNvPr id="3075" name="Rectangle 3"/>
          <p:cNvSpPr>
            <a:spLocks noGrp="1" noChangeArrowheads="1"/>
          </p:cNvSpPr>
          <p:nvPr>
            <p:ph type="body" idx="1"/>
          </p:nvPr>
        </p:nvSpPr>
        <p:spPr>
          <a:xfrm>
            <a:off x="457200" y="1371600"/>
            <a:ext cx="8229600" cy="4876800"/>
          </a:xfrm>
        </p:spPr>
        <p:txBody>
          <a:bodyPr/>
          <a:lstStyle/>
          <a:p>
            <a:r>
              <a:rPr lang="en-US" altLang="en-US" dirty="0">
                <a:solidFill>
                  <a:schemeClr val="bg1"/>
                </a:solidFill>
              </a:rPr>
              <a:t>Shepherds in field, 8</a:t>
            </a:r>
          </a:p>
          <a:p>
            <a:r>
              <a:rPr lang="en-US" altLang="en-US" dirty="0">
                <a:solidFill>
                  <a:schemeClr val="bg1"/>
                </a:solidFill>
              </a:rPr>
              <a:t>Angel, 9-10</a:t>
            </a:r>
          </a:p>
          <a:p>
            <a:r>
              <a:rPr lang="en-US" altLang="en-US" dirty="0">
                <a:solidFill>
                  <a:schemeClr val="bg1"/>
                </a:solidFill>
              </a:rPr>
              <a:t>Savior, 11 (Mic.5:2) – not political leader</a:t>
            </a:r>
          </a:p>
          <a:p>
            <a:pPr lvl="1"/>
            <a:r>
              <a:rPr lang="en-US" altLang="en-US" sz="3200" dirty="0">
                <a:solidFill>
                  <a:srgbClr val="FFFFCC"/>
                </a:solidFill>
              </a:rPr>
              <a:t>Sign (12): baby swaddled, in manger</a:t>
            </a:r>
          </a:p>
          <a:p>
            <a:r>
              <a:rPr lang="en-US" altLang="en-US" dirty="0">
                <a:solidFill>
                  <a:schemeClr val="bg1"/>
                </a:solidFill>
              </a:rPr>
              <a:t>Multitude of angels, 13-14 </a:t>
            </a:r>
          </a:p>
          <a:p>
            <a:r>
              <a:rPr lang="en-US" altLang="en-US" dirty="0">
                <a:solidFill>
                  <a:schemeClr val="bg1"/>
                </a:solidFill>
              </a:rPr>
              <a:t>Shepherds find Jesus, 15-17</a:t>
            </a:r>
          </a:p>
          <a:p>
            <a:r>
              <a:rPr lang="en-US" altLang="en-US" dirty="0">
                <a:solidFill>
                  <a:schemeClr val="bg1"/>
                </a:solidFill>
              </a:rPr>
              <a:t>People marvel, 18</a:t>
            </a:r>
          </a:p>
          <a:p>
            <a:r>
              <a:rPr lang="en-US" altLang="en-US" dirty="0">
                <a:solidFill>
                  <a:schemeClr val="bg1"/>
                </a:solidFill>
              </a:rPr>
              <a:t>Mary ponders; shepherds praise, 19-20</a:t>
            </a: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879677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600200"/>
          </a:xfrm>
        </p:spPr>
        <p:txBody>
          <a:bodyPr/>
          <a:lstStyle/>
          <a:p>
            <a:r>
              <a:rPr lang="en-US" altLang="en-US" sz="2400" dirty="0">
                <a:solidFill>
                  <a:schemeClr val="bg1"/>
                </a:solidFill>
              </a:rPr>
              <a:t>The Place, 1-7</a:t>
            </a:r>
            <a:br>
              <a:rPr lang="en-US" altLang="en-US" sz="2400" dirty="0">
                <a:solidFill>
                  <a:schemeClr val="bg1"/>
                </a:solidFill>
              </a:rPr>
            </a:br>
            <a:r>
              <a:rPr lang="en-US" altLang="en-US" sz="2400" dirty="0">
                <a:solidFill>
                  <a:schemeClr val="bg1"/>
                </a:solidFill>
              </a:rPr>
              <a:t>The People: shepherds, 8-20</a:t>
            </a:r>
            <a:r>
              <a:rPr lang="en-US" altLang="en-US" sz="3600" dirty="0">
                <a:solidFill>
                  <a:schemeClr val="bg1"/>
                </a:solidFill>
              </a:rPr>
              <a:t/>
            </a:r>
            <a:br>
              <a:rPr lang="en-US" altLang="en-US" sz="3600" dirty="0">
                <a:solidFill>
                  <a:schemeClr val="bg1"/>
                </a:solidFill>
              </a:rPr>
            </a:br>
            <a:r>
              <a:rPr lang="en-US" altLang="en-US" sz="3600" dirty="0">
                <a:solidFill>
                  <a:srgbClr val="FFFFCC"/>
                </a:solidFill>
              </a:rPr>
              <a:t>The Presentation, </a:t>
            </a:r>
            <a:r>
              <a:rPr lang="en-US" altLang="en-US" sz="3600" dirty="0">
                <a:solidFill>
                  <a:schemeClr val="bg1"/>
                </a:solidFill>
              </a:rPr>
              <a:t>21-24</a:t>
            </a:r>
          </a:p>
        </p:txBody>
      </p:sp>
      <p:sp>
        <p:nvSpPr>
          <p:cNvPr id="3075" name="Rectangle 3"/>
          <p:cNvSpPr>
            <a:spLocks noGrp="1" noChangeArrowheads="1"/>
          </p:cNvSpPr>
          <p:nvPr>
            <p:ph type="body" idx="1"/>
          </p:nvPr>
        </p:nvSpPr>
        <p:spPr>
          <a:xfrm>
            <a:off x="457200" y="1676400"/>
            <a:ext cx="8229600" cy="4572000"/>
          </a:xfrm>
        </p:spPr>
        <p:txBody>
          <a:bodyPr/>
          <a:lstStyle/>
          <a:p>
            <a:pPr>
              <a:spcAft>
                <a:spcPts val="600"/>
              </a:spcAft>
            </a:pPr>
            <a:r>
              <a:rPr lang="en-US" altLang="en-US" dirty="0">
                <a:solidFill>
                  <a:schemeClr val="bg1"/>
                </a:solidFill>
              </a:rPr>
              <a:t>Circumcision / named, 21.   Ga.4:4</a:t>
            </a:r>
          </a:p>
          <a:p>
            <a:pPr>
              <a:spcAft>
                <a:spcPts val="600"/>
              </a:spcAft>
            </a:pPr>
            <a:r>
              <a:rPr lang="en-US" altLang="en-US" dirty="0">
                <a:solidFill>
                  <a:schemeClr val="bg1"/>
                </a:solidFill>
              </a:rPr>
              <a:t>Presentation to Lord, 22-23 (Ex.13:1-2, 11-12, 15)</a:t>
            </a:r>
          </a:p>
          <a:p>
            <a:r>
              <a:rPr lang="en-US" altLang="en-US" dirty="0">
                <a:solidFill>
                  <a:schemeClr val="bg1"/>
                </a:solidFill>
              </a:rPr>
              <a:t>Sacrifice, 24.  Lv.12:1-4…8</a:t>
            </a: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220322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1600200"/>
          </a:xfrm>
        </p:spPr>
        <p:txBody>
          <a:bodyPr/>
          <a:lstStyle/>
          <a:p>
            <a:r>
              <a:rPr lang="en-US" altLang="en-US" sz="2400" dirty="0">
                <a:solidFill>
                  <a:schemeClr val="bg1"/>
                </a:solidFill>
              </a:rPr>
              <a:t>The Place, 1-7</a:t>
            </a:r>
            <a:br>
              <a:rPr lang="en-US" altLang="en-US" sz="2400" dirty="0">
                <a:solidFill>
                  <a:schemeClr val="bg1"/>
                </a:solidFill>
              </a:rPr>
            </a:br>
            <a:r>
              <a:rPr lang="en-US" altLang="en-US" sz="2400" dirty="0">
                <a:solidFill>
                  <a:schemeClr val="bg1"/>
                </a:solidFill>
              </a:rPr>
              <a:t>The People: shepherds, 8-20</a:t>
            </a:r>
            <a:r>
              <a:rPr lang="en-US" altLang="en-US" sz="3600" dirty="0">
                <a:solidFill>
                  <a:schemeClr val="bg1"/>
                </a:solidFill>
              </a:rPr>
              <a:t/>
            </a:r>
            <a:br>
              <a:rPr lang="en-US" altLang="en-US" sz="3600" dirty="0">
                <a:solidFill>
                  <a:schemeClr val="bg1"/>
                </a:solidFill>
              </a:rPr>
            </a:br>
            <a:r>
              <a:rPr lang="en-US" altLang="en-US" sz="2400" dirty="0">
                <a:solidFill>
                  <a:schemeClr val="bg1"/>
                </a:solidFill>
              </a:rPr>
              <a:t>The Presentation, 21-24</a:t>
            </a:r>
            <a:r>
              <a:rPr lang="en-US" altLang="en-US" sz="3600" dirty="0">
                <a:solidFill>
                  <a:schemeClr val="bg1"/>
                </a:solidFill>
              </a:rPr>
              <a:t/>
            </a:r>
            <a:br>
              <a:rPr lang="en-US" altLang="en-US" sz="3600" dirty="0">
                <a:solidFill>
                  <a:schemeClr val="bg1"/>
                </a:solidFill>
              </a:rPr>
            </a:br>
            <a:r>
              <a:rPr lang="en-US" altLang="en-US" sz="3600" dirty="0">
                <a:solidFill>
                  <a:srgbClr val="FFFFCC"/>
                </a:solidFill>
              </a:rPr>
              <a:t>The Prophet, </a:t>
            </a:r>
            <a:r>
              <a:rPr lang="en-US" altLang="en-US" sz="3600" dirty="0">
                <a:solidFill>
                  <a:schemeClr val="bg1"/>
                </a:solidFill>
              </a:rPr>
              <a:t>25-35</a:t>
            </a:r>
          </a:p>
        </p:txBody>
      </p:sp>
      <p:sp>
        <p:nvSpPr>
          <p:cNvPr id="3075" name="Rectangle 3"/>
          <p:cNvSpPr>
            <a:spLocks noGrp="1" noChangeArrowheads="1"/>
          </p:cNvSpPr>
          <p:nvPr>
            <p:ph type="body" idx="1"/>
          </p:nvPr>
        </p:nvSpPr>
        <p:spPr>
          <a:xfrm>
            <a:off x="457200" y="1752600"/>
            <a:ext cx="8229600" cy="4800600"/>
          </a:xfrm>
        </p:spPr>
        <p:txBody>
          <a:bodyPr/>
          <a:lstStyle/>
          <a:p>
            <a:r>
              <a:rPr lang="en-US" altLang="en-US" dirty="0">
                <a:solidFill>
                  <a:schemeClr val="bg1"/>
                </a:solidFill>
              </a:rPr>
              <a:t>Simeon, 25-26 . . . </a:t>
            </a:r>
            <a:r>
              <a:rPr lang="en-US" altLang="en-US" sz="3200" dirty="0">
                <a:solidFill>
                  <a:schemeClr val="bg1"/>
                </a:solidFill>
              </a:rPr>
              <a:t>‘</a:t>
            </a:r>
            <a:r>
              <a:rPr lang="en-US" altLang="en-US" dirty="0">
                <a:solidFill>
                  <a:schemeClr val="bg1"/>
                </a:solidFill>
              </a:rPr>
              <a:t>b</a:t>
            </a:r>
            <a:r>
              <a:rPr lang="en-US" altLang="en-US" sz="3200" dirty="0">
                <a:solidFill>
                  <a:schemeClr val="bg1"/>
                </a:solidFill>
              </a:rPr>
              <a:t>y the Spirit,’ 27-28</a:t>
            </a:r>
          </a:p>
          <a:p>
            <a:pPr lvl="1"/>
            <a:r>
              <a:rPr lang="en-US" altLang="en-US" sz="3200" dirty="0">
                <a:solidFill>
                  <a:schemeClr val="bg1"/>
                </a:solidFill>
              </a:rPr>
              <a:t>His life complete, 29-32</a:t>
            </a:r>
          </a:p>
          <a:p>
            <a:pPr lvl="1"/>
            <a:r>
              <a:rPr lang="en-US" altLang="en-US" sz="3200" dirty="0">
                <a:solidFill>
                  <a:schemeClr val="bg1"/>
                </a:solidFill>
              </a:rPr>
              <a:t>Eyes, 30  [1 Jn.1:1]</a:t>
            </a:r>
          </a:p>
          <a:p>
            <a:r>
              <a:rPr lang="en-US" altLang="en-US" dirty="0">
                <a:solidFill>
                  <a:schemeClr val="bg1"/>
                </a:solidFill>
              </a:rPr>
              <a:t>Gentiles, 32.   Doxology</a:t>
            </a:r>
          </a:p>
          <a:p>
            <a:r>
              <a:rPr lang="en-US" altLang="en-US" dirty="0">
                <a:solidFill>
                  <a:schemeClr val="bg1"/>
                </a:solidFill>
              </a:rPr>
              <a:t>Mary and Joseph marvel, 33</a:t>
            </a:r>
          </a:p>
          <a:p>
            <a:r>
              <a:rPr lang="en-US" altLang="en-US" dirty="0">
                <a:solidFill>
                  <a:schemeClr val="bg1"/>
                </a:solidFill>
              </a:rPr>
              <a:t>Simeon’s prophecy, 34-35</a:t>
            </a:r>
          </a:p>
          <a:p>
            <a:pPr lvl="1"/>
            <a:endParaRPr lang="en-US" altLang="en-US" sz="3200"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2" name="Rectangle 1">
            <a:extLst>
              <a:ext uri="{FF2B5EF4-FFF2-40B4-BE49-F238E27FC236}">
                <a16:creationId xmlns:a16="http://schemas.microsoft.com/office/drawing/2014/main" xmlns="" id="{F7AADC75-0748-439A-84D3-22D5A89141E5}"/>
              </a:ext>
            </a:extLst>
          </p:cNvPr>
          <p:cNvSpPr/>
          <p:nvPr/>
        </p:nvSpPr>
        <p:spPr>
          <a:xfrm>
            <a:off x="1538748" y="5363496"/>
            <a:ext cx="2895600" cy="1066800"/>
          </a:xfrm>
          <a:prstGeom prst="rect">
            <a:avLst/>
          </a:prstGeom>
          <a:solidFill>
            <a:schemeClr val="accent2">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Opposition</a:t>
            </a:r>
          </a:p>
          <a:p>
            <a:pPr algn="ctr"/>
            <a:r>
              <a:rPr lang="en-US" sz="2800" dirty="0">
                <a:solidFill>
                  <a:schemeClr val="bg1"/>
                </a:solidFill>
              </a:rPr>
              <a:t>(34)</a:t>
            </a:r>
            <a:endParaRPr lang="en-US" sz="3200" dirty="0">
              <a:solidFill>
                <a:schemeClr val="bg1"/>
              </a:solidFill>
            </a:endParaRPr>
          </a:p>
        </p:txBody>
      </p:sp>
      <p:sp>
        <p:nvSpPr>
          <p:cNvPr id="5" name="Rectangle 4">
            <a:extLst>
              <a:ext uri="{FF2B5EF4-FFF2-40B4-BE49-F238E27FC236}">
                <a16:creationId xmlns:a16="http://schemas.microsoft.com/office/drawing/2014/main" xmlns="" id="{4C704543-D2ED-49F8-8F68-C6CA57BE2A84}"/>
              </a:ext>
            </a:extLst>
          </p:cNvPr>
          <p:cNvSpPr/>
          <p:nvPr/>
        </p:nvSpPr>
        <p:spPr>
          <a:xfrm>
            <a:off x="4739148" y="5363496"/>
            <a:ext cx="2895600" cy="1066800"/>
          </a:xfrm>
          <a:prstGeom prst="rect">
            <a:avLst/>
          </a:prstGeom>
          <a:solidFill>
            <a:schemeClr val="accent2">
              <a:lumMod val="50000"/>
            </a:schemeClr>
          </a:solidFill>
          <a:ln>
            <a:solidFill>
              <a:srgbClr val="FFCC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Revelation</a:t>
            </a:r>
            <a:br>
              <a:rPr lang="en-US" sz="3200" dirty="0">
                <a:solidFill>
                  <a:schemeClr val="bg1"/>
                </a:solidFill>
              </a:rPr>
            </a:br>
            <a:r>
              <a:rPr lang="en-US" sz="2800" dirty="0">
                <a:solidFill>
                  <a:schemeClr val="bg1"/>
                </a:solidFill>
              </a:rPr>
              <a:t>(35)</a:t>
            </a:r>
            <a:endParaRPr lang="en-US" sz="3200" dirty="0">
              <a:solidFill>
                <a:schemeClr val="bg1"/>
              </a:solidFill>
            </a:endParaRPr>
          </a:p>
        </p:txBody>
      </p:sp>
    </p:spTree>
    <p:extLst>
      <p:ext uri="{BB962C8B-B14F-4D97-AF65-F5344CB8AC3E}">
        <p14:creationId xmlns:p14="http://schemas.microsoft.com/office/powerpoint/2010/main" xmlns="" val="4228591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2209800"/>
          </a:xfrm>
        </p:spPr>
        <p:txBody>
          <a:bodyPr/>
          <a:lstStyle/>
          <a:p>
            <a:r>
              <a:rPr lang="en-US" altLang="en-US" sz="2400" dirty="0">
                <a:solidFill>
                  <a:schemeClr val="bg1"/>
                </a:solidFill>
              </a:rPr>
              <a:t>The Place, 1-7</a:t>
            </a:r>
            <a:br>
              <a:rPr lang="en-US" altLang="en-US" sz="2400" dirty="0">
                <a:solidFill>
                  <a:schemeClr val="bg1"/>
                </a:solidFill>
              </a:rPr>
            </a:br>
            <a:r>
              <a:rPr lang="en-US" altLang="en-US" sz="2400" dirty="0">
                <a:solidFill>
                  <a:schemeClr val="bg1"/>
                </a:solidFill>
              </a:rPr>
              <a:t>The People: shepherds, 8-20</a:t>
            </a:r>
            <a:r>
              <a:rPr lang="en-US" altLang="en-US" sz="3600" dirty="0">
                <a:solidFill>
                  <a:schemeClr val="bg1"/>
                </a:solidFill>
              </a:rPr>
              <a:t/>
            </a:r>
            <a:br>
              <a:rPr lang="en-US" altLang="en-US" sz="3600" dirty="0">
                <a:solidFill>
                  <a:schemeClr val="bg1"/>
                </a:solidFill>
              </a:rPr>
            </a:br>
            <a:r>
              <a:rPr lang="en-US" altLang="en-US" sz="2400" dirty="0">
                <a:solidFill>
                  <a:schemeClr val="bg1"/>
                </a:solidFill>
              </a:rPr>
              <a:t>The Presentation, 21-24</a:t>
            </a:r>
            <a:r>
              <a:rPr lang="en-US" altLang="en-US" sz="3600" dirty="0">
                <a:solidFill>
                  <a:schemeClr val="bg1"/>
                </a:solidFill>
              </a:rPr>
              <a:t/>
            </a:r>
            <a:br>
              <a:rPr lang="en-US" altLang="en-US" sz="3600" dirty="0">
                <a:solidFill>
                  <a:schemeClr val="bg1"/>
                </a:solidFill>
              </a:rPr>
            </a:br>
            <a:r>
              <a:rPr lang="en-US" altLang="en-US" sz="2400" dirty="0">
                <a:solidFill>
                  <a:schemeClr val="bg1"/>
                </a:solidFill>
              </a:rPr>
              <a:t>The Prophet, 25-35</a:t>
            </a:r>
            <a:r>
              <a:rPr lang="en-US" altLang="en-US" sz="3600" dirty="0">
                <a:solidFill>
                  <a:schemeClr val="bg1"/>
                </a:solidFill>
              </a:rPr>
              <a:t/>
            </a:r>
            <a:br>
              <a:rPr lang="en-US" altLang="en-US" sz="3600" dirty="0">
                <a:solidFill>
                  <a:schemeClr val="bg1"/>
                </a:solidFill>
              </a:rPr>
            </a:br>
            <a:r>
              <a:rPr lang="en-US" altLang="en-US" sz="3600" dirty="0">
                <a:solidFill>
                  <a:srgbClr val="FFFFCC"/>
                </a:solidFill>
              </a:rPr>
              <a:t>The Prophetess, </a:t>
            </a:r>
            <a:r>
              <a:rPr lang="en-US" altLang="en-US" sz="3600" dirty="0">
                <a:solidFill>
                  <a:schemeClr val="bg1"/>
                </a:solidFill>
              </a:rPr>
              <a:t>36-38</a:t>
            </a:r>
          </a:p>
        </p:txBody>
      </p:sp>
      <p:sp>
        <p:nvSpPr>
          <p:cNvPr id="3075" name="Rectangle 3"/>
          <p:cNvSpPr>
            <a:spLocks noGrp="1" noChangeArrowheads="1"/>
          </p:cNvSpPr>
          <p:nvPr>
            <p:ph type="body" idx="1"/>
          </p:nvPr>
        </p:nvSpPr>
        <p:spPr>
          <a:xfrm>
            <a:off x="457200" y="2362200"/>
            <a:ext cx="8229600" cy="3962400"/>
          </a:xfrm>
        </p:spPr>
        <p:txBody>
          <a:bodyPr/>
          <a:lstStyle/>
          <a:p>
            <a:r>
              <a:rPr lang="en-US" altLang="en-US" dirty="0">
                <a:solidFill>
                  <a:schemeClr val="bg1"/>
                </a:solidFill>
              </a:rPr>
              <a:t>Asher, 36</a:t>
            </a:r>
          </a:p>
          <a:p>
            <a:r>
              <a:rPr lang="en-US" altLang="en-US" dirty="0">
                <a:solidFill>
                  <a:schemeClr val="bg1"/>
                </a:solidFill>
              </a:rPr>
              <a:t>Age, 36-37?</a:t>
            </a:r>
          </a:p>
          <a:p>
            <a:pPr marL="457200" lvl="1" indent="0">
              <a:buNone/>
            </a:pPr>
            <a:endParaRPr lang="en-US" altLang="en-US" sz="3200"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
        <p:nvSpPr>
          <p:cNvPr id="3" name="Rectangle: Rounded Corners 2">
            <a:extLst>
              <a:ext uri="{FF2B5EF4-FFF2-40B4-BE49-F238E27FC236}">
                <a16:creationId xmlns:a16="http://schemas.microsoft.com/office/drawing/2014/main" xmlns="" id="{ACE1D45F-D9EB-41EC-8783-56333DD34A4F}"/>
              </a:ext>
            </a:extLst>
          </p:cNvPr>
          <p:cNvSpPr/>
          <p:nvPr/>
        </p:nvSpPr>
        <p:spPr>
          <a:xfrm>
            <a:off x="3335592" y="2438400"/>
            <a:ext cx="5410200" cy="103730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Age 84.  Married age 15~ </a:t>
            </a:r>
          </a:p>
          <a:p>
            <a:pPr algn="ctr"/>
            <a:r>
              <a:rPr lang="en-US" sz="3200" dirty="0">
                <a:solidFill>
                  <a:schemeClr val="tx1"/>
                </a:solidFill>
              </a:rPr>
              <a:t>7 yrs.; 62 years a widow</a:t>
            </a:r>
            <a:endParaRPr lang="en-US" sz="2800" dirty="0">
              <a:solidFill>
                <a:schemeClr val="tx1"/>
              </a:solidFill>
            </a:endParaRPr>
          </a:p>
        </p:txBody>
      </p:sp>
      <p:sp>
        <p:nvSpPr>
          <p:cNvPr id="7" name="Rectangle: Rounded Corners 6">
            <a:extLst>
              <a:ext uri="{FF2B5EF4-FFF2-40B4-BE49-F238E27FC236}">
                <a16:creationId xmlns:a16="http://schemas.microsoft.com/office/drawing/2014/main" xmlns="" id="{A0E8DB28-DFA6-4907-9EEC-7347B60E35E1}"/>
              </a:ext>
            </a:extLst>
          </p:cNvPr>
          <p:cNvSpPr/>
          <p:nvPr/>
        </p:nvSpPr>
        <p:spPr>
          <a:xfrm>
            <a:off x="3338060" y="3534697"/>
            <a:ext cx="5410200" cy="1037303"/>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Age 106~.  Married age 15~ </a:t>
            </a:r>
          </a:p>
          <a:p>
            <a:pPr algn="ctr"/>
            <a:r>
              <a:rPr lang="en-US" sz="3200" dirty="0">
                <a:solidFill>
                  <a:schemeClr val="tx1"/>
                </a:solidFill>
              </a:rPr>
              <a:t>7 yrs.; 84 years a widow</a:t>
            </a:r>
            <a:endParaRPr lang="en-US" sz="2800" dirty="0">
              <a:solidFill>
                <a:schemeClr val="tx1"/>
              </a:solidFill>
            </a:endParaRPr>
          </a:p>
        </p:txBody>
      </p:sp>
    </p:spTree>
    <p:extLst>
      <p:ext uri="{BB962C8B-B14F-4D97-AF65-F5344CB8AC3E}">
        <p14:creationId xmlns:p14="http://schemas.microsoft.com/office/powerpoint/2010/main" xmlns="" val="431845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2209800"/>
          </a:xfrm>
        </p:spPr>
        <p:txBody>
          <a:bodyPr/>
          <a:lstStyle/>
          <a:p>
            <a:r>
              <a:rPr lang="en-US" altLang="en-US" sz="2400" dirty="0">
                <a:solidFill>
                  <a:schemeClr val="bg1"/>
                </a:solidFill>
              </a:rPr>
              <a:t>The Place, 1-7</a:t>
            </a:r>
            <a:br>
              <a:rPr lang="en-US" altLang="en-US" sz="2400" dirty="0">
                <a:solidFill>
                  <a:schemeClr val="bg1"/>
                </a:solidFill>
              </a:rPr>
            </a:br>
            <a:r>
              <a:rPr lang="en-US" altLang="en-US" sz="2400" dirty="0">
                <a:solidFill>
                  <a:schemeClr val="bg1"/>
                </a:solidFill>
              </a:rPr>
              <a:t>The People: shepherds, 8-20</a:t>
            </a:r>
            <a:r>
              <a:rPr lang="en-US" altLang="en-US" sz="3600" dirty="0">
                <a:solidFill>
                  <a:schemeClr val="bg1"/>
                </a:solidFill>
              </a:rPr>
              <a:t/>
            </a:r>
            <a:br>
              <a:rPr lang="en-US" altLang="en-US" sz="3600" dirty="0">
                <a:solidFill>
                  <a:schemeClr val="bg1"/>
                </a:solidFill>
              </a:rPr>
            </a:br>
            <a:r>
              <a:rPr lang="en-US" altLang="en-US" sz="2400" dirty="0">
                <a:solidFill>
                  <a:schemeClr val="bg1"/>
                </a:solidFill>
              </a:rPr>
              <a:t>The Presentation, 21-24</a:t>
            </a:r>
            <a:r>
              <a:rPr lang="en-US" altLang="en-US" sz="3600" dirty="0">
                <a:solidFill>
                  <a:schemeClr val="bg1"/>
                </a:solidFill>
              </a:rPr>
              <a:t/>
            </a:r>
            <a:br>
              <a:rPr lang="en-US" altLang="en-US" sz="3600" dirty="0">
                <a:solidFill>
                  <a:schemeClr val="bg1"/>
                </a:solidFill>
              </a:rPr>
            </a:br>
            <a:r>
              <a:rPr lang="en-US" altLang="en-US" sz="2400" dirty="0">
                <a:solidFill>
                  <a:schemeClr val="bg1"/>
                </a:solidFill>
              </a:rPr>
              <a:t>The Prophet, 25-35</a:t>
            </a:r>
            <a:r>
              <a:rPr lang="en-US" altLang="en-US" sz="3600" dirty="0">
                <a:solidFill>
                  <a:schemeClr val="bg1"/>
                </a:solidFill>
              </a:rPr>
              <a:t/>
            </a:r>
            <a:br>
              <a:rPr lang="en-US" altLang="en-US" sz="3600" dirty="0">
                <a:solidFill>
                  <a:schemeClr val="bg1"/>
                </a:solidFill>
              </a:rPr>
            </a:br>
            <a:r>
              <a:rPr lang="en-US" altLang="en-US" sz="3600" dirty="0">
                <a:solidFill>
                  <a:srgbClr val="FFFFCC"/>
                </a:solidFill>
              </a:rPr>
              <a:t>The Prophetess, </a:t>
            </a:r>
            <a:r>
              <a:rPr lang="en-US" altLang="en-US" sz="3600" dirty="0">
                <a:solidFill>
                  <a:schemeClr val="bg1"/>
                </a:solidFill>
              </a:rPr>
              <a:t>36-38</a:t>
            </a:r>
          </a:p>
        </p:txBody>
      </p:sp>
      <p:sp>
        <p:nvSpPr>
          <p:cNvPr id="3075" name="Rectangle 3"/>
          <p:cNvSpPr>
            <a:spLocks noGrp="1" noChangeArrowheads="1"/>
          </p:cNvSpPr>
          <p:nvPr>
            <p:ph type="body" idx="1"/>
          </p:nvPr>
        </p:nvSpPr>
        <p:spPr>
          <a:xfrm>
            <a:off x="457200" y="2362200"/>
            <a:ext cx="8229600" cy="3962400"/>
          </a:xfrm>
        </p:spPr>
        <p:txBody>
          <a:bodyPr/>
          <a:lstStyle/>
          <a:p>
            <a:r>
              <a:rPr lang="en-US" altLang="en-US" dirty="0">
                <a:solidFill>
                  <a:schemeClr val="bg1"/>
                </a:solidFill>
              </a:rPr>
              <a:t>Asher, 36</a:t>
            </a:r>
          </a:p>
          <a:p>
            <a:r>
              <a:rPr lang="en-US" altLang="en-US" dirty="0">
                <a:solidFill>
                  <a:schemeClr val="bg1"/>
                </a:solidFill>
              </a:rPr>
              <a:t>Age, 36-37</a:t>
            </a:r>
          </a:p>
          <a:p>
            <a:r>
              <a:rPr lang="en-US" altLang="en-US" dirty="0">
                <a:solidFill>
                  <a:schemeClr val="bg1"/>
                </a:solidFill>
              </a:rPr>
              <a:t>Activity, 37 – serving God</a:t>
            </a:r>
          </a:p>
          <a:p>
            <a:r>
              <a:rPr lang="en-US" altLang="en-US" dirty="0">
                <a:solidFill>
                  <a:schemeClr val="bg1"/>
                </a:solidFill>
              </a:rPr>
              <a:t>Arrival, 38 – same reaction as Simeon</a:t>
            </a:r>
          </a:p>
          <a:p>
            <a:pPr lvl="1"/>
            <a:endParaRPr lang="en-US" altLang="en-US" sz="3200" dirty="0">
              <a:solidFill>
                <a:schemeClr val="bg1"/>
              </a:solidFill>
            </a:endParaRPr>
          </a:p>
          <a:p>
            <a:endParaRPr lang="en-US" altLang="en-US" dirty="0">
              <a:solidFill>
                <a:schemeClr val="bg1"/>
              </a:solidFill>
            </a:endParaRPr>
          </a:p>
          <a:p>
            <a:endParaRPr lang="en-US" altLang="en-US" dirty="0">
              <a:solidFill>
                <a:schemeClr val="bg1"/>
              </a:solidFill>
            </a:endParaRPr>
          </a:p>
          <a:p>
            <a:endParaRPr lang="en-US" altLang="en-US" dirty="0">
              <a:solidFill>
                <a:schemeClr val="bg1"/>
              </a:solidFill>
            </a:endParaRPr>
          </a:p>
          <a:p>
            <a:pPr marL="0" indent="0">
              <a:buNone/>
            </a:pPr>
            <a:endParaRPr lang="en-US" altLang="en-US" dirty="0">
              <a:solidFill>
                <a:schemeClr val="bg1"/>
              </a:solidFill>
            </a:endParaRPr>
          </a:p>
        </p:txBody>
      </p:sp>
    </p:spTree>
    <p:extLst>
      <p:ext uri="{BB962C8B-B14F-4D97-AF65-F5344CB8AC3E}">
        <p14:creationId xmlns:p14="http://schemas.microsoft.com/office/powerpoint/2010/main" xmlns="" val="332072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1663</TotalTime>
  <Words>610</Words>
  <Application>Microsoft Office PowerPoint</Application>
  <PresentationFormat>On-screen Show (4:3)</PresentationFormat>
  <Paragraphs>123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Default Design</vt:lpstr>
      <vt:lpstr>‘After this man, Judas of Galilee rose up in the days of the census, and drew away many people after him.  He also perished, and all who obeyed him were dispersed’  – Acts 5:37</vt:lpstr>
      <vt:lpstr>Slide 2</vt:lpstr>
      <vt:lpstr>I. The Passage</vt:lpstr>
      <vt:lpstr>The Place, 1-7</vt:lpstr>
      <vt:lpstr>The Place, 1-7 The People: shepherds, 8-20</vt:lpstr>
      <vt:lpstr>The Place, 1-7 The People: shepherds, 8-20 The Presentation, 21-24</vt:lpstr>
      <vt:lpstr>The Place, 1-7 The People: shepherds, 8-20 The Presentation, 21-24 The Prophet, 25-35</vt:lpstr>
      <vt:lpstr>The Place, 1-7 The People: shepherds, 8-20 The Presentation, 21-24 The Prophet, 25-35 The Prophetess, 36-38</vt:lpstr>
      <vt:lpstr>The Place, 1-7 The People: shepherds, 8-20 The Presentation, 21-24 The Prophet, 25-35 The Prophetess, 36-38</vt:lpstr>
      <vt:lpstr>I. The Passage</vt:lpstr>
      <vt:lpstr>1. Augustus, 1-2  [31 BC – AD 14]</vt:lpstr>
      <vt:lpstr>2. Inn-keeper, 7</vt:lpstr>
      <vt:lpstr>3. Most important event in world history, 7</vt:lpstr>
      <vt:lpstr>4. Great joy, 8-10</vt:lpstr>
      <vt:lpstr>5. Shepherds show us. . .16-20</vt:lpstr>
      <vt:lpstr>5. Shepherds show us. . .16-20</vt:lpstr>
      <vt:lpstr>6. ‘as it was told them…’ 20</vt:lpstr>
      <vt:lpstr>7. Jesus, the litmus test, 34-35</vt:lpstr>
      <vt:lpstr>8. No matter our age, God can use us, 37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church of Christ</cp:lastModifiedBy>
  <cp:revision>238</cp:revision>
  <dcterms:created xsi:type="dcterms:W3CDTF">2004-01-08T21:08:14Z</dcterms:created>
  <dcterms:modified xsi:type="dcterms:W3CDTF">2017-08-14T00:20:15Z</dcterms:modified>
</cp:coreProperties>
</file>