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sldIdLst>
    <p:sldId id="289" r:id="rId2"/>
    <p:sldId id="305" r:id="rId3"/>
    <p:sldId id="276" r:id="rId4"/>
    <p:sldId id="326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58" r:id="rId13"/>
    <p:sldId id="379" r:id="rId14"/>
    <p:sldId id="359" r:id="rId15"/>
    <p:sldId id="380" r:id="rId16"/>
    <p:sldId id="381" r:id="rId17"/>
    <p:sldId id="382" r:id="rId18"/>
    <p:sldId id="361" r:id="rId19"/>
    <p:sldId id="383" r:id="rId20"/>
    <p:sldId id="3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FFCC00"/>
    <a:srgbClr val="FFFFCC"/>
    <a:srgbClr val="00FF00"/>
    <a:srgbClr val="000066"/>
    <a:srgbClr val="CCFFFF"/>
    <a:srgbClr val="CC6600"/>
    <a:srgbClr val="0033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668645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78352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950005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Ac20.32&amp;off=4&amp;ctx=day+with+tears.%0a32%C2%A0%E2%80%9C~So+now,+brethren,+I+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6172200" cy="1676400"/>
          </a:xfrm>
          <a:solidFill>
            <a:schemeClr val="bg1"/>
          </a:solidFill>
          <a:ln>
            <a:solidFill>
              <a:srgbClr val="FFCC00"/>
            </a:solidFill>
          </a:ln>
        </p:spPr>
        <p:txBody>
          <a:bodyPr anchor="ctr" anchorCtr="0"/>
          <a:lstStyle/>
          <a:p>
            <a:pPr algn="ctr"/>
            <a: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Awful Attitudes In American Religion</a:t>
            </a:r>
            <a:endParaRPr lang="en-US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696"/>
            <a:ext cx="8229600" cy="5105400"/>
          </a:xfrm>
        </p:spPr>
        <p:txBody>
          <a:bodyPr>
            <a:normAutofit/>
          </a:bodyPr>
          <a:lstStyle/>
          <a:p>
            <a:pPr marL="574675" indent="-5746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Worldliness.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Tim.3:4-5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A91796-93E7-42C5-A1B9-94F434CBE2A5}"/>
              </a:ext>
            </a:extLst>
          </p:cNvPr>
          <p:cNvSpPr/>
          <p:nvPr/>
        </p:nvSpPr>
        <p:spPr>
          <a:xfrm>
            <a:off x="1066800" y="2743200"/>
            <a:ext cx="7010400" cy="1981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Many seek worldly ambitions . . . </a:t>
            </a:r>
          </a:p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Many seek worldly pleasures . . .</a:t>
            </a:r>
          </a:p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above spiritual things</a:t>
            </a:r>
          </a:p>
        </p:txBody>
      </p:sp>
    </p:spTree>
    <p:extLst>
      <p:ext uri="{BB962C8B-B14F-4D97-AF65-F5344CB8AC3E}">
        <p14:creationId xmlns="" xmlns:p14="http://schemas.microsoft.com/office/powerpoint/2010/main" val="33150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5562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Awful Attitudes In Religion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="" xmlns:a16="http://schemas.microsoft.com/office/drawing/2014/main" id="{D477DD19-B8D5-442D-9B5E-3AE5105993B6}"/>
              </a:ext>
            </a:extLst>
          </p:cNvPr>
          <p:cNvSpPr/>
          <p:nvPr/>
        </p:nvSpPr>
        <p:spPr bwMode="auto">
          <a:xfrm>
            <a:off x="914400" y="1219200"/>
            <a:ext cx="7342909" cy="11734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Weak Preaching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2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preachers used OT as we use 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Applied appropriate passages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needs of audience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Paul: Ac.13:16-41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 preaching avoids controversial issues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EEA570A-379B-45F1-98CF-920DE9001BF8}"/>
              </a:ext>
            </a:extLst>
          </p:cNvPr>
          <p:cNvSpPr/>
          <p:nvPr/>
        </p:nvSpPr>
        <p:spPr>
          <a:xfrm>
            <a:off x="3505200" y="3886200"/>
            <a:ext cx="4343400" cy="1828800"/>
          </a:xfrm>
          <a:prstGeom prst="rect">
            <a:avLst/>
          </a:prstGeom>
          <a:solidFill>
            <a:srgbClr val="0000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0988" lvl="1" indent="-280988" algn="ctr">
              <a:spcBef>
                <a:spcPts val="600"/>
              </a:spcBef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false prophets </a:t>
            </a:r>
          </a:p>
          <a:p>
            <a:pPr marL="633413" lvl="2" indent="-293688">
              <a:spcBef>
                <a:spcPts val="600"/>
              </a:spcBef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Preached error</a:t>
            </a:r>
          </a:p>
          <a:p>
            <a:pPr marL="633413" lvl="2" indent="-293688">
              <a:spcBef>
                <a:spcPts val="600"/>
              </a:spcBef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Ignored truth</a:t>
            </a:r>
          </a:p>
        </p:txBody>
      </p:sp>
    </p:spTree>
    <p:extLst>
      <p:ext uri="{BB962C8B-B14F-4D97-AF65-F5344CB8AC3E}">
        <p14:creationId xmlns="" xmlns:p14="http://schemas.microsoft.com/office/powerpoint/2010/main" val="10623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5562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Awful Attitudes In Religion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="" xmlns:a16="http://schemas.microsoft.com/office/drawing/2014/main" id="{D477DD19-B8D5-442D-9B5E-3AE5105993B6}"/>
              </a:ext>
            </a:extLst>
          </p:cNvPr>
          <p:cNvSpPr/>
          <p:nvPr/>
        </p:nvSpPr>
        <p:spPr bwMode="auto">
          <a:xfrm>
            <a:off x="914400" y="1796844"/>
            <a:ext cx="7342909" cy="11734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Weak Listening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="" xmlns:a16="http://schemas.microsoft.com/office/drawing/2014/main" id="{15BD2E77-BEBD-4E62-AE45-A6F1090018D5}"/>
              </a:ext>
            </a:extLst>
          </p:cNvPr>
          <p:cNvSpPr/>
          <p:nvPr/>
        </p:nvSpPr>
        <p:spPr bwMode="auto">
          <a:xfrm>
            <a:off x="914400" y="11658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Weak Preaching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Mt.22:5</a:t>
            </a: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Ezk.33:31-33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156578" y="1922208"/>
            <a:ext cx="6860341" cy="1295400"/>
          </a:xfrm>
          <a:prstGeom prst="roundRect">
            <a:avLst/>
          </a:prstGeom>
          <a:solidFill>
            <a:schemeClr val="tx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Neglect, disregard, be unconcerned, pay no attention…</a:t>
            </a:r>
          </a:p>
        </p:txBody>
      </p:sp>
    </p:spTree>
    <p:extLst>
      <p:ext uri="{BB962C8B-B14F-4D97-AF65-F5344CB8AC3E}">
        <p14:creationId xmlns="" xmlns:p14="http://schemas.microsoft.com/office/powerpoint/2010/main" val="1380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5562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Awful Attitudes In Religion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="" xmlns:a16="http://schemas.microsoft.com/office/drawing/2014/main" id="{D477DD19-B8D5-442D-9B5E-3AE5105993B6}"/>
              </a:ext>
            </a:extLst>
          </p:cNvPr>
          <p:cNvSpPr/>
          <p:nvPr/>
        </p:nvSpPr>
        <p:spPr bwMode="auto">
          <a:xfrm>
            <a:off x="914400" y="2414016"/>
            <a:ext cx="7342909" cy="11734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Compromise With</a:t>
            </a:r>
            <a:b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And Error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="" xmlns:a16="http://schemas.microsoft.com/office/drawing/2014/main" id="{15BD2E77-BEBD-4E62-AE45-A6F1090018D5}"/>
              </a:ext>
            </a:extLst>
          </p:cNvPr>
          <p:cNvSpPr/>
          <p:nvPr/>
        </p:nvSpPr>
        <p:spPr bwMode="auto">
          <a:xfrm>
            <a:off x="914400" y="11658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Weak Preaching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="" xmlns:a16="http://schemas.microsoft.com/office/drawing/2014/main" id="{F325ED49-7516-4F06-9FA9-A6CE4001E61D}"/>
              </a:ext>
            </a:extLst>
          </p:cNvPr>
          <p:cNvSpPr/>
          <p:nvPr/>
        </p:nvSpPr>
        <p:spPr bwMode="auto">
          <a:xfrm>
            <a:off x="914400" y="17754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Weak Listening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9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preaching must be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4533353-0FE7-4060-AA1C-D4BDD504CEAC}"/>
              </a:ext>
            </a:extLst>
          </p:cNvPr>
          <p:cNvSpPr/>
          <p:nvPr/>
        </p:nvSpPr>
        <p:spPr>
          <a:xfrm>
            <a:off x="544776" y="1143000"/>
            <a:ext cx="80772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aseline="30000" dirty="0">
                <a:solidFill>
                  <a:srgbClr val="FFC000"/>
                </a:solidFill>
                <a:latin typeface="Calibri" panose="020F0502020204030204" pitchFamily="34" charset="0"/>
              </a:rPr>
              <a:t>3</a:t>
            </a:r>
            <a:r>
              <a:rPr lang="en-US" sz="3200" dirty="0">
                <a:latin typeface="Calibri" panose="020F0502020204030204" pitchFamily="34" charset="0"/>
              </a:rPr>
              <a:t> For though we walk in the flesh, we do not war according to the flesh. </a:t>
            </a:r>
            <a:r>
              <a:rPr lang="en-US" sz="3200" baseline="30000" dirty="0">
                <a:solidFill>
                  <a:srgbClr val="FFC000"/>
                </a:solidFill>
                <a:latin typeface="Calibri" panose="020F0502020204030204" pitchFamily="34" charset="0"/>
              </a:rPr>
              <a:t>4</a:t>
            </a:r>
            <a:r>
              <a:rPr lang="en-US" sz="3200" dirty="0">
                <a:latin typeface="Calibri" panose="020F0502020204030204" pitchFamily="34" charset="0"/>
              </a:rPr>
              <a:t> For the weapons of our warfare are not carnal but mighty in God for pulling down strongholds, </a:t>
            </a:r>
            <a:r>
              <a:rPr lang="en-US" sz="3200" baseline="30000" dirty="0">
                <a:solidFill>
                  <a:srgbClr val="FFC000"/>
                </a:solidFill>
                <a:latin typeface="Calibri" panose="020F0502020204030204" pitchFamily="34" charset="0"/>
              </a:rPr>
              <a:t>5</a:t>
            </a:r>
            <a:r>
              <a:rPr lang="en-US" sz="3200" dirty="0">
                <a:latin typeface="Calibri" panose="020F0502020204030204" pitchFamily="34" charset="0"/>
              </a:rPr>
              <a:t> casting down arguments and every high thing that exalts itself against the knowledge of God, bringing every thought into captivity to the obedience of Christ, </a:t>
            </a:r>
            <a:r>
              <a:rPr lang="en-US" sz="3200" baseline="30000" dirty="0">
                <a:solidFill>
                  <a:srgbClr val="FFC000"/>
                </a:solidFill>
                <a:latin typeface="Calibri" panose="020F0502020204030204" pitchFamily="34" charset="0"/>
              </a:rPr>
              <a:t>6</a:t>
            </a:r>
            <a:r>
              <a:rPr lang="en-US" sz="3200" dirty="0">
                <a:latin typeface="Calibri" panose="020F0502020204030204" pitchFamily="34" charset="0"/>
              </a:rPr>
              <a:t> and being ready to punish all </a:t>
            </a:r>
            <a:r>
              <a:rPr lang="en-US" sz="3200" dirty="0" err="1">
                <a:latin typeface="Calibri" panose="020F0502020204030204" pitchFamily="34" charset="0"/>
              </a:rPr>
              <a:t>disobed-ience</a:t>
            </a:r>
            <a:r>
              <a:rPr lang="en-US" sz="3200" dirty="0">
                <a:latin typeface="Calibri" panose="020F0502020204030204" pitchFamily="34" charset="0"/>
              </a:rPr>
              <a:t> when your obedience is fulfilled.</a:t>
            </a:r>
          </a:p>
        </p:txBody>
      </p:sp>
    </p:spTree>
    <p:extLst>
      <p:ext uri="{BB962C8B-B14F-4D97-AF65-F5344CB8AC3E}">
        <p14:creationId xmlns="" xmlns:p14="http://schemas.microsoft.com/office/powerpoint/2010/main" val="6587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5562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Awful Attitudes In Religion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="" xmlns:a16="http://schemas.microsoft.com/office/drawing/2014/main" id="{D477DD19-B8D5-442D-9B5E-3AE5105993B6}"/>
              </a:ext>
            </a:extLst>
          </p:cNvPr>
          <p:cNvSpPr/>
          <p:nvPr/>
        </p:nvSpPr>
        <p:spPr bwMode="auto">
          <a:xfrm>
            <a:off x="914400" y="3003756"/>
            <a:ext cx="7342909" cy="11734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Worldliness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="" xmlns:a16="http://schemas.microsoft.com/office/drawing/2014/main" id="{15BD2E77-BEBD-4E62-AE45-A6F1090018D5}"/>
              </a:ext>
            </a:extLst>
          </p:cNvPr>
          <p:cNvSpPr/>
          <p:nvPr/>
        </p:nvSpPr>
        <p:spPr bwMode="auto">
          <a:xfrm>
            <a:off x="914400" y="11658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Weak Preaching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="" xmlns:a16="http://schemas.microsoft.com/office/drawing/2014/main" id="{F325ED49-7516-4F06-9FA9-A6CE4001E61D}"/>
              </a:ext>
            </a:extLst>
          </p:cNvPr>
          <p:cNvSpPr/>
          <p:nvPr/>
        </p:nvSpPr>
        <p:spPr bwMode="auto">
          <a:xfrm>
            <a:off x="914400" y="1775460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Weak Listening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="" xmlns:a16="http://schemas.microsoft.com/office/drawing/2014/main" id="{4DD9D491-9841-41EA-8E50-36068D19CBA9}"/>
              </a:ext>
            </a:extLst>
          </p:cNvPr>
          <p:cNvSpPr/>
          <p:nvPr/>
        </p:nvSpPr>
        <p:spPr bwMode="auto">
          <a:xfrm>
            <a:off x="914400" y="2379408"/>
            <a:ext cx="7342909" cy="51054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Compromise With Sin And Error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2:15-17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Question: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What do worldly people do?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Answer: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What </a:t>
            </a:r>
            <a:r>
              <a:rPr lang="en-US" sz="32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do.</a:t>
            </a:r>
          </a:p>
          <a:p>
            <a:pPr marL="0" indent="0" defTabSz="51593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John 8:44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 Christian 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care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God says about his tongue, clothes, actions . . . he is worldly.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 Christian 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care as much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what God says…</a:t>
            </a:r>
          </a:p>
        </p:txBody>
      </p:sp>
    </p:spTree>
    <p:extLst>
      <p:ext uri="{BB962C8B-B14F-4D97-AF65-F5344CB8AC3E}">
        <p14:creationId xmlns="" xmlns:p14="http://schemas.microsoft.com/office/powerpoint/2010/main" val="21667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2:15-17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man asked: ‘Now that I am con-verted, have I got to give up the world?’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man answered: ‘No, you haven’t got to give up the world; if you speak up for Christ, the world will give you up pretty quick; they won’t want you around.’</a:t>
            </a:r>
          </a:p>
        </p:txBody>
      </p:sp>
    </p:spTree>
    <p:extLst>
      <p:ext uri="{BB962C8B-B14F-4D97-AF65-F5344CB8AC3E}">
        <p14:creationId xmlns="" xmlns:p14="http://schemas.microsoft.com/office/powerpoint/2010/main" val="251664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1800s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000"/>
              </a:spcBef>
              <a:spcAft>
                <a:spcPts val="600"/>
              </a:spcAft>
              <a:buNone/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makes churches weak?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leads to apostasy?</a:t>
            </a: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1418304" y="1219200"/>
            <a:ext cx="6324600" cy="85875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21: Hezekiah’s reforms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53FB72F-08B1-4BA4-AE01-60512305698B}"/>
              </a:ext>
            </a:extLst>
          </p:cNvPr>
          <p:cNvSpPr/>
          <p:nvPr/>
        </p:nvSpPr>
        <p:spPr>
          <a:xfrm>
            <a:off x="1418304" y="2265447"/>
            <a:ext cx="6324600" cy="85875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24-25: Josiah’s reforms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W. Tozer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200" dirty="0">
              <a:solidFill>
                <a:srgbClr val="FFFF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5F596B8A-C085-4284-9E1D-2BB578C34C6D}"/>
              </a:ext>
            </a:extLst>
          </p:cNvPr>
          <p:cNvSpPr/>
          <p:nvPr/>
        </p:nvSpPr>
        <p:spPr>
          <a:xfrm>
            <a:off x="884904" y="1189704"/>
            <a:ext cx="7391400" cy="243840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“Almost everything the church is doing these days has been suggested to her by the world.” </a:t>
            </a:r>
          </a:p>
        </p:txBody>
      </p:sp>
    </p:spTree>
    <p:extLst>
      <p:ext uri="{BB962C8B-B14F-4D97-AF65-F5344CB8AC3E}">
        <p14:creationId xmlns="" xmlns:p14="http://schemas.microsoft.com/office/powerpoint/2010/main" val="24077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556260"/>
            <a:ext cx="7342909" cy="11734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Awful Attitudes In Religion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 influences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Corinth: center of immorality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Corinthianize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– live in drunken immorality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Co.5:1-2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Co.6:9-11</a:t>
            </a:r>
          </a:p>
        </p:txBody>
      </p:sp>
    </p:spTree>
    <p:extLst>
      <p:ext uri="{BB962C8B-B14F-4D97-AF65-F5344CB8AC3E}">
        <p14:creationId xmlns="" xmlns:p14="http://schemas.microsoft.com/office/powerpoint/2010/main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 informal, relaxed, casual instead of reverence.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Ec.5:1 (7)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Hab.2:20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Gn.41:14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Mt.22:11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Lk.15:22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Ja.2:2-3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B18D19D7-38AC-4F47-8A35-C2CD852EC318}"/>
              </a:ext>
            </a:extLst>
          </p:cNvPr>
          <p:cNvSpPr/>
          <p:nvPr/>
        </p:nvSpPr>
        <p:spPr>
          <a:xfrm>
            <a:off x="4343400" y="3429000"/>
            <a:ext cx="4038600" cy="1066800"/>
          </a:xfrm>
          <a:prstGeom prst="roundRect">
            <a:avLst/>
          </a:prstGeom>
          <a:solidFill>
            <a:srgbClr val="CC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Abadi" panose="020B0604020104020204" pitchFamily="34" charset="0"/>
              </a:rPr>
              <a:t>‘Clothes make</a:t>
            </a:r>
            <a:br>
              <a:rPr lang="en-US" sz="3200" dirty="0">
                <a:solidFill>
                  <a:srgbClr val="000066"/>
                </a:solidFill>
                <a:latin typeface="Abadi" panose="020B060402010402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Abadi" panose="020B0604020104020204" pitchFamily="34" charset="0"/>
              </a:rPr>
              <a:t>the man’</a:t>
            </a:r>
          </a:p>
        </p:txBody>
      </p:sp>
    </p:spTree>
    <p:extLst>
      <p:ext uri="{BB962C8B-B14F-4D97-AF65-F5344CB8AC3E}">
        <p14:creationId xmlns="" xmlns:p14="http://schemas.microsoft.com/office/powerpoint/2010/main" val="209599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Emphasis on numbers.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strategies.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 compromise.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B18D19D7-38AC-4F47-8A35-C2CD852EC318}"/>
              </a:ext>
            </a:extLst>
          </p:cNvPr>
          <p:cNvSpPr/>
          <p:nvPr/>
        </p:nvSpPr>
        <p:spPr>
          <a:xfrm>
            <a:off x="762000" y="1981200"/>
            <a:ext cx="7924800" cy="2590800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badi" panose="020B0604020104020204" pitchFamily="34" charset="0"/>
              </a:rPr>
              <a:t>‘So now, brethren, I commend you to God and to the word of His grace, which is able to build you up and give you an </a:t>
            </a:r>
            <a:r>
              <a:rPr lang="en-US" sz="3200" dirty="0" smtClean="0">
                <a:solidFill>
                  <a:schemeClr val="tx1"/>
                </a:solidFill>
                <a:latin typeface="Abadi" panose="020B0604020104020204" pitchFamily="34" charset="0"/>
              </a:rPr>
              <a:t>inheritance </a:t>
            </a:r>
            <a:r>
              <a:rPr lang="en-US" sz="3200" dirty="0">
                <a:solidFill>
                  <a:schemeClr val="tx1"/>
                </a:solidFill>
                <a:latin typeface="Abadi" panose="020B0604020104020204" pitchFamily="34" charset="0"/>
              </a:rPr>
              <a:t>among all those who are sanctified</a:t>
            </a:r>
            <a:r>
              <a:rPr lang="en-US" sz="3200" dirty="0" smtClean="0">
                <a:solidFill>
                  <a:schemeClr val="tx1"/>
                </a:solidFill>
                <a:latin typeface="Abadi" panose="020B0604020104020204" pitchFamily="34" charset="0"/>
              </a:rPr>
              <a:t>’ </a:t>
            </a:r>
            <a:r>
              <a:rPr lang="en-US" sz="2200" dirty="0" smtClean="0">
                <a:solidFill>
                  <a:schemeClr val="tx1"/>
                </a:solidFill>
                <a:latin typeface="Abadi" panose="020B0604020104020204" pitchFamily="34" charset="0"/>
              </a:rPr>
              <a:t>– </a:t>
            </a:r>
            <a:r>
              <a:rPr lang="en-US" sz="2200" dirty="0">
                <a:solidFill>
                  <a:schemeClr val="tx1"/>
                </a:solidFill>
                <a:latin typeface="Abadi" panose="020B0604020104020204" pitchFamily="34" charset="0"/>
              </a:rPr>
              <a:t>Acts 20:32.</a:t>
            </a:r>
            <a:r>
              <a:rPr lang="en-US" sz="32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Abadi" panose="020B0604020104020204" pitchFamily="34" charset="0"/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1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44" y="1143000"/>
            <a:ext cx="846066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Social gospel</a:t>
            </a:r>
            <a:r>
              <a:rPr lang="en-US" sz="28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31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attract with recreation.</a:t>
            </a: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Ro.1:16 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Co.1:18…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A91796-93E7-42C5-A1B9-94F434CBE2A5}"/>
              </a:ext>
            </a:extLst>
          </p:cNvPr>
          <p:cNvSpPr/>
          <p:nvPr/>
        </p:nvSpPr>
        <p:spPr>
          <a:xfrm>
            <a:off x="1130808" y="3962400"/>
            <a:ext cx="7022592" cy="755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Abadi" panose="020B0604020104020204" pitchFamily="34" charset="0"/>
              </a:rPr>
              <a:t>Today: feelings, not Bible study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A4F5AEB-561F-4151-A9DF-A00FB0028F86}"/>
              </a:ext>
            </a:extLst>
          </p:cNvPr>
          <p:cNvSpPr/>
          <p:nvPr/>
        </p:nvSpPr>
        <p:spPr>
          <a:xfrm>
            <a:off x="1130808" y="4883097"/>
            <a:ext cx="7022592" cy="755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="1" baseline="30000" dirty="0">
                <a:solidFill>
                  <a:srgbClr val="A50021"/>
                </a:solidFill>
                <a:latin typeface="Abadi" panose="020B0604020104020204" pitchFamily="34" charset="0"/>
              </a:rPr>
              <a:t>1</a:t>
            </a:r>
            <a:r>
              <a:rPr lang="en-US" sz="3100" dirty="0">
                <a:solidFill>
                  <a:schemeClr val="bg1"/>
                </a:solidFill>
                <a:latin typeface="Abadi" panose="020B0604020104020204" pitchFamily="34" charset="0"/>
              </a:rPr>
              <a:t>Take a stand;</a:t>
            </a:r>
            <a:r>
              <a:rPr lang="en-US" sz="3100" dirty="0">
                <a:latin typeface="Abadi" panose="020B0604020104020204" pitchFamily="34" charset="0"/>
              </a:rPr>
              <a:t> </a:t>
            </a:r>
            <a:r>
              <a:rPr lang="en-US" sz="3100" b="1" baseline="30000" dirty="0">
                <a:solidFill>
                  <a:srgbClr val="A50021"/>
                </a:solidFill>
                <a:latin typeface="Abadi" panose="020B0604020104020204" pitchFamily="34" charset="0"/>
              </a:rPr>
              <a:t>2</a:t>
            </a:r>
            <a:r>
              <a:rPr lang="en-US" sz="3100" dirty="0">
                <a:solidFill>
                  <a:schemeClr val="bg1"/>
                </a:solidFill>
                <a:latin typeface="Abadi" panose="020B0604020104020204" pitchFamily="34" charset="0"/>
              </a:rPr>
              <a:t>truth always in season</a:t>
            </a:r>
          </a:p>
        </p:txBody>
      </p:sp>
    </p:spTree>
    <p:extLst>
      <p:ext uri="{BB962C8B-B14F-4D97-AF65-F5344CB8AC3E}">
        <p14:creationId xmlns="" xmlns:p14="http://schemas.microsoft.com/office/powerpoint/2010/main" val="164527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574675" indent="-5746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Non-judgmental; resist discipline.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Hb.12:6; Rv.3:19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A91796-93E7-42C5-A1B9-94F434CBE2A5}"/>
              </a:ext>
            </a:extLst>
          </p:cNvPr>
          <p:cNvSpPr/>
          <p:nvPr/>
        </p:nvSpPr>
        <p:spPr>
          <a:xfrm>
            <a:off x="2427808" y="2470579"/>
            <a:ext cx="4305593" cy="123350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badi" panose="020B0604020104020204" pitchFamily="34" charset="0"/>
              </a:rPr>
              <a:t>‘Lack of love’?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badi" panose="020B0604020104020204" pitchFamily="34" charset="0"/>
              </a:rPr>
              <a:t>‘Spirit of revenge’?</a:t>
            </a:r>
          </a:p>
        </p:txBody>
      </p:sp>
    </p:spTree>
    <p:extLst>
      <p:ext uri="{BB962C8B-B14F-4D97-AF65-F5344CB8AC3E}">
        <p14:creationId xmlns="" xmlns:p14="http://schemas.microsoft.com/office/powerpoint/2010/main" val="24945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 attitudes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 Lord’s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574675" indent="-5746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Ignorance of Bible.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Ep.5:17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A91796-93E7-42C5-A1B9-94F434CBE2A5}"/>
              </a:ext>
            </a:extLst>
          </p:cNvPr>
          <p:cNvSpPr/>
          <p:nvPr/>
        </p:nvSpPr>
        <p:spPr>
          <a:xfrm>
            <a:off x="1066800" y="2743200"/>
            <a:ext cx="7010400" cy="236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Gallup: Americans revere Bible but (mostly) don’t read it; we have become a nation of biblical illiterates.</a:t>
            </a:r>
          </a:p>
        </p:txBody>
      </p:sp>
    </p:spTree>
    <p:extLst>
      <p:ext uri="{BB962C8B-B14F-4D97-AF65-F5344CB8AC3E}">
        <p14:creationId xmlns="" xmlns:p14="http://schemas.microsoft.com/office/powerpoint/2010/main" val="38439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9381</TotalTime>
  <Words>451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Damask</vt:lpstr>
      <vt:lpstr>Awful Attitudes In American Religion</vt:lpstr>
      <vt:lpstr>1800s</vt:lpstr>
      <vt:lpstr>Slide 3</vt:lpstr>
      <vt:lpstr>Society influences churches</vt:lpstr>
      <vt:lpstr>Denominational attitudes affect Lord’s churches</vt:lpstr>
      <vt:lpstr>Denominational attitudes affect Lord’s churches</vt:lpstr>
      <vt:lpstr>Denominational attitudes affect Lord’s churches</vt:lpstr>
      <vt:lpstr>Denominational attitudes affect Lord’s churches</vt:lpstr>
      <vt:lpstr>Denominational attitudes affect Lord’s churches</vt:lpstr>
      <vt:lpstr>Denominational attitudes affect Lord’s churches</vt:lpstr>
      <vt:lpstr>Slide 11</vt:lpstr>
      <vt:lpstr>NT preachers used OT as we use NT</vt:lpstr>
      <vt:lpstr>Slide 13</vt:lpstr>
      <vt:lpstr>Apathy</vt:lpstr>
      <vt:lpstr>Slide 15</vt:lpstr>
      <vt:lpstr>All preaching must be positive</vt:lpstr>
      <vt:lpstr>Slide 17</vt:lpstr>
      <vt:lpstr>1 John 2:15-17</vt:lpstr>
      <vt:lpstr>1 John 2:15-17</vt:lpstr>
      <vt:lpstr>A. W. Tozer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1048</cp:revision>
  <dcterms:created xsi:type="dcterms:W3CDTF">2011-08-18T15:42:19Z</dcterms:created>
  <dcterms:modified xsi:type="dcterms:W3CDTF">2017-08-14T00:21:17Z</dcterms:modified>
</cp:coreProperties>
</file>