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4"/>
  </p:notesMasterIdLst>
  <p:sldIdLst>
    <p:sldId id="289" r:id="rId2"/>
    <p:sldId id="305" r:id="rId3"/>
    <p:sldId id="372" r:id="rId4"/>
    <p:sldId id="276" r:id="rId5"/>
    <p:sldId id="326" r:id="rId6"/>
    <p:sldId id="358" r:id="rId7"/>
    <p:sldId id="373" r:id="rId8"/>
    <p:sldId id="374" r:id="rId9"/>
    <p:sldId id="375" r:id="rId10"/>
    <p:sldId id="385" r:id="rId11"/>
    <p:sldId id="376" r:id="rId12"/>
    <p:sldId id="359" r:id="rId13"/>
    <p:sldId id="377" r:id="rId14"/>
    <p:sldId id="360" r:id="rId15"/>
    <p:sldId id="378" r:id="rId16"/>
    <p:sldId id="361" r:id="rId17"/>
    <p:sldId id="379" r:id="rId18"/>
    <p:sldId id="380" r:id="rId19"/>
    <p:sldId id="381" r:id="rId20"/>
    <p:sldId id="382" r:id="rId21"/>
    <p:sldId id="383" r:id="rId22"/>
    <p:sldId id="3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  <a:srgbClr val="00FF00"/>
    <a:srgbClr val="CCFFFF"/>
    <a:srgbClr val="CC3300"/>
    <a:srgbClr val="CC6600"/>
    <a:srgbClr val="A50021"/>
    <a:srgbClr val="000066"/>
    <a:srgbClr val="0033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6864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7835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5000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6705600" cy="1676400"/>
          </a:xfrm>
          <a:solidFill>
            <a:schemeClr val="bg1"/>
          </a:solidFill>
          <a:ln>
            <a:solidFill>
              <a:srgbClr val="FFCC00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Don’t You Believe In The Old Testament?</a:t>
            </a:r>
            <a:endParaRPr lang="en-US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0F53D7E-2C18-4B98-8318-D80D28A248A7}"/>
              </a:ext>
            </a:extLst>
          </p:cNvPr>
          <p:cNvSpPr/>
          <p:nvPr/>
        </p:nvSpPr>
        <p:spPr>
          <a:xfrm>
            <a:off x="2637504" y="2895600"/>
            <a:ext cx="3886200" cy="762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15:4</a:t>
            </a:r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OT writings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Genesis – Deuteronomy.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History: Joshua – Esther.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Poetry: Job – Song Sol.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Prophecy: Isa.-Malachi.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Ro.15:7-13</a:t>
            </a:r>
            <a:endParaRPr lang="en-US" sz="3200" dirty="0">
              <a:solidFill>
                <a:srgbClr val="FFFF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Lk.24:27, 44.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Gn.3:15 – 49:10 – 2 Sm.7 – Is.7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Nations: Assyria, Babylon, </a:t>
            </a:r>
            <a:r>
              <a:rPr lang="en-US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Tyre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79389A3-78E8-497C-88CD-F1C02E868F7F}"/>
              </a:ext>
            </a:extLst>
          </p:cNvPr>
          <p:cNvSpPr/>
          <p:nvPr/>
        </p:nvSpPr>
        <p:spPr>
          <a:xfrm>
            <a:off x="4408119" y="3886200"/>
            <a:ext cx="2602281" cy="624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TaNaK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00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609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For Whatever Things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xmlns="" id="{007F1B82-4629-434F-8E06-5EF1B7162F19}"/>
              </a:ext>
            </a:extLst>
          </p:cNvPr>
          <p:cNvSpPr/>
          <p:nvPr/>
        </p:nvSpPr>
        <p:spPr bwMode="auto">
          <a:xfrm>
            <a:off x="914400" y="1371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Were Written…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15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writes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Ex.31:18; 32:16 . . .  John 8:6</a:t>
            </a: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Tim.3:16, </a:t>
            </a:r>
            <a:r>
              <a:rPr lang="en-US" sz="32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50 times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‘What is written’ (Mt.4:1-11)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 to God’s spoken words, Jer.36.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990600" y="1905001"/>
            <a:ext cx="7162800" cy="167639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 have written for him the great things of My law, but they were considered a strange thing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Ho.8:12.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609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For Whatever Things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xmlns="" id="{007F1B82-4629-434F-8E06-5EF1B7162F19}"/>
              </a:ext>
            </a:extLst>
          </p:cNvPr>
          <p:cNvSpPr/>
          <p:nvPr/>
        </p:nvSpPr>
        <p:spPr bwMode="auto">
          <a:xfrm>
            <a:off x="914400" y="2133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Before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xmlns="" id="{6BB78C8D-19AE-469D-A12C-5A3C16CB4FD8}"/>
              </a:ext>
            </a:extLst>
          </p:cNvPr>
          <p:cNvSpPr/>
          <p:nvPr/>
        </p:nvSpPr>
        <p:spPr bwMode="auto">
          <a:xfrm>
            <a:off x="914400" y="1371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Were Written…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52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‘Written before’ –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write beforehand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books are usually better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BUT: Hb.8:6, new is better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OT of no value to us?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quotes OT 37+ times</a:t>
            </a:r>
          </a:p>
        </p:txBody>
      </p:sp>
    </p:spTree>
    <p:extLst>
      <p:ext uri="{BB962C8B-B14F-4D97-AF65-F5344CB8AC3E}">
        <p14:creationId xmlns:p14="http://schemas.microsoft.com/office/powerpoint/2010/main" xmlns="" val="15462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609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For Whatever Things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xmlns="" id="{007F1B82-4629-434F-8E06-5EF1B7162F19}"/>
              </a:ext>
            </a:extLst>
          </p:cNvPr>
          <p:cNvSpPr/>
          <p:nvPr/>
        </p:nvSpPr>
        <p:spPr bwMode="auto">
          <a:xfrm>
            <a:off x="914400" y="2895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Were Written</a:t>
            </a:r>
            <a:b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Our Learning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xmlns="" id="{6BB78C8D-19AE-469D-A12C-5A3C16CB4FD8}"/>
              </a:ext>
            </a:extLst>
          </p:cNvPr>
          <p:cNvSpPr/>
          <p:nvPr/>
        </p:nvSpPr>
        <p:spPr bwMode="auto">
          <a:xfrm>
            <a:off x="914400" y="1371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Were Written…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xmlns="" id="{EBD667F7-78BB-42BB-AAFC-0F25E2661621}"/>
              </a:ext>
            </a:extLst>
          </p:cNvPr>
          <p:cNvSpPr/>
          <p:nvPr/>
        </p:nvSpPr>
        <p:spPr bwMode="auto">
          <a:xfrm>
            <a:off x="914400" y="2133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Before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20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Ro.12:7.  Teaching, instruction,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‘to teach us’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Light, Pr.6:23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Mirror, 2 Co.3:18; Ja.1:23-25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Critic, Hb.4:12  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Food, Hb.5:11, 12-14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Laver, Ep.5:26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F94279-DB9C-4B53-AC5C-7699E0BA9773}"/>
              </a:ext>
            </a:extLst>
          </p:cNvPr>
          <p:cNvSpPr/>
          <p:nvPr/>
        </p:nvSpPr>
        <p:spPr>
          <a:xfrm>
            <a:off x="990600" y="4648200"/>
            <a:ext cx="71628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‘…that He might sanctify and cleanse it with the washing of water by the word’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Ep.5:26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7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Laver</a:t>
            </a:r>
          </a:p>
        </p:txBody>
      </p:sp>
      <p:pic>
        <p:nvPicPr>
          <p:cNvPr id="1026" name="Picture 2" descr="Image result for Free charts: Old Testament tabernacle: laver">
            <a:extLst>
              <a:ext uri="{FF2B5EF4-FFF2-40B4-BE49-F238E27FC236}">
                <a16:creationId xmlns:a16="http://schemas.microsoft.com/office/drawing/2014/main" xmlns="" id="{0943D574-4897-4D89-B3D9-A0959183B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5975" y="1143000"/>
            <a:ext cx="5000625" cy="283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3DB62A6-B0CA-4890-ADDE-498055FC70DC}"/>
              </a:ext>
            </a:extLst>
          </p:cNvPr>
          <p:cNvSpPr/>
          <p:nvPr/>
        </p:nvSpPr>
        <p:spPr>
          <a:xfrm>
            <a:off x="464574" y="4038600"/>
            <a:ext cx="82296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▪Stood between tabernacle and worshipper.</a:t>
            </a:r>
          </a:p>
          <a:p>
            <a:pPr marL="176213" indent="-176213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▪Means of cleansing from defilement that rendered one unfit for God’s presence.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▪Word provides laver of cleansing.</a:t>
            </a:r>
          </a:p>
        </p:txBody>
      </p:sp>
    </p:spTree>
    <p:extLst>
      <p:ext uri="{BB962C8B-B14F-4D97-AF65-F5344CB8AC3E}">
        <p14:creationId xmlns:p14="http://schemas.microsoft.com/office/powerpoint/2010/main" xmlns="" val="23080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historical document in world.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reject Genesis, make man ‘like other animals’ and destroy basis for society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8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historical document in world.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in study of NT.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Jn.1:29;  1 Co.5:7;  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Hb.5:10-11 (Gn.14)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8F4EBCF-52D3-4C8B-8ADD-4E17E4526AFE}"/>
              </a:ext>
            </a:extLst>
          </p:cNvPr>
          <p:cNvSpPr/>
          <p:nvPr/>
        </p:nvSpPr>
        <p:spPr>
          <a:xfrm>
            <a:off x="1951704" y="2209800"/>
            <a:ext cx="5256607" cy="104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‘OT is NT concealed;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is OT revealed.’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FD1075C-A5F8-4D8E-8EB3-DE418004D4F2}"/>
              </a:ext>
            </a:extLst>
          </p:cNvPr>
          <p:cNvSpPr/>
          <p:nvPr/>
        </p:nvSpPr>
        <p:spPr>
          <a:xfrm>
            <a:off x="1399760" y="3425390"/>
            <a:ext cx="6360495" cy="104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‘New is in the Old contained; Old is by the New explained.’</a:t>
            </a:r>
          </a:p>
        </p:txBody>
      </p:sp>
    </p:spTree>
    <p:extLst>
      <p:ext uri="{BB962C8B-B14F-4D97-AF65-F5344CB8AC3E}">
        <p14:creationId xmlns:p14="http://schemas.microsoft.com/office/powerpoint/2010/main" xmlns="" val="20952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quote: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more true of God’s Words</a:t>
            </a: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1219200" y="1143000"/>
            <a:ext cx="6735096" cy="1981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 man who buys a book is not only buying a few ounces of paper, string and printer’s ink; he may be buying a whole new life’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Anon.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historical document in world.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in study of NT.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Introduces us to Christ.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Deity.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Ac.8 – Is.53.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4EAB0B-E009-4B4D-88AA-199520ACA3DD}"/>
              </a:ext>
            </a:extLst>
          </p:cNvPr>
          <p:cNvSpPr/>
          <p:nvPr/>
        </p:nvSpPr>
        <p:spPr>
          <a:xfrm>
            <a:off x="762000" y="3505200"/>
            <a:ext cx="76200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‘You search the Scriptures, for in them you think you have eternal life; and these are they which testify of Me’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–Jn.5:39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3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52" y="990600"/>
            <a:ext cx="8136192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historical document in world.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in study of NT.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Introduces us to Christ.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of examples to warn/instruct.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Co.10:6, 11-12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2F9268-78DF-4BD1-8B58-91F92E98302E}"/>
              </a:ext>
            </a:extLst>
          </p:cNvPr>
          <p:cNvSpPr/>
          <p:nvPr/>
        </p:nvSpPr>
        <p:spPr>
          <a:xfrm>
            <a:off x="929148" y="4041060"/>
            <a:ext cx="7315200" cy="22860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‘Indeed we count them blessed who endure. You have heard of the perseverance of Job and seen the end intended by the Lord – that the Lord is very compassionate and merciful’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–Ja.5:11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99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of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52" y="990600"/>
            <a:ext cx="8136192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historical document in world.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 in study of NT.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Introduces us to Christ.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of examples to warn/instruct.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hope.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Ro.15:4, ‘</a:t>
            </a: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purpose</a:t>
            </a:r>
          </a:p>
          <a:p>
            <a:pPr marL="914400" lvl="2" indent="-280988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Patience, steadfast endurance…</a:t>
            </a:r>
          </a:p>
          <a:p>
            <a:pPr marL="914400" lvl="2" indent="-280988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Comfort, encouragement…</a:t>
            </a:r>
          </a:p>
          <a:p>
            <a:pPr marL="914400" lvl="2" indent="-280988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Hope, 15:12-13</a:t>
            </a:r>
          </a:p>
        </p:txBody>
      </p:sp>
    </p:spTree>
    <p:extLst>
      <p:ext uri="{BB962C8B-B14F-4D97-AF65-F5344CB8AC3E}">
        <p14:creationId xmlns:p14="http://schemas.microsoft.com/office/powerpoint/2010/main" xmlns="" val="16082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extreme views of OT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398463" indent="-398463" defTabSz="114300"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turn to Psalms or Isaiah to learn about salvation or worship.</a:t>
            </a:r>
          </a:p>
          <a:p>
            <a:pPr marL="398463" indent="-398463" defTabSz="114300"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ignore OT (‘we’re no longer under it’).</a:t>
            </a:r>
          </a:p>
          <a:p>
            <a:pPr marL="398463" indent="-398463" defTabSz="114300"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did not ignore it –Ro:15:4</a:t>
            </a: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34272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609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For Whatever Things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Tim.3:16-17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reference to OT; </a:t>
            </a:r>
            <a:r>
              <a:rPr lang="en-US" sz="32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profit-able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Originally for Jews, but NT prophets and apostles used OT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cannot reject OT and accept 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Ro.15:3-4 → Ps.69:9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Gn.1-2 → Mt.19:4-6</a:t>
            </a:r>
          </a:p>
        </p:txBody>
      </p:sp>
    </p:spTree>
    <p:extLst>
      <p:ext uri="{BB962C8B-B14F-4D97-AF65-F5344CB8AC3E}">
        <p14:creationId xmlns:p14="http://schemas.microsoft.com/office/powerpoint/2010/main" xmlns="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OT writings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Genesis – Deuteronomy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Lv.19 demands right response to God, idols, days, family, religion, poor, criminals, guests, etc.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2243896" y="3887503"/>
            <a:ext cx="4685705" cy="989297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better rules of conduct for society</a:t>
            </a:r>
          </a:p>
        </p:txBody>
      </p:sp>
    </p:spTree>
    <p:extLst>
      <p:ext uri="{BB962C8B-B14F-4D97-AF65-F5344CB8AC3E}">
        <p14:creationId xmlns:p14="http://schemas.microsoft.com/office/powerpoint/2010/main" xmlns="" val="106236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OT writings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4" y="1143000"/>
            <a:ext cx="83058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Genesis – Deuteronomy.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Lv.19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Ro.7:7-13, Law . . .</a:t>
            </a:r>
            <a:endParaRPr lang="en-US" sz="320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lvl="1" indent="0" defTabSz="97313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a. </a:t>
            </a:r>
            <a:r>
              <a:rPr lang="en-US" sz="3200" b="1" dirty="0">
                <a:solidFill>
                  <a:srgbClr val="FFFFCC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Identifies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sin, 7.  New; clear.</a:t>
            </a:r>
          </a:p>
          <a:p>
            <a:pPr marL="457200" lvl="1" indent="0" defTabSz="97313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>
                <a:solidFill>
                  <a:srgbClr val="FFFFCC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Indicts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sinner, 8-10.  </a:t>
            </a:r>
          </a:p>
          <a:p>
            <a:pPr marL="457200" lvl="1" indent="0" defTabSz="973138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c. </a:t>
            </a:r>
            <a:r>
              <a:rPr lang="en-US" sz="3200" b="1" dirty="0">
                <a:solidFill>
                  <a:srgbClr val="FFFFCC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Illustrates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consequences of sin, 13.</a:t>
            </a:r>
          </a:p>
          <a:p>
            <a:pPr marL="457200" lvl="1" indent="0" defTabSz="973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d. </a:t>
            </a:r>
            <a:r>
              <a:rPr lang="en-US" sz="3200" b="1" dirty="0">
                <a:solidFill>
                  <a:srgbClr val="FFFFCC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Introduces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true nature of God.  </a:t>
            </a:r>
          </a:p>
        </p:txBody>
      </p:sp>
    </p:spTree>
    <p:extLst>
      <p:ext uri="{BB962C8B-B14F-4D97-AF65-F5344CB8AC3E}">
        <p14:creationId xmlns:p14="http://schemas.microsoft.com/office/powerpoint/2010/main" xmlns="" val="212396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OT writings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Genesis – Deuteronomy.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History: Joshua – Esther.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blesses obedience, punishes disobedience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 book states rule, then gives examples</a:t>
            </a:r>
          </a:p>
        </p:txBody>
      </p:sp>
    </p:spTree>
    <p:extLst>
      <p:ext uri="{BB962C8B-B14F-4D97-AF65-F5344CB8AC3E}">
        <p14:creationId xmlns:p14="http://schemas.microsoft.com/office/powerpoint/2010/main" xmlns="" val="24384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Variety of OT writings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Genesis – Deuteronomy.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History: Joshua – Esther.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Poetry: Job – Song Sol.</a:t>
            </a: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894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9335</TotalTime>
  <Words>724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Damask</vt:lpstr>
      <vt:lpstr>Why Don’t You Believe In The Old Testament?</vt:lpstr>
      <vt:lpstr>A quote:</vt:lpstr>
      <vt:lpstr>Two extreme views of OT</vt:lpstr>
      <vt:lpstr>Slide 4</vt:lpstr>
      <vt:lpstr>2 Tim.3:16-17</vt:lpstr>
      <vt:lpstr>Variety of OT writings </vt:lpstr>
      <vt:lpstr>Variety of OT writings </vt:lpstr>
      <vt:lpstr>Variety of OT writings </vt:lpstr>
      <vt:lpstr>Variety of OT writings </vt:lpstr>
      <vt:lpstr>Variety of OT writings </vt:lpstr>
      <vt:lpstr>Slide 11</vt:lpstr>
      <vt:lpstr>God writes </vt:lpstr>
      <vt:lpstr>Slide 13</vt:lpstr>
      <vt:lpstr>‘Written before’ – to write beforehand</vt:lpstr>
      <vt:lpstr>Slide 15</vt:lpstr>
      <vt:lpstr>Ro.12:7.  Teaching, instruction, ‘to teach us’</vt:lpstr>
      <vt:lpstr>Laver</vt:lpstr>
      <vt:lpstr>Value of OT</vt:lpstr>
      <vt:lpstr>Value of OT</vt:lpstr>
      <vt:lpstr>Value of OT</vt:lpstr>
      <vt:lpstr>Value of OT</vt:lpstr>
      <vt:lpstr>Value of OT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1056</cp:revision>
  <dcterms:created xsi:type="dcterms:W3CDTF">2011-08-18T15:42:19Z</dcterms:created>
  <dcterms:modified xsi:type="dcterms:W3CDTF">2017-08-21T00:26:43Z</dcterms:modified>
</cp:coreProperties>
</file>