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5" r:id="rId2"/>
    <p:sldId id="352" r:id="rId3"/>
    <p:sldId id="366" r:id="rId4"/>
    <p:sldId id="374" r:id="rId5"/>
    <p:sldId id="377" r:id="rId6"/>
    <p:sldId id="379" r:id="rId7"/>
    <p:sldId id="380" r:id="rId8"/>
    <p:sldId id="375" r:id="rId9"/>
    <p:sldId id="381" r:id="rId10"/>
    <p:sldId id="257" r:id="rId11"/>
    <p:sldId id="386" r:id="rId12"/>
    <p:sldId id="382" r:id="rId13"/>
    <p:sldId id="383" r:id="rId14"/>
    <p:sldId id="384" r:id="rId15"/>
    <p:sldId id="38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FF33"/>
    <a:srgbClr val="CCFFFF"/>
    <a:srgbClr val="FFFFCC"/>
    <a:srgbClr val="0066FF"/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356852" y="1981200"/>
            <a:ext cx="6477000" cy="12954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Magna Vox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6B71E761-539C-450D-B04B-7C5E5C51A738}"/>
              </a:ext>
            </a:extLst>
          </p:cNvPr>
          <p:cNvSpPr/>
          <p:nvPr/>
        </p:nvSpPr>
        <p:spPr>
          <a:xfrm>
            <a:off x="2147471" y="3505200"/>
            <a:ext cx="4866266" cy="7620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Luke 3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00548" y="76200"/>
            <a:ext cx="7924800" cy="1143000"/>
          </a:xfrm>
        </p:spPr>
        <p:txBody>
          <a:bodyPr/>
          <a:lstStyle/>
          <a:p>
            <a:pPr marL="236538" indent="-236538" algn="l"/>
            <a:r>
              <a:rPr lang="en-US" altLang="en-US" sz="3600" baseline="30000" dirty="0">
                <a:solidFill>
                  <a:srgbClr val="99FF33"/>
                </a:solidFill>
              </a:rPr>
              <a:t>1</a:t>
            </a:r>
            <a:r>
              <a:rPr lang="en-US" altLang="en-US" sz="3600" dirty="0">
                <a:solidFill>
                  <a:srgbClr val="FFFFCC"/>
                </a:solidFill>
              </a:rPr>
              <a:t>John’s voice was God’s voice, </a:t>
            </a:r>
            <a:r>
              <a:rPr lang="en-US" altLang="en-US" sz="3600" dirty="0">
                <a:solidFill>
                  <a:schemeClr val="bg1"/>
                </a:solidFill>
              </a:rPr>
              <a:t>Lk.3:2-3  [Mt.4:17;  Mk.6:12]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0" indent="0" defTabSz="280988">
              <a:buNone/>
            </a:pPr>
            <a:r>
              <a:rPr lang="en-US" altLang="en-US" sz="3600" baseline="30000" dirty="0">
                <a:solidFill>
                  <a:srgbClr val="99FF33"/>
                </a:solidFill>
              </a:rPr>
              <a:t>	2</a:t>
            </a:r>
            <a:r>
              <a:rPr lang="en-US" altLang="en-US" sz="3600" dirty="0">
                <a:solidFill>
                  <a:srgbClr val="FFFFCC"/>
                </a:solidFill>
              </a:rPr>
              <a:t>John is ‘voice’; Jesus is ‘Word,’ </a:t>
            </a:r>
            <a:r>
              <a:rPr lang="en-US" altLang="en-US" sz="3600" dirty="0">
                <a:solidFill>
                  <a:schemeClr val="bg1"/>
                </a:solidFill>
              </a:rPr>
              <a:t>Jn.1</a:t>
            </a:r>
          </a:p>
          <a:p>
            <a:pPr marL="176213" indent="-176213" defTabSz="457200">
              <a:buNone/>
            </a:pPr>
            <a:r>
              <a:rPr lang="en-US" altLang="en-US" sz="3600" baseline="30000" dirty="0">
                <a:solidFill>
                  <a:srgbClr val="99FF33"/>
                </a:solidFill>
              </a:rPr>
              <a:t>	 3</a:t>
            </a:r>
            <a:r>
              <a:rPr lang="en-US" altLang="en-US" sz="3600" dirty="0">
                <a:solidFill>
                  <a:srgbClr val="FFFFCC"/>
                </a:solidFill>
              </a:rPr>
              <a:t>John’s voice was not better felt than   	told, or wishful thinking, but divine 	revelation</a:t>
            </a:r>
          </a:p>
          <a:p>
            <a:pPr marL="236538" indent="-236538" defTabSz="457200">
              <a:spcBef>
                <a:spcPts val="600"/>
              </a:spcBef>
              <a:buNone/>
            </a:pPr>
            <a:r>
              <a:rPr lang="en-US" altLang="en-US" sz="3600" dirty="0">
                <a:solidFill>
                  <a:srgbClr val="FFFFCC"/>
                </a:solidFill>
              </a:rPr>
              <a:t>	</a:t>
            </a:r>
            <a:r>
              <a:rPr lang="en-US" altLang="en-US" sz="3600" baseline="30000" dirty="0">
                <a:solidFill>
                  <a:srgbClr val="99FF33"/>
                </a:solidFill>
              </a:rPr>
              <a:t>4</a:t>
            </a:r>
            <a:r>
              <a:rPr lang="en-US" altLang="en-US" sz="3600" dirty="0">
                <a:solidFill>
                  <a:srgbClr val="FFFFCC"/>
                </a:solidFill>
              </a:rPr>
              <a:t>John’s voice prepared way 	of ‘L</a:t>
            </a:r>
            <a:r>
              <a:rPr lang="en-US" altLang="en-US" sz="3300" dirty="0">
                <a:solidFill>
                  <a:srgbClr val="FFFFCC"/>
                </a:solidFill>
              </a:rPr>
              <a:t>ORD</a:t>
            </a:r>
            <a:r>
              <a:rPr lang="en-US" altLang="en-US" sz="3600" dirty="0">
                <a:solidFill>
                  <a:srgbClr val="FFFFCC"/>
                </a:solidFill>
              </a:rPr>
              <a:t>’</a:t>
            </a:r>
          </a:p>
          <a:p>
            <a:pPr lvl="1" defTabSz="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Here, of Jesus.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King coming.  Mend not roads but lives.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4A4FDF-97DC-4DEC-8381-7A11DD2B3F48}"/>
              </a:ext>
            </a:extLst>
          </p:cNvPr>
          <p:cNvSpPr/>
          <p:nvPr/>
        </p:nvSpPr>
        <p:spPr>
          <a:xfrm>
            <a:off x="1265904" y="5486400"/>
            <a:ext cx="66294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John’s call to repentance is </a:t>
            </a:r>
            <a:r>
              <a:rPr lang="en-US" sz="3100" b="1" dirty="0"/>
              <a:t>how</a:t>
            </a:r>
            <a:r>
              <a:rPr lang="en-US" sz="3100" dirty="0"/>
              <a:t> he prepared the path for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Luke gives dates, offices, names, places…   </a:t>
            </a:r>
            <a:r>
              <a:rPr lang="en-US" altLang="en-US" sz="3600" dirty="0">
                <a:solidFill>
                  <a:schemeClr val="bg1"/>
                </a:solidFill>
              </a:rPr>
              <a:t>Ac.2:22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We can ‘know’</a:t>
            </a:r>
          </a:p>
          <a:p>
            <a:pPr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Lk.3:1, </a:t>
            </a:r>
            <a:r>
              <a:rPr lang="en-US" altLang="en-US" sz="3200" dirty="0" err="1">
                <a:solidFill>
                  <a:schemeClr val="bg1"/>
                </a:solidFill>
              </a:rPr>
              <a:t>Lysanias</a:t>
            </a:r>
            <a:r>
              <a:rPr lang="en-US" altLang="en-US" sz="3200" dirty="0">
                <a:solidFill>
                  <a:schemeClr val="bg1"/>
                </a:solidFill>
              </a:rPr>
              <a:t>, Tetrarch of Abilene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One known to historians: killed 36 BC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Inscription – dated between AD 14-29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1A5E52D-1C6A-4FAD-BA0F-D5C644396620}"/>
              </a:ext>
            </a:extLst>
          </p:cNvPr>
          <p:cNvSpPr/>
          <p:nvPr/>
        </p:nvSpPr>
        <p:spPr>
          <a:xfrm>
            <a:off x="1096296" y="3733800"/>
            <a:ext cx="6966156" cy="2667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“Luke is a historian of the first rank;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not merely are his statements of fact trustworthy…this author should be placed along with the very greatest of historians” </a:t>
            </a:r>
            <a:r>
              <a:rPr lang="en-US" sz="2400" dirty="0">
                <a:solidFill>
                  <a:schemeClr val="tx1"/>
                </a:solidFill>
              </a:rPr>
              <a:t>– Wm. Ramsay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52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2. He showed them their </a:t>
            </a:r>
            <a:r>
              <a:rPr lang="en-US" altLang="en-US" sz="3600" u="sng" dirty="0">
                <a:solidFill>
                  <a:srgbClr val="FFFFCC"/>
                </a:solidFill>
              </a:rPr>
              <a:t>sin</a:t>
            </a:r>
            <a:r>
              <a:rPr lang="en-US" altLang="en-US" sz="3600" dirty="0">
                <a:solidFill>
                  <a:srgbClr val="FFFFCC"/>
                </a:solidFill>
              </a:rPr>
              <a:t>: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a condition to fear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296" y="1295400"/>
            <a:ext cx="84582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Preached baptism of repentance for remission of sins, Lk.3:3.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was not unknown to Jews (ritual washings, Hb.6:4; 9:10).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 were ‘unclean’; subjected proselytes to baptism.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startled them: Jewish baptism.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pictured death to old life, Ro.6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6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2. He showed them their </a:t>
            </a:r>
            <a:r>
              <a:rPr lang="en-US" altLang="en-US" sz="3600" u="sng" dirty="0">
                <a:solidFill>
                  <a:srgbClr val="FFFFCC"/>
                </a:solidFill>
              </a:rPr>
              <a:t>sin</a:t>
            </a:r>
            <a:r>
              <a:rPr lang="en-US" altLang="en-US" sz="3600" dirty="0">
                <a:solidFill>
                  <a:srgbClr val="FFFFCC"/>
                </a:solidFill>
              </a:rPr>
              <a:t>: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a condition to fear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1371600"/>
            <a:ext cx="83058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Lk.3:7, does it matter what we believe?  If not, why send Voice?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i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Snakes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first necessity of salvation: understanding our condition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i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Coming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future judgment; certainty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18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3. He preached </a:t>
            </a:r>
            <a:r>
              <a:rPr lang="en-US" altLang="en-US" sz="3600" u="sng" dirty="0">
                <a:solidFill>
                  <a:srgbClr val="FFFFCC"/>
                </a:solidFill>
              </a:rPr>
              <a:t>repentance</a:t>
            </a:r>
            <a:r>
              <a:rPr lang="en-US" altLang="en-US" sz="3600" dirty="0">
                <a:solidFill>
                  <a:srgbClr val="FFFFCC"/>
                </a:solidFill>
              </a:rPr>
              <a:t>: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a correction to follow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1295400"/>
            <a:ext cx="83058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Lk.3:8, requires fruits – change of life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God requires NOT family tree, BUT fruit tree.  Ga.3:7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Wordplay: ‘stones’ – ‘sons’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Lk.3:9: axe / fire – no favored nation status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Lk.3:10, what shall we do?  Repent: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3DC673E-75CC-4D55-9711-82262C39DAF3}"/>
              </a:ext>
            </a:extLst>
          </p:cNvPr>
          <p:cNvSpPr/>
          <p:nvPr/>
        </p:nvSpPr>
        <p:spPr>
          <a:xfrm>
            <a:off x="609600" y="5486400"/>
            <a:ext cx="3780504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afterthought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80A895-9315-43D7-9613-0CD9C99FC986}"/>
              </a:ext>
            </a:extLst>
          </p:cNvPr>
          <p:cNvSpPr/>
          <p:nvPr/>
        </p:nvSpPr>
        <p:spPr>
          <a:xfrm>
            <a:off x="4724400" y="5486400"/>
            <a:ext cx="3780504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change of mind</a:t>
            </a:r>
          </a:p>
        </p:txBody>
      </p:sp>
    </p:spTree>
    <p:extLst>
      <p:ext uri="{BB962C8B-B14F-4D97-AF65-F5344CB8AC3E}">
        <p14:creationId xmlns:p14="http://schemas.microsoft.com/office/powerpoint/2010/main" xmlns="" val="138399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3. He preached </a:t>
            </a:r>
            <a:r>
              <a:rPr lang="en-US" altLang="en-US" sz="3600" u="sng" dirty="0">
                <a:solidFill>
                  <a:srgbClr val="FFFFCC"/>
                </a:solidFill>
              </a:rPr>
              <a:t>repentance</a:t>
            </a:r>
            <a:r>
              <a:rPr lang="en-US" altLang="en-US" sz="3600" dirty="0">
                <a:solidFill>
                  <a:srgbClr val="FFFFCC"/>
                </a:solidFill>
              </a:rPr>
              <a:t>: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a correction to follow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1371600"/>
            <a:ext cx="83058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Lk.3:11, selfish, materialistic people: learn to share.  Ac.9.  Lk.12.</a:t>
            </a:r>
          </a:p>
          <a:p>
            <a:pPr marL="457200" indent="-45720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Lk.3:12-13, honesty, truth, fairness.  Lk.19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Lk.3:14, kindness.  Lk.23:47		</a:t>
            </a: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7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How to be ‘other worldly’?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1524000"/>
            <a:ext cx="8305800" cy="4419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Essenes left world for wilderness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Monks left world for wilderness</a:t>
            </a:r>
          </a:p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John could not fulfill his mission by moving sinners to wilderness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They (we) must change lives, not location</a:t>
            </a:r>
          </a:p>
          <a:p>
            <a:pPr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96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1"/>
            <a:ext cx="6858000" cy="11430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Revelation</a:t>
            </a:r>
            <a:endParaRPr lang="en-US" sz="4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Context: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838200"/>
            <a:ext cx="83058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1-2a: </a:t>
            </a:r>
            <a:r>
              <a:rPr lang="en-US" altLang="en-US" dirty="0">
                <a:solidFill>
                  <a:srgbClr val="99FF33"/>
                </a:solidFill>
              </a:rPr>
              <a:t>When?  Who?  Where?  </a:t>
            </a:r>
            <a:r>
              <a:rPr lang="en-US" altLang="en-US" dirty="0">
                <a:solidFill>
                  <a:schemeClr val="bg1"/>
                </a:solidFill>
              </a:rPr>
              <a:t>Greatest men on earth…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2b:  </a:t>
            </a:r>
            <a:r>
              <a:rPr lang="en-US" altLang="en-US" dirty="0">
                <a:solidFill>
                  <a:srgbClr val="99FF33"/>
                </a:solidFill>
              </a:rPr>
              <a:t>When?  Who?  </a:t>
            </a:r>
            <a:r>
              <a:rPr lang="en-US" altLang="en-US" dirty="0">
                <a:solidFill>
                  <a:schemeClr val="bg1"/>
                </a:solidFill>
              </a:rPr>
              <a:t>John, a ‘nobody’?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Match birth?  Life?  Convictions?  7:28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Match commission?</a:t>
            </a:r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Match eternal reward?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3: </a:t>
            </a:r>
            <a:r>
              <a:rPr lang="en-US" altLang="en-US" dirty="0">
                <a:solidFill>
                  <a:srgbClr val="99FF33"/>
                </a:solidFill>
              </a:rPr>
              <a:t>Where?  What?  Why?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4-6: In addition, forgiveness – prepared people; fulfilled prophecy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4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4-6 – 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838200"/>
            <a:ext cx="83058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Voice: power of words (God’s word)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Way: prepared for Lord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Make straight paths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Contrast: Low(</a:t>
            </a:r>
            <a:r>
              <a:rPr lang="en-US" altLang="en-US" sz="3200" dirty="0" err="1">
                <a:solidFill>
                  <a:schemeClr val="bg1"/>
                </a:solidFill>
              </a:rPr>
              <a:t>ly</a:t>
            </a:r>
            <a:r>
              <a:rPr lang="en-US" altLang="en-US" sz="3200" dirty="0">
                <a:solidFill>
                  <a:schemeClr val="bg1"/>
                </a:solidFill>
              </a:rPr>
              <a:t>) valley filled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Contrast: Mountain / hill (bring low)</a:t>
            </a:r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Contrast: Rough – smooth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All flesh: ultimate target.  Gn.12:3</a:t>
            </a:r>
          </a:p>
        </p:txBody>
      </p:sp>
    </p:spTree>
    <p:extLst>
      <p:ext uri="{BB962C8B-B14F-4D97-AF65-F5344CB8AC3E}">
        <p14:creationId xmlns:p14="http://schemas.microsoft.com/office/powerpoint/2010/main" xmlns="" val="415209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Context: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914400"/>
            <a:ext cx="83058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7: Voice sent from God speaks.  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8: Fruits worthy of repentance.  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9: Tree and axe.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10: sincere people want more information (</a:t>
            </a:r>
            <a:r>
              <a:rPr lang="en-US" altLang="en-US" sz="3200" dirty="0">
                <a:solidFill>
                  <a:schemeClr val="bg1"/>
                </a:solidFill>
              </a:rPr>
              <a:t>11-14).</a:t>
            </a:r>
          </a:p>
        </p:txBody>
      </p:sp>
    </p:spTree>
    <p:extLst>
      <p:ext uri="{BB962C8B-B14F-4D97-AF65-F5344CB8AC3E}">
        <p14:creationId xmlns:p14="http://schemas.microsoft.com/office/powerpoint/2010/main" xmlns="" val="8327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1"/>
            <a:ext cx="6858000" cy="380999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Revelation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FD366769-F635-4AE3-85FB-1C655F95323C}"/>
              </a:ext>
            </a:extLst>
          </p:cNvPr>
          <p:cNvSpPr txBox="1">
            <a:spLocks/>
          </p:cNvSpPr>
          <p:nvPr/>
        </p:nvSpPr>
        <p:spPr bwMode="auto">
          <a:xfrm>
            <a:off x="1143000" y="19050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Reaction</a:t>
            </a:r>
            <a:endParaRPr lang="en-US" sz="4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293FF4-F3CF-4FB5-AB4E-3CB582FCCC00}"/>
              </a:ext>
            </a:extLst>
          </p:cNvPr>
          <p:cNvSpPr/>
          <p:nvPr/>
        </p:nvSpPr>
        <p:spPr>
          <a:xfrm>
            <a:off x="1143000" y="3352800"/>
            <a:ext cx="685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What made John ‘Magna Vox’?</a:t>
            </a:r>
          </a:p>
        </p:txBody>
      </p:sp>
    </p:spTree>
    <p:extLst>
      <p:ext uri="{BB962C8B-B14F-4D97-AF65-F5344CB8AC3E}">
        <p14:creationId xmlns:p14="http://schemas.microsoft.com/office/powerpoint/2010/main" xmlns="" val="26189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1. He gave them </a:t>
            </a:r>
            <a:r>
              <a:rPr lang="en-US" altLang="en-US" sz="3600" u="sng" dirty="0">
                <a:solidFill>
                  <a:srgbClr val="FFFFCC"/>
                </a:solidFill>
              </a:rPr>
              <a:t>evidence</a:t>
            </a:r>
            <a:r>
              <a:rPr lang="en-US" altLang="en-US" sz="3600" dirty="0">
                <a:solidFill>
                  <a:srgbClr val="FFFFCC"/>
                </a:solidFill>
              </a:rPr>
              <a:t>: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a conviction for faith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1447800"/>
            <a:ext cx="8305800" cy="48768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Zacharias &amp; Elizabeth: </a:t>
            </a:r>
            <a:r>
              <a:rPr lang="en-US" altLang="en-US" baseline="300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old; </a:t>
            </a:r>
            <a:r>
              <a:rPr lang="en-US" altLang="en-US" baseline="300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barren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Zacharias: mute till birth of John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fulfilled prophecy, Is.40; Mal.4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miracle baby; prepared / persuaded people, Jn.1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identified Jesus, Jn.3:21-22</a:t>
            </a:r>
          </a:p>
          <a:p>
            <a:pPr marL="457200" indent="-457200"/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83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1. He gave them </a:t>
            </a:r>
            <a:r>
              <a:rPr lang="en-US" altLang="en-US" sz="3600" u="sng" dirty="0">
                <a:solidFill>
                  <a:srgbClr val="FFFFCC"/>
                </a:solidFill>
              </a:rPr>
              <a:t>evidence</a:t>
            </a:r>
            <a:r>
              <a:rPr lang="en-US" altLang="en-US" sz="3600" dirty="0">
                <a:solidFill>
                  <a:srgbClr val="FFFFCC"/>
                </a:solidFill>
              </a:rPr>
              <a:t>: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a conviction for faith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04" y="1524000"/>
            <a:ext cx="8305800" cy="48006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Zacharias and Elizabeth: </a:t>
            </a:r>
            <a:r>
              <a:rPr lang="en-US" altLang="en-US" sz="2800" baseline="30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old; </a:t>
            </a:r>
            <a:r>
              <a:rPr lang="en-US" altLang="en-US" sz="2800" baseline="30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barren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Zacharias: mute till birth of John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fulfillment of prophecy, Is.40; Mal.4</a:t>
            </a:r>
          </a:p>
          <a:p>
            <a:pPr marL="339725" indent="-339725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miracle baby; prepared / persuaded people, Jn.1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 identified Jesus, Jn.3:21-22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Lk.3:15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Lk.7:29-30</a:t>
            </a:r>
          </a:p>
          <a:p>
            <a:pPr marL="457200" indent="-457200"/>
            <a:endParaRPr lang="en-US" altLang="en-US" dirty="0">
              <a:solidFill>
                <a:schemeClr val="bg1"/>
              </a:solidFill>
            </a:endParaRPr>
          </a:p>
          <a:p>
            <a:pPr marL="457200" indent="-457200"/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08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524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How to be ‘other worldly’?</vt:lpstr>
      <vt:lpstr>I. The Revelation</vt:lpstr>
      <vt:lpstr>Context:</vt:lpstr>
      <vt:lpstr>4-6 – </vt:lpstr>
      <vt:lpstr>Context:</vt:lpstr>
      <vt:lpstr>I. The Revelation</vt:lpstr>
      <vt:lpstr>1. He gave them evidence: a conviction for faith</vt:lpstr>
      <vt:lpstr>1. He gave them evidence: a conviction for faith</vt:lpstr>
      <vt:lpstr>1John’s voice was God’s voice, Lk.3:2-3  [Mt.4:17;  Mk.6:12]</vt:lpstr>
      <vt:lpstr>Luke gives dates, offices, names, places…   Ac.2:22</vt:lpstr>
      <vt:lpstr>2. He showed them their sin: a condition to fear</vt:lpstr>
      <vt:lpstr>2. He showed them their sin: a condition to fear</vt:lpstr>
      <vt:lpstr>3. He preached repentance: a correction to follow</vt:lpstr>
      <vt:lpstr>3. He preached repentance: a correction to follow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292</cp:revision>
  <dcterms:created xsi:type="dcterms:W3CDTF">2004-01-08T21:08:14Z</dcterms:created>
  <dcterms:modified xsi:type="dcterms:W3CDTF">2017-09-10T16:36:22Z</dcterms:modified>
</cp:coreProperties>
</file>