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6"/>
  </p:notesMasterIdLst>
  <p:sldIdLst>
    <p:sldId id="289" r:id="rId2"/>
    <p:sldId id="305" r:id="rId3"/>
    <p:sldId id="276" r:id="rId4"/>
    <p:sldId id="326" r:id="rId5"/>
    <p:sldId id="391" r:id="rId6"/>
    <p:sldId id="386" r:id="rId7"/>
    <p:sldId id="387" r:id="rId8"/>
    <p:sldId id="388" r:id="rId9"/>
    <p:sldId id="389" r:id="rId10"/>
    <p:sldId id="390" r:id="rId11"/>
    <p:sldId id="392" r:id="rId12"/>
    <p:sldId id="393" r:id="rId13"/>
    <p:sldId id="358" r:id="rId14"/>
    <p:sldId id="395" r:id="rId15"/>
    <p:sldId id="373" r:id="rId16"/>
    <p:sldId id="374" r:id="rId17"/>
    <p:sldId id="375" r:id="rId18"/>
    <p:sldId id="385" r:id="rId19"/>
    <p:sldId id="396" r:id="rId20"/>
    <p:sldId id="397" r:id="rId21"/>
    <p:sldId id="398" r:id="rId22"/>
    <p:sldId id="400" r:id="rId23"/>
    <p:sldId id="401" r:id="rId24"/>
    <p:sldId id="40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CC00"/>
    <a:srgbClr val="FFFFCC"/>
    <a:srgbClr val="000066"/>
    <a:srgbClr val="CCFFFF"/>
    <a:srgbClr val="CC3300"/>
    <a:srgbClr val="CC6600"/>
    <a:srgbClr val="A50021"/>
    <a:srgbClr val="003300"/>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8" d="100"/>
          <a:sy n="78" d="100"/>
        </p:scale>
        <p:origin x="-1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xmlns=""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9E70AF-BC8A-4A54-90C0-CD734811CCF5}" type="slidenum">
              <a:rPr lang="en-US" smtClean="0"/>
              <a:pPr>
                <a:defRPr/>
              </a:pPr>
              <a:t>‹#›</a:t>
            </a:fld>
            <a:endParaRPr lang="en-US"/>
          </a:p>
        </p:txBody>
      </p:sp>
    </p:spTree>
    <p:extLst>
      <p:ext uri="{BB962C8B-B14F-4D97-AF65-F5344CB8AC3E}">
        <p14:creationId xmlns:p14="http://schemas.microsoft.com/office/powerpoint/2010/main" xmlns="" val="1106686451"/>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p14="http://schemas.microsoft.com/office/powerpoint/2010/main" xmlns="" val="16112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p14="http://schemas.microsoft.com/office/powerpoint/2010/main" xmlns="" val="603796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816740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p14="http://schemas.microsoft.com/office/powerpoint/2010/main" xmlns="" val="26545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p14="http://schemas.microsoft.com/office/powerpoint/2010/main" xmlns="" val="1057269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p14="http://schemas.microsoft.com/office/powerpoint/2010/main" xmlns="" val="383982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36B5FF-4981-4C8D-B06E-5C6C22D61BE3}" type="slidenum">
              <a:rPr lang="en-US" smtClean="0"/>
              <a:pPr>
                <a:defRPr/>
              </a:pPr>
              <a:t>‹#›</a:t>
            </a:fld>
            <a:endParaRPr lang="en-US"/>
          </a:p>
        </p:txBody>
      </p:sp>
    </p:spTree>
    <p:extLst>
      <p:ext uri="{BB962C8B-B14F-4D97-AF65-F5344CB8AC3E}">
        <p14:creationId xmlns:p14="http://schemas.microsoft.com/office/powerpoint/2010/main" xmlns="" val="2452682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1EC3B0-AB1F-4899-80FB-4B7F21F364A7}" type="slidenum">
              <a:rPr lang="en-US" smtClean="0"/>
              <a:pPr>
                <a:defRPr/>
              </a:pPr>
              <a:t>‹#›</a:t>
            </a:fld>
            <a:endParaRPr lang="en-US"/>
          </a:p>
        </p:txBody>
      </p:sp>
    </p:spTree>
    <p:extLst>
      <p:ext uri="{BB962C8B-B14F-4D97-AF65-F5344CB8AC3E}">
        <p14:creationId xmlns:p14="http://schemas.microsoft.com/office/powerpoint/2010/main" xmlns="" val="3008783529"/>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C5F126-461E-49E6-AE94-CDF3DF7BA195}" type="slidenum">
              <a:rPr lang="en-US" smtClean="0"/>
              <a:pPr>
                <a:defRPr/>
              </a:pPr>
              <a:t>‹#›</a:t>
            </a:fld>
            <a:endParaRPr lang="en-US"/>
          </a:p>
        </p:txBody>
      </p:sp>
    </p:spTree>
    <p:extLst>
      <p:ext uri="{BB962C8B-B14F-4D97-AF65-F5344CB8AC3E}">
        <p14:creationId xmlns:p14="http://schemas.microsoft.com/office/powerpoint/2010/main" xmlns="" val="302876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86FF35-9743-4AAD-BF8F-230A478A3075}" type="slidenum">
              <a:rPr lang="en-US" smtClean="0"/>
              <a:pPr>
                <a:defRPr/>
              </a:pPr>
              <a:t>‹#›</a:t>
            </a:fld>
            <a:endParaRPr lang="en-US"/>
          </a:p>
        </p:txBody>
      </p:sp>
    </p:spTree>
    <p:extLst>
      <p:ext uri="{BB962C8B-B14F-4D97-AF65-F5344CB8AC3E}">
        <p14:creationId xmlns:p14="http://schemas.microsoft.com/office/powerpoint/2010/main" xmlns="" val="1859500058"/>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9A0127-9779-4FC3-BAE8-00589BFA2CDB}" type="slidenum">
              <a:rPr lang="en-US" smtClean="0"/>
              <a:pPr>
                <a:defRPr/>
              </a:pPr>
              <a:t>‹#›</a:t>
            </a:fld>
            <a:endParaRPr lang="en-US"/>
          </a:p>
        </p:txBody>
      </p:sp>
    </p:spTree>
    <p:extLst>
      <p:ext uri="{BB962C8B-B14F-4D97-AF65-F5344CB8AC3E}">
        <p14:creationId xmlns:p14="http://schemas.microsoft.com/office/powerpoint/2010/main" xmlns="" val="194658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E71DFA2-68AD-4200-8B65-E8A5BBCA7B78}" type="slidenum">
              <a:rPr lang="en-US" smtClean="0"/>
              <a:pPr>
                <a:defRPr/>
              </a:pPr>
              <a:t>‹#›</a:t>
            </a:fld>
            <a:endParaRPr lang="en-US"/>
          </a:p>
        </p:txBody>
      </p:sp>
    </p:spTree>
    <p:extLst>
      <p:ext uri="{BB962C8B-B14F-4D97-AF65-F5344CB8AC3E}">
        <p14:creationId xmlns:p14="http://schemas.microsoft.com/office/powerpoint/2010/main" xmlns="" val="11932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84B8071-A805-4CEB-8321-AB17884FBE96}" type="slidenum">
              <a:rPr lang="en-US" smtClean="0"/>
              <a:pPr>
                <a:defRPr/>
              </a:pPr>
              <a:t>‹#›</a:t>
            </a:fld>
            <a:endParaRPr lang="en-US"/>
          </a:p>
        </p:txBody>
      </p:sp>
    </p:spTree>
    <p:extLst>
      <p:ext uri="{BB962C8B-B14F-4D97-AF65-F5344CB8AC3E}">
        <p14:creationId xmlns:p14="http://schemas.microsoft.com/office/powerpoint/2010/main" xmlns="" val="353811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C8BA3A4-54F8-401A-9C7E-BF1C461BF537}" type="slidenum">
              <a:rPr lang="en-US" smtClean="0"/>
              <a:pPr>
                <a:defRPr/>
              </a:pPr>
              <a:t>‹#›</a:t>
            </a:fld>
            <a:endParaRPr lang="en-US"/>
          </a:p>
        </p:txBody>
      </p:sp>
    </p:spTree>
    <p:extLst>
      <p:ext uri="{BB962C8B-B14F-4D97-AF65-F5344CB8AC3E}">
        <p14:creationId xmlns:p14="http://schemas.microsoft.com/office/powerpoint/2010/main" xmlns="" val="270225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F5F2837-7D79-4800-98FB-0027BC6051C0}" type="slidenum">
              <a:rPr lang="en-US" smtClean="0"/>
              <a:pPr>
                <a:defRPr/>
              </a:pPr>
              <a:t>‹#›</a:t>
            </a:fld>
            <a:endParaRPr lang="en-US"/>
          </a:p>
        </p:txBody>
      </p:sp>
    </p:spTree>
    <p:extLst>
      <p:ext uri="{BB962C8B-B14F-4D97-AF65-F5344CB8AC3E}">
        <p14:creationId xmlns:p14="http://schemas.microsoft.com/office/powerpoint/2010/main" xmlns="" val="54774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36C5CCD-90A3-46FE-A3AE-045134D40850}" type="slidenum">
              <a:rPr lang="en-US" smtClean="0"/>
              <a:pPr>
                <a:defRPr/>
              </a:pPr>
              <a:t>‹#›</a:t>
            </a:fld>
            <a:endParaRPr lang="en-US"/>
          </a:p>
        </p:txBody>
      </p:sp>
    </p:spTree>
    <p:extLst>
      <p:ext uri="{BB962C8B-B14F-4D97-AF65-F5344CB8AC3E}">
        <p14:creationId xmlns:p14="http://schemas.microsoft.com/office/powerpoint/2010/main" xmlns="" val="17026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9C55C633-53A6-4291-8E43-6125112571B6}" type="slidenum">
              <a:rPr lang="en-US" smtClean="0"/>
              <a:pPr>
                <a:defRPr/>
              </a:pPr>
              <a:t>‹#›</a:t>
            </a:fld>
            <a:endParaRPr lang="en-US"/>
          </a:p>
        </p:txBody>
      </p:sp>
    </p:spTree>
    <p:extLst>
      <p:ext uri="{BB962C8B-B14F-4D97-AF65-F5344CB8AC3E}">
        <p14:creationId xmlns:p14="http://schemas.microsoft.com/office/powerpoint/2010/main" xmlns="" val="578567207"/>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lickr.com/photos/24554369@N02/2325191254/"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9200" y="914400"/>
            <a:ext cx="6705600" cy="1676400"/>
          </a:xfrm>
          <a:solidFill>
            <a:schemeClr val="bg1"/>
          </a:solidFill>
          <a:ln>
            <a:solidFill>
              <a:srgbClr val="FFCC00"/>
            </a:solidFill>
          </a:ln>
        </p:spPr>
        <p:txBody>
          <a:bodyPr anchor="ctr" anchorCtr="0">
            <a:normAutofit/>
          </a:bodyPr>
          <a:lstStyle/>
          <a:p>
            <a:pPr algn="ctr"/>
            <a:r>
              <a:rPr lang="en-US" b="0" cap="none" dirty="0">
                <a:solidFill>
                  <a:srgbClr val="FFFF00"/>
                </a:solidFill>
                <a:latin typeface="Verdana" panose="020B0604030504040204" pitchFamily="34" charset="0"/>
                <a:ea typeface="Verdana" panose="020B0604030504040204" pitchFamily="34" charset="0"/>
                <a:cs typeface="Verdana" panose="020B0604030504040204" pitchFamily="34" charset="0"/>
              </a:rPr>
              <a:t>Are We Under </a:t>
            </a:r>
            <a:br>
              <a:rPr lang="en-US" b="0" cap="none" dirty="0">
                <a:solidFill>
                  <a:srgbClr val="FFFF00"/>
                </a:solidFill>
                <a:latin typeface="Verdana" panose="020B0604030504040204" pitchFamily="34" charset="0"/>
                <a:ea typeface="Verdana" panose="020B0604030504040204" pitchFamily="34" charset="0"/>
                <a:cs typeface="Verdana" panose="020B0604030504040204" pitchFamily="34" charset="0"/>
              </a:rPr>
            </a:br>
            <a:r>
              <a:rPr lang="en-US" b="0" cap="none" dirty="0">
                <a:solidFill>
                  <a:srgbClr val="FFFF00"/>
                </a:solidFill>
                <a:latin typeface="Verdana" panose="020B0604030504040204" pitchFamily="34" charset="0"/>
                <a:ea typeface="Verdana" panose="020B0604030504040204" pitchFamily="34" charset="0"/>
                <a:cs typeface="Verdana" panose="020B0604030504040204" pitchFamily="34" charset="0"/>
              </a:rPr>
              <a:t>The Old Testament?</a:t>
            </a:r>
            <a:endParaRPr lang="en-US" b="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10960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say we’re not under OT</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is </a:t>
            </a:r>
            <a:r>
              <a:rPr lang="en-US" sz="3600" b="0" u="sng"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NOT</a:t>
            </a: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 saying . . .</a:t>
            </a:r>
          </a:p>
        </p:txBody>
      </p:sp>
      <p:sp>
        <p:nvSpPr>
          <p:cNvPr id="3" name="Content Placeholder 2"/>
          <p:cNvSpPr>
            <a:spLocks noGrp="1"/>
          </p:cNvSpPr>
          <p:nvPr>
            <p:ph idx="1"/>
          </p:nvPr>
        </p:nvSpPr>
        <p:spPr>
          <a:xfrm>
            <a:off x="457200" y="1143000"/>
            <a:ext cx="8229600" cy="5105400"/>
          </a:xfrm>
        </p:spPr>
        <p:txBody>
          <a:bodyPr>
            <a:normAutofit/>
          </a:bodyPr>
          <a:lstStyle/>
          <a:p>
            <a:pPr marL="514350" indent="-514350">
              <a:spcBef>
                <a:spcPts val="600"/>
              </a:spcBef>
              <a:spcAft>
                <a:spcPts val="300"/>
              </a:spcAft>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We don’t believe it.</a:t>
            </a:r>
          </a:p>
          <a:p>
            <a:pPr marL="514350" indent="-514350">
              <a:spcBef>
                <a:spcPts val="600"/>
              </a:spcBef>
              <a:spcAft>
                <a:spcPts val="300"/>
              </a:spcAft>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We are not under law today.</a:t>
            </a:r>
          </a:p>
          <a:p>
            <a:pPr marL="514350" indent="-514350">
              <a:spcBef>
                <a:spcPts val="600"/>
              </a:spcBef>
              <a:buAutoNum type="arabicPeriod"/>
            </a:pPr>
            <a:r>
              <a:rPr lang="en-US" sz="3200" dirty="0">
                <a:effectLst/>
                <a:latin typeface="Verdana" panose="020B0604030504040204" pitchFamily="34" charset="0"/>
                <a:ea typeface="Verdana" panose="020B0604030504040204" pitchFamily="34" charset="0"/>
                <a:cs typeface="Verdana" panose="020B0604030504040204" pitchFamily="34" charset="0"/>
              </a:rPr>
              <a:t>OT is unprofitable.</a:t>
            </a:r>
            <a:endParaRPr lang="en-US" sz="3000" dirty="0">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Hb.11:7</a:t>
            </a:r>
          </a:p>
          <a:p>
            <a:pPr lvl="1">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Ro.15:4 – Ps.110</a:t>
            </a:r>
          </a:p>
          <a:p>
            <a:pPr lvl="1">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Hb.3-4, warns Christians.  Jude 5 </a:t>
            </a:r>
            <a:endParaRPr lang="en-US" sz="3200" dirty="0">
              <a:effectLst/>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34885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say we’re not under OT</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is </a:t>
            </a:r>
            <a:r>
              <a:rPr lang="en-US" sz="3600" b="0" u="sng"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NOT</a:t>
            </a: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 saying . . .</a:t>
            </a:r>
          </a:p>
        </p:txBody>
      </p:sp>
      <p:sp>
        <p:nvSpPr>
          <p:cNvPr id="3" name="Content Placeholder 2"/>
          <p:cNvSpPr>
            <a:spLocks noGrp="1"/>
          </p:cNvSpPr>
          <p:nvPr>
            <p:ph idx="1"/>
          </p:nvPr>
        </p:nvSpPr>
        <p:spPr>
          <a:xfrm>
            <a:off x="457200" y="1143000"/>
            <a:ext cx="8229600" cy="5105400"/>
          </a:xfrm>
        </p:spPr>
        <p:txBody>
          <a:bodyPr>
            <a:normAutofit/>
          </a:bodyPr>
          <a:lstStyle/>
          <a:p>
            <a:pPr marL="514350" indent="-514350">
              <a:spcBef>
                <a:spcPts val="600"/>
              </a:spcBef>
              <a:spcAft>
                <a:spcPts val="600"/>
              </a:spcAft>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We don’t believe it.</a:t>
            </a:r>
          </a:p>
          <a:p>
            <a:pPr marL="514350" indent="-514350">
              <a:spcBef>
                <a:spcPts val="600"/>
              </a:spcBef>
              <a:spcAft>
                <a:spcPts val="600"/>
              </a:spcAft>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We are not under law today.</a:t>
            </a:r>
          </a:p>
          <a:p>
            <a:pPr marL="514350" indent="-514350">
              <a:spcBef>
                <a:spcPts val="600"/>
              </a:spcBef>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OT is unprofitable.</a:t>
            </a:r>
          </a:p>
          <a:p>
            <a:pPr marL="514350" indent="-514350">
              <a:spcBef>
                <a:spcPts val="600"/>
              </a:spcBef>
              <a:buAutoNum type="arabicPeriod"/>
            </a:pPr>
            <a:r>
              <a:rPr lang="en-US" sz="3200" dirty="0">
                <a:effectLst/>
                <a:latin typeface="Verdana" panose="020B0604030504040204" pitchFamily="34" charset="0"/>
                <a:ea typeface="Verdana" panose="020B0604030504040204" pitchFamily="34" charset="0"/>
                <a:cs typeface="Verdana" panose="020B0604030504040204" pitchFamily="34" charset="0"/>
              </a:rPr>
              <a:t>We have right to violate NT repeats.</a:t>
            </a:r>
          </a:p>
          <a:p>
            <a:pPr lvl="1">
              <a:spcBef>
                <a:spcPts val="600"/>
              </a:spcBef>
            </a:pPr>
            <a:r>
              <a:rPr lang="en-US" sz="3200" dirty="0">
                <a:effectLst/>
                <a:latin typeface="Verdana" panose="020B0604030504040204" pitchFamily="34" charset="0"/>
                <a:ea typeface="Verdana" panose="020B0604030504040204" pitchFamily="34" charset="0"/>
                <a:cs typeface="Verdana" panose="020B0604030504040204" pitchFamily="34" charset="0"/>
              </a:rPr>
              <a:t>Ro.13:8-10</a:t>
            </a:r>
          </a:p>
          <a:p>
            <a:pPr lvl="1">
              <a:spcBef>
                <a:spcPts val="600"/>
              </a:spcBef>
            </a:pPr>
            <a:r>
              <a:rPr lang="en-US" sz="3200" dirty="0">
                <a:effectLst/>
                <a:latin typeface="Verdana" panose="020B0604030504040204" pitchFamily="34" charset="0"/>
                <a:ea typeface="Verdana" panose="020B0604030504040204" pitchFamily="34" charset="0"/>
                <a:cs typeface="Verdana" panose="020B0604030504040204" pitchFamily="34" charset="0"/>
              </a:rPr>
              <a:t>1 Tim.1:…6-11, desire to teach LOM is good (2:13-15 </a:t>
            </a: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a:t>
            </a:r>
            <a:r>
              <a:rPr lang="en-US" sz="3200" dirty="0">
                <a:effectLst/>
                <a:latin typeface="Verdana" panose="020B0604030504040204" pitchFamily="34" charset="0"/>
                <a:ea typeface="Verdana" panose="020B0604030504040204" pitchFamily="34" charset="0"/>
                <a:cs typeface="Verdana" panose="020B0604030504040204" pitchFamily="34" charset="0"/>
              </a:rPr>
              <a:t> Gen.3)</a:t>
            </a:r>
          </a:p>
        </p:txBody>
      </p:sp>
    </p:spTree>
    <p:extLst>
      <p:ext uri="{BB962C8B-B14F-4D97-AF65-F5344CB8AC3E}">
        <p14:creationId xmlns:p14="http://schemas.microsoft.com/office/powerpoint/2010/main" xmlns="" val="130584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1 Tim.1:6-11 – the problem:</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false teachers</a:t>
            </a:r>
          </a:p>
        </p:txBody>
      </p:sp>
      <p:sp>
        <p:nvSpPr>
          <p:cNvPr id="3" name="Content Placeholder 2"/>
          <p:cNvSpPr>
            <a:spLocks noGrp="1"/>
          </p:cNvSpPr>
          <p:nvPr>
            <p:ph idx="1"/>
          </p:nvPr>
        </p:nvSpPr>
        <p:spPr>
          <a:xfrm>
            <a:off x="457200" y="1295400"/>
            <a:ext cx="8229600" cy="4953000"/>
          </a:xfrm>
        </p:spPr>
        <p:txBody>
          <a:bodyPr>
            <a:normAutofit/>
          </a:bodyPr>
          <a:lstStyle/>
          <a:p>
            <a:pPr marL="0" indent="0">
              <a:spcBef>
                <a:spcPts val="600"/>
              </a:spcBef>
              <a:spcAft>
                <a:spcPts val="600"/>
              </a:spcAft>
              <a:buNone/>
            </a:pPr>
            <a:r>
              <a:rPr lang="en-US" sz="2400" dirty="0">
                <a:solidFill>
                  <a:srgbClr val="FFCC00"/>
                </a:solidFill>
                <a:effectLst/>
                <a:latin typeface="Verdana" panose="020B0604030504040204" pitchFamily="34" charset="0"/>
                <a:ea typeface="Verdana" panose="020B0604030504040204" pitchFamily="34" charset="0"/>
                <a:cs typeface="Verdana" panose="020B0604030504040204" pitchFamily="34" charset="0"/>
              </a:rPr>
              <a:t>1. </a:t>
            </a:r>
            <a:r>
              <a:rPr lang="en-US" sz="3200" dirty="0">
                <a:effectLst/>
                <a:latin typeface="Verdana" panose="020B0604030504040204" pitchFamily="34" charset="0"/>
                <a:ea typeface="Verdana" panose="020B0604030504040204" pitchFamily="34" charset="0"/>
                <a:cs typeface="Verdana" panose="020B0604030504040204" pitchFamily="34" charset="0"/>
              </a:rPr>
              <a:t>They have embraced error, 6</a:t>
            </a:r>
          </a:p>
          <a:p>
            <a:pPr marL="0" indent="0">
              <a:spcBef>
                <a:spcPts val="600"/>
              </a:spcBef>
              <a:spcAft>
                <a:spcPts val="600"/>
              </a:spcAft>
              <a:buNone/>
            </a:pPr>
            <a:r>
              <a:rPr lang="en-US" sz="2400" dirty="0">
                <a:solidFill>
                  <a:srgbClr val="FFCC00"/>
                </a:solidFill>
                <a:effectLst/>
                <a:latin typeface="Verdana" panose="020B0604030504040204" pitchFamily="34" charset="0"/>
                <a:ea typeface="Verdana" panose="020B0604030504040204" pitchFamily="34" charset="0"/>
                <a:cs typeface="Verdana" panose="020B0604030504040204" pitchFamily="34" charset="0"/>
              </a:rPr>
              <a:t>2. </a:t>
            </a:r>
            <a:r>
              <a:rPr lang="en-US" sz="3200" dirty="0">
                <a:effectLst/>
                <a:latin typeface="Verdana" panose="020B0604030504040204" pitchFamily="34" charset="0"/>
                <a:ea typeface="Verdana" panose="020B0604030504040204" pitchFamily="34" charset="0"/>
                <a:cs typeface="Verdana" panose="020B0604030504040204" pitchFamily="34" charset="0"/>
              </a:rPr>
              <a:t>They want to shine, 7 (Ro.2)</a:t>
            </a:r>
          </a:p>
          <a:p>
            <a:pPr marL="0" indent="0">
              <a:spcBef>
                <a:spcPts val="600"/>
              </a:spcBef>
              <a:spcAft>
                <a:spcPts val="600"/>
              </a:spcAft>
              <a:buNone/>
            </a:pPr>
            <a:r>
              <a:rPr lang="en-US" sz="2400" dirty="0">
                <a:solidFill>
                  <a:srgbClr val="FFCC00"/>
                </a:solidFill>
                <a:effectLst/>
                <a:latin typeface="Verdana" panose="020B0604030504040204" pitchFamily="34" charset="0"/>
                <a:ea typeface="Verdana" panose="020B0604030504040204" pitchFamily="34" charset="0"/>
                <a:cs typeface="Verdana" panose="020B0604030504040204" pitchFamily="34" charset="0"/>
              </a:rPr>
              <a:t>3. </a:t>
            </a:r>
            <a:r>
              <a:rPr lang="en-US" sz="3200" dirty="0">
                <a:effectLst/>
                <a:latin typeface="Verdana" panose="020B0604030504040204" pitchFamily="34" charset="0"/>
                <a:ea typeface="Verdana" panose="020B0604030504040204" pitchFamily="34" charset="0"/>
                <a:cs typeface="Verdana" panose="020B0604030504040204" pitchFamily="34" charset="0"/>
              </a:rPr>
              <a:t>They are outlaws, 8 (Mt.15:3, 6)</a:t>
            </a:r>
          </a:p>
          <a:p>
            <a:pPr marL="398463" indent="-398463">
              <a:spcBef>
                <a:spcPts val="600"/>
              </a:spcBef>
              <a:buNone/>
            </a:pPr>
            <a:r>
              <a:rPr lang="en-US" sz="2400" dirty="0">
                <a:solidFill>
                  <a:srgbClr val="FFCC00"/>
                </a:solidFill>
                <a:effectLst/>
                <a:latin typeface="Verdana" panose="020B0604030504040204" pitchFamily="34" charset="0"/>
                <a:ea typeface="Verdana" panose="020B0604030504040204" pitchFamily="34" charset="0"/>
                <a:cs typeface="Verdana" panose="020B0604030504040204" pitchFamily="34" charset="0"/>
              </a:rPr>
              <a:t>4. </a:t>
            </a:r>
            <a:r>
              <a:rPr lang="en-US" sz="3200" dirty="0">
                <a:effectLst/>
                <a:latin typeface="Verdana" panose="020B0604030504040204" pitchFamily="34" charset="0"/>
                <a:ea typeface="Verdana" panose="020B0604030504040204" pitchFamily="34" charset="0"/>
                <a:cs typeface="Verdana" panose="020B0604030504040204" pitchFamily="34" charset="0"/>
              </a:rPr>
              <a:t>They should have been crushed by Law; instead, spiritualized it, 9</a:t>
            </a:r>
          </a:p>
        </p:txBody>
      </p:sp>
    </p:spTree>
    <p:extLst>
      <p:ext uri="{BB962C8B-B14F-4D97-AF65-F5344CB8AC3E}">
        <p14:creationId xmlns:p14="http://schemas.microsoft.com/office/powerpoint/2010/main" xmlns="" val="286496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Medieval Quadriga</a:t>
            </a:r>
          </a:p>
        </p:txBody>
      </p:sp>
      <p:sp>
        <p:nvSpPr>
          <p:cNvPr id="3" name="Content Placeholder 2"/>
          <p:cNvSpPr>
            <a:spLocks noGrp="1"/>
          </p:cNvSpPr>
          <p:nvPr>
            <p:ph idx="1"/>
          </p:nvPr>
        </p:nvSpPr>
        <p:spPr>
          <a:xfrm>
            <a:off x="457200" y="1143000"/>
            <a:ext cx="8229600" cy="5105400"/>
          </a:xfrm>
        </p:spPr>
        <p:txBody>
          <a:bodyPr>
            <a:normAutofit/>
          </a:bodyPr>
          <a:lstStyle/>
          <a:p>
            <a:pPr>
              <a:spcBef>
                <a:spcPts val="600"/>
              </a:spcBef>
              <a:spcAft>
                <a:spcPts val="600"/>
              </a:spcAft>
            </a:pP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Fourfold method of interpreting Bible</a:t>
            </a:r>
          </a:p>
          <a:p>
            <a:pPr>
              <a:spcBef>
                <a:spcPts val="600"/>
              </a:spcBef>
            </a:pP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‘Jerusalem’</a:t>
            </a:r>
          </a:p>
          <a:p>
            <a:pPr marL="457200" lvl="1" indent="0">
              <a:spcBef>
                <a:spcPts val="600"/>
              </a:spcBef>
              <a:spcAft>
                <a:spcPts val="600"/>
              </a:spcAft>
              <a:buNone/>
            </a:pPr>
            <a:r>
              <a:rPr lang="en-US" sz="2400" dirty="0">
                <a:solidFill>
                  <a:srgbClr val="00FF00"/>
                </a:solidFill>
                <a:effectLst/>
                <a:latin typeface="Verdana" panose="020B0604030504040204" pitchFamily="34" charset="0"/>
                <a:ea typeface="Verdana" panose="020B0604030504040204" pitchFamily="34" charset="0"/>
                <a:cs typeface="Verdana" panose="020B0604030504040204" pitchFamily="34" charset="0"/>
              </a:rPr>
              <a:t>1. </a:t>
            </a: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Literal: </a:t>
            </a:r>
            <a:r>
              <a:rPr lang="en-US" sz="3200" dirty="0">
                <a:effectLst/>
                <a:latin typeface="Verdana" panose="020B0604030504040204" pitchFamily="34" charset="0"/>
                <a:ea typeface="Verdana" panose="020B0604030504040204" pitchFamily="34" charset="0"/>
                <a:cs typeface="Verdana" panose="020B0604030504040204" pitchFamily="34" charset="0"/>
              </a:rPr>
              <a:t>plain, obvious: the city</a:t>
            </a:r>
          </a:p>
          <a:p>
            <a:pPr marL="457200" lvl="1" indent="0">
              <a:spcBef>
                <a:spcPts val="600"/>
              </a:spcBef>
              <a:spcAft>
                <a:spcPts val="600"/>
              </a:spcAft>
              <a:buNone/>
            </a:pPr>
            <a:r>
              <a:rPr lang="en-US" sz="2400" dirty="0">
                <a:solidFill>
                  <a:srgbClr val="00FF00"/>
                </a:solidFill>
                <a:effectLst/>
                <a:latin typeface="Verdana" panose="020B0604030504040204" pitchFamily="34" charset="0"/>
                <a:ea typeface="Verdana" panose="020B0604030504040204" pitchFamily="34" charset="0"/>
                <a:cs typeface="Verdana" panose="020B0604030504040204" pitchFamily="34" charset="0"/>
              </a:rPr>
              <a:t>2. </a:t>
            </a: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Moral: </a:t>
            </a:r>
            <a:r>
              <a:rPr lang="en-US" sz="3200" dirty="0">
                <a:effectLst/>
                <a:latin typeface="Verdana" panose="020B0604030504040204" pitchFamily="34" charset="0"/>
                <a:ea typeface="Verdana" panose="020B0604030504040204" pitchFamily="34" charset="0"/>
                <a:cs typeface="Verdana" panose="020B0604030504040204" pitchFamily="34" charset="0"/>
              </a:rPr>
              <a:t>my soul: how should I act</a:t>
            </a:r>
          </a:p>
          <a:p>
            <a:pPr marL="457200" lvl="1" indent="0">
              <a:spcBef>
                <a:spcPts val="600"/>
              </a:spcBef>
              <a:spcAft>
                <a:spcPts val="600"/>
              </a:spcAft>
              <a:buNone/>
            </a:pPr>
            <a:r>
              <a:rPr lang="en-US" sz="2400" dirty="0">
                <a:solidFill>
                  <a:srgbClr val="00FF00"/>
                </a:solidFill>
                <a:effectLst/>
                <a:latin typeface="Verdana" panose="020B0604030504040204" pitchFamily="34" charset="0"/>
                <a:ea typeface="Verdana" panose="020B0604030504040204" pitchFamily="34" charset="0"/>
                <a:cs typeface="Verdana" panose="020B0604030504040204" pitchFamily="34" charset="0"/>
              </a:rPr>
              <a:t>3. </a:t>
            </a: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Allegorical:</a:t>
            </a:r>
            <a:r>
              <a:rPr lang="en-US" sz="3200" dirty="0">
                <a:effectLst/>
                <a:latin typeface="Verdana" panose="020B0604030504040204" pitchFamily="34" charset="0"/>
                <a:ea typeface="Verdana" panose="020B0604030504040204" pitchFamily="34" charset="0"/>
                <a:cs typeface="Verdana" panose="020B0604030504040204" pitchFamily="34" charset="0"/>
              </a:rPr>
              <a:t> Christ, the church</a:t>
            </a:r>
          </a:p>
          <a:p>
            <a:pPr marL="457200" lvl="1" indent="0">
              <a:spcBef>
                <a:spcPts val="600"/>
              </a:spcBef>
              <a:spcAft>
                <a:spcPts val="600"/>
              </a:spcAft>
              <a:buNone/>
            </a:pPr>
            <a:r>
              <a:rPr lang="en-US" sz="2400" dirty="0">
                <a:solidFill>
                  <a:srgbClr val="00FF00"/>
                </a:solidFill>
                <a:effectLst/>
                <a:latin typeface="Verdana" panose="020B0604030504040204" pitchFamily="34" charset="0"/>
                <a:ea typeface="Verdana" panose="020B0604030504040204" pitchFamily="34" charset="0"/>
                <a:cs typeface="Verdana" panose="020B0604030504040204" pitchFamily="34" charset="0"/>
              </a:rPr>
              <a:t>4. </a:t>
            </a:r>
            <a:r>
              <a:rPr lang="en-US" sz="32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Anagogical:</a:t>
            </a:r>
            <a:r>
              <a:rPr lang="en-US" sz="3200" dirty="0">
                <a:effectLst/>
                <a:latin typeface="Verdana" panose="020B0604030504040204" pitchFamily="34" charset="0"/>
                <a:ea typeface="Verdana" panose="020B0604030504040204" pitchFamily="34" charset="0"/>
                <a:cs typeface="Verdana" panose="020B0604030504040204" pitchFamily="34" charset="0"/>
              </a:rPr>
              <a:t> our ultimate fate</a:t>
            </a:r>
          </a:p>
          <a:p>
            <a:pPr marL="971550" lvl="1" indent="-514350">
              <a:spcBef>
                <a:spcPts val="600"/>
              </a:spcBef>
              <a:spcAft>
                <a:spcPts val="600"/>
              </a:spcAft>
              <a:buAutoNum type="arabicPeriod"/>
            </a:pPr>
            <a:endParaRPr lang="en-US" sz="30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6236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900780" y="609600"/>
            <a:ext cx="7342909" cy="533400"/>
          </a:xfrm>
          <a:prstGeom prst="roundRect">
            <a:avLst/>
          </a:prstGeom>
          <a:solidFill>
            <a:schemeClr val="bg1"/>
          </a:solidFill>
          <a:ln w="12700" cap="flat" cmpd="sng" algn="ctr">
            <a:solidFill>
              <a:srgbClr val="00FF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rPr>
              <a:t>I. The Confusion</a:t>
            </a:r>
            <a:endParaRPr kumimoji="0" lang="en-US" sz="20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xmlns="" id="{C3101579-A463-4580-B051-C070AB1305CD}"/>
              </a:ext>
            </a:extLst>
          </p:cNvPr>
          <p:cNvSpPr/>
          <p:nvPr/>
        </p:nvSpPr>
        <p:spPr bwMode="auto">
          <a:xfrm>
            <a:off x="914400" y="1371600"/>
            <a:ext cx="7342909" cy="1066800"/>
          </a:xfrm>
          <a:prstGeom prst="roundRect">
            <a:avLst/>
          </a:prstGeom>
          <a:solidFill>
            <a:schemeClr val="bg1"/>
          </a:solidFill>
          <a:ln w="12700" cap="flat" cmpd="sng" algn="ctr">
            <a:solidFill>
              <a:srgbClr val="00FF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rPr>
              <a:t>II. The Correction</a:t>
            </a:r>
            <a:endParaRPr kumimoji="0" lang="en-US" sz="32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6142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914400"/>
          </a:xfrm>
        </p:spPr>
        <p:txBody>
          <a:bodyPr>
            <a:normAutofit/>
          </a:bodyPr>
          <a:lstStyle/>
          <a:p>
            <a:pPr algn="ctr"/>
            <a:r>
              <a:rPr lang="en-US" sz="35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If we are under OT today we must…</a:t>
            </a:r>
          </a:p>
        </p:txBody>
      </p:sp>
      <p:sp>
        <p:nvSpPr>
          <p:cNvPr id="3" name="Content Placeholder 2"/>
          <p:cNvSpPr>
            <a:spLocks noGrp="1"/>
          </p:cNvSpPr>
          <p:nvPr>
            <p:ph idx="1"/>
          </p:nvPr>
        </p:nvSpPr>
        <p:spPr>
          <a:xfrm>
            <a:off x="425244" y="1143000"/>
            <a:ext cx="8305800" cy="5105400"/>
          </a:xfrm>
        </p:spPr>
        <p:txBody>
          <a:bodyPr>
            <a:normAutofit/>
          </a:bodyPr>
          <a:lstStyle/>
          <a:p>
            <a:pPr marL="398463" indent="-398463">
              <a:spcBef>
                <a:spcPts val="600"/>
              </a:spcBef>
              <a:spcAft>
                <a:spcPts val="600"/>
              </a:spcAft>
              <a:buNone/>
            </a:pPr>
            <a:r>
              <a:rPr lang="en-US" sz="2400" dirty="0">
                <a:solidFill>
                  <a:srgbClr val="CCFFFF"/>
                </a:solidFill>
                <a:effectLst/>
                <a:latin typeface="Verdana" panose="020B0604030504040204" pitchFamily="34" charset="0"/>
                <a:ea typeface="Verdana" panose="020B0604030504040204" pitchFamily="34" charset="0"/>
                <a:cs typeface="Verdana" panose="020B0604030504040204" pitchFamily="34" charset="0"/>
              </a:rPr>
              <a:t>1.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Celebrate Passover (by family), </a:t>
            </a:r>
            <a:r>
              <a:rPr lang="en-US" sz="3200" dirty="0">
                <a:effectLst/>
                <a:latin typeface="Verdana" panose="020B0604030504040204" pitchFamily="34" charset="0"/>
                <a:ea typeface="Verdana" panose="020B0604030504040204" pitchFamily="34" charset="0"/>
                <a:cs typeface="Verdana" panose="020B0604030504040204" pitchFamily="34" charset="0"/>
              </a:rPr>
              <a:t>Ex.12:3</a:t>
            </a:r>
          </a:p>
          <a:p>
            <a:pPr marL="398463" indent="-398463">
              <a:spcBef>
                <a:spcPts val="600"/>
              </a:spcBef>
              <a:spcAft>
                <a:spcPts val="600"/>
              </a:spcAft>
              <a:buNone/>
            </a:pPr>
            <a:r>
              <a:rPr lang="en-US" sz="2400" dirty="0">
                <a:solidFill>
                  <a:srgbClr val="CCFFFF"/>
                </a:solidFill>
                <a:effectLst/>
                <a:latin typeface="Verdana" panose="020B0604030504040204" pitchFamily="34" charset="0"/>
                <a:ea typeface="Verdana" panose="020B0604030504040204" pitchFamily="34" charset="0"/>
                <a:cs typeface="Verdana" panose="020B0604030504040204" pitchFamily="34" charset="0"/>
              </a:rPr>
              <a:t>2.</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 Keep sabbath, </a:t>
            </a:r>
            <a:r>
              <a:rPr lang="en-US" sz="3200" dirty="0">
                <a:effectLst/>
                <a:latin typeface="Verdana" panose="020B0604030504040204" pitchFamily="34" charset="0"/>
                <a:ea typeface="Verdana" panose="020B0604030504040204" pitchFamily="34" charset="0"/>
                <a:cs typeface="Verdana" panose="020B0604030504040204" pitchFamily="34" charset="0"/>
              </a:rPr>
              <a:t>Ex.35:3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 no fire</a:t>
            </a:r>
          </a:p>
          <a:p>
            <a:pPr marL="398463" indent="-398463">
              <a:spcBef>
                <a:spcPts val="600"/>
              </a:spcBef>
              <a:spcAft>
                <a:spcPts val="600"/>
              </a:spcAft>
              <a:buNone/>
            </a:pPr>
            <a:r>
              <a:rPr lang="en-US" sz="2400" dirty="0">
                <a:solidFill>
                  <a:srgbClr val="CCFFFF"/>
                </a:solidFill>
                <a:effectLst/>
                <a:latin typeface="Verdana" panose="020B0604030504040204" pitchFamily="34" charset="0"/>
                <a:ea typeface="Verdana" panose="020B0604030504040204" pitchFamily="34" charset="0"/>
                <a:cs typeface="Verdana" panose="020B0604030504040204" pitchFamily="34" charset="0"/>
              </a:rPr>
              <a:t>3.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Offer animal sacrifices for sin, </a:t>
            </a:r>
            <a:r>
              <a:rPr lang="en-US" sz="3200" dirty="0">
                <a:effectLst/>
                <a:latin typeface="Verdana" panose="020B0604030504040204" pitchFamily="34" charset="0"/>
                <a:ea typeface="Verdana" panose="020B0604030504040204" pitchFamily="34" charset="0"/>
                <a:cs typeface="Verdana" panose="020B0604030504040204" pitchFamily="34" charset="0"/>
              </a:rPr>
              <a:t>Lv.16</a:t>
            </a:r>
          </a:p>
          <a:p>
            <a:pPr marL="398463" indent="-398463">
              <a:spcBef>
                <a:spcPts val="600"/>
              </a:spcBef>
              <a:spcAft>
                <a:spcPts val="600"/>
              </a:spcAft>
              <a:buNone/>
            </a:pPr>
            <a:r>
              <a:rPr lang="en-US" sz="2400" dirty="0">
                <a:solidFill>
                  <a:srgbClr val="CCFFFF"/>
                </a:solidFill>
                <a:effectLst/>
                <a:latin typeface="Verdana" panose="020B0604030504040204" pitchFamily="34" charset="0"/>
                <a:ea typeface="Verdana" panose="020B0604030504040204" pitchFamily="34" charset="0"/>
                <a:cs typeface="Verdana" panose="020B0604030504040204" pitchFamily="34" charset="0"/>
              </a:rPr>
              <a:t>4.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Practice annual atonement, </a:t>
            </a:r>
            <a:r>
              <a:rPr lang="en-US" sz="3200" dirty="0">
                <a:effectLst/>
                <a:latin typeface="Verdana" panose="020B0604030504040204" pitchFamily="34" charset="0"/>
                <a:ea typeface="Verdana" panose="020B0604030504040204" pitchFamily="34" charset="0"/>
                <a:cs typeface="Verdana" panose="020B0604030504040204" pitchFamily="34" charset="0"/>
              </a:rPr>
              <a:t>Lv.16</a:t>
            </a:r>
          </a:p>
          <a:p>
            <a:pPr marL="398463" indent="-398463">
              <a:spcBef>
                <a:spcPts val="600"/>
              </a:spcBef>
              <a:spcAft>
                <a:spcPts val="600"/>
              </a:spcAft>
              <a:buNone/>
            </a:pPr>
            <a:r>
              <a:rPr lang="en-US" sz="2400" dirty="0">
                <a:solidFill>
                  <a:srgbClr val="CCFFFF"/>
                </a:solidFill>
                <a:effectLst/>
                <a:latin typeface="Verdana" panose="020B0604030504040204" pitchFamily="34" charset="0"/>
                <a:ea typeface="Verdana" panose="020B0604030504040204" pitchFamily="34" charset="0"/>
                <a:cs typeface="Verdana" panose="020B0604030504040204" pitchFamily="34" charset="0"/>
              </a:rPr>
              <a:t>5.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Go to Jerusalem three times a year, </a:t>
            </a:r>
            <a:r>
              <a:rPr lang="en-US" sz="3200" dirty="0">
                <a:effectLst/>
                <a:latin typeface="Verdana" panose="020B0604030504040204" pitchFamily="34" charset="0"/>
                <a:ea typeface="Verdana" panose="020B0604030504040204" pitchFamily="34" charset="0"/>
                <a:cs typeface="Verdana" panose="020B0604030504040204" pitchFamily="34" charset="0"/>
              </a:rPr>
              <a:t>Dt.16:16</a:t>
            </a:r>
          </a:p>
          <a:p>
            <a:pPr>
              <a:spcBef>
                <a:spcPts val="600"/>
              </a:spcBef>
              <a:spcAft>
                <a:spcPts val="600"/>
              </a:spcAft>
            </a:pPr>
            <a:endParaRPr lang="en-US" sz="3200" dirty="0">
              <a:effectLst/>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212396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God gave OT to Israel…alone</a:t>
            </a:r>
          </a:p>
        </p:txBody>
      </p:sp>
      <p:sp>
        <p:nvSpPr>
          <p:cNvPr id="3" name="Content Placeholder 2"/>
          <p:cNvSpPr>
            <a:spLocks noGrp="1"/>
          </p:cNvSpPr>
          <p:nvPr>
            <p:ph idx="1"/>
          </p:nvPr>
        </p:nvSpPr>
        <p:spPr>
          <a:xfrm>
            <a:off x="457200" y="1143000"/>
            <a:ext cx="8229600" cy="5105400"/>
          </a:xfrm>
        </p:spPr>
        <p:txBody>
          <a:bodyPr>
            <a:normAutofit/>
          </a:bodyPr>
          <a:lstStyle/>
          <a:p>
            <a:pPr>
              <a:spcBef>
                <a:spcPts val="600"/>
              </a:spcBef>
            </a:pPr>
            <a:r>
              <a:rPr lang="en-US" sz="3200" dirty="0">
                <a:effectLst/>
                <a:latin typeface="Verdana" panose="020B0604030504040204" pitchFamily="34" charset="0"/>
                <a:ea typeface="Verdana" panose="020B0604030504040204" pitchFamily="34" charset="0"/>
                <a:cs typeface="Verdana" panose="020B0604030504040204" pitchFamily="34" charset="0"/>
              </a:rPr>
              <a:t>Dt.5:1-3   </a:t>
            </a:r>
            <a:r>
              <a:rPr lang="en-US" sz="3200" dirty="0">
                <a:effectLst/>
                <a:latin typeface="Arial" panose="020B0604020202020204" pitchFamily="34" charset="0"/>
                <a:ea typeface="Verdana" panose="020B0604030504040204" pitchFamily="34" charset="0"/>
                <a:cs typeface="Arial" panose="020B0604020202020204" pitchFamily="34" charset="0"/>
              </a:rPr>
              <a:t>[4:8; Ps.147:19-20; Ro.2:14]</a:t>
            </a:r>
          </a:p>
          <a:p>
            <a:pPr lvl="1"/>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Patriarchs did not have Passover, Sabbath, etc.</a:t>
            </a:r>
          </a:p>
          <a:p>
            <a:pPr lvl="1">
              <a:spcBef>
                <a:spcPts val="400"/>
              </a:spcBef>
            </a:pP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Christ is our Passover, </a:t>
            </a:r>
            <a:r>
              <a:rPr lang="en-US" sz="3200" dirty="0">
                <a:effectLst/>
                <a:latin typeface="Verdana" panose="020B0604030504040204" pitchFamily="34" charset="0"/>
                <a:ea typeface="Verdana" panose="020B0604030504040204" pitchFamily="34" charset="0"/>
                <a:cs typeface="Verdana" panose="020B0604030504040204" pitchFamily="34" charset="0"/>
              </a:rPr>
              <a:t>1 Co.5:6-8</a:t>
            </a:r>
          </a:p>
        </p:txBody>
      </p:sp>
      <p:pic>
        <p:nvPicPr>
          <p:cNvPr id="5" name="Picture 4" descr="A close up of a flower garden&#10;&#10;Description generated with very high confidence">
            <a:extLst>
              <a:ext uri="{FF2B5EF4-FFF2-40B4-BE49-F238E27FC236}">
                <a16:creationId xmlns:a16="http://schemas.microsoft.com/office/drawing/2014/main" xmlns="" id="{4EC4E805-D22E-4ADD-BCC8-8620F10093E5}"/>
              </a:ext>
            </a:extLst>
          </p:cNvPr>
          <p:cNvPicPr>
            <a:picLocks noChangeAspect="1"/>
          </p:cNvPicPr>
          <p:nvPr/>
        </p:nvPicPr>
        <p:blipFill>
          <a:blip r:embed="rId2" cstate="print">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2495756" y="3657600"/>
            <a:ext cx="4165600" cy="3124200"/>
          </a:xfrm>
          <a:prstGeom prst="rect">
            <a:avLst/>
          </a:prstGeom>
        </p:spPr>
      </p:pic>
      <p:sp>
        <p:nvSpPr>
          <p:cNvPr id="7" name="Rectangle 6">
            <a:extLst>
              <a:ext uri="{FF2B5EF4-FFF2-40B4-BE49-F238E27FC236}">
                <a16:creationId xmlns:a16="http://schemas.microsoft.com/office/drawing/2014/main" xmlns="" id="{C58698FF-E983-43D9-8F6A-AC700A5C03C5}"/>
              </a:ext>
            </a:extLst>
          </p:cNvPr>
          <p:cNvSpPr/>
          <p:nvPr/>
        </p:nvSpPr>
        <p:spPr>
          <a:xfrm>
            <a:off x="3505200" y="5105400"/>
            <a:ext cx="533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rPr>
              <a:t>P</a:t>
            </a:r>
            <a:endParaRPr lang="en-US" dirty="0">
              <a:solidFill>
                <a:schemeClr val="bg1"/>
              </a:solidFill>
            </a:endParaRPr>
          </a:p>
        </p:txBody>
      </p:sp>
      <p:sp>
        <p:nvSpPr>
          <p:cNvPr id="8" name="Rectangle 7">
            <a:extLst>
              <a:ext uri="{FF2B5EF4-FFF2-40B4-BE49-F238E27FC236}">
                <a16:creationId xmlns:a16="http://schemas.microsoft.com/office/drawing/2014/main" xmlns="" id="{FE069111-CE06-4E5F-A249-7EE8F0B0D88E}"/>
              </a:ext>
            </a:extLst>
          </p:cNvPr>
          <p:cNvSpPr/>
          <p:nvPr/>
        </p:nvSpPr>
        <p:spPr>
          <a:xfrm>
            <a:off x="4343400" y="5105400"/>
            <a:ext cx="533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rPr>
              <a:t>G</a:t>
            </a:r>
            <a:endParaRPr lang="en-US" dirty="0">
              <a:solidFill>
                <a:schemeClr val="bg1"/>
              </a:solidFill>
            </a:endParaRPr>
          </a:p>
        </p:txBody>
      </p:sp>
      <p:sp>
        <p:nvSpPr>
          <p:cNvPr id="9" name="Rectangle 8">
            <a:extLst>
              <a:ext uri="{FF2B5EF4-FFF2-40B4-BE49-F238E27FC236}">
                <a16:creationId xmlns:a16="http://schemas.microsoft.com/office/drawing/2014/main" xmlns="" id="{2BA32D3F-0AEF-4DA8-B9D7-8228424C6306}"/>
              </a:ext>
            </a:extLst>
          </p:cNvPr>
          <p:cNvSpPr/>
          <p:nvPr/>
        </p:nvSpPr>
        <p:spPr>
          <a:xfrm>
            <a:off x="5105400" y="5105400"/>
            <a:ext cx="533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rPr>
              <a:t>I</a:t>
            </a:r>
            <a:endParaRPr lang="en-US" dirty="0">
              <a:solidFill>
                <a:schemeClr val="bg1"/>
              </a:solidFill>
            </a:endParaRPr>
          </a:p>
        </p:txBody>
      </p:sp>
    </p:spTree>
    <p:extLst>
      <p:ext uri="{BB962C8B-B14F-4D97-AF65-F5344CB8AC3E}">
        <p14:creationId xmlns:p14="http://schemas.microsoft.com/office/powerpoint/2010/main" xmlns="" val="24384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Why did God give OT to Israel?</a:t>
            </a:r>
          </a:p>
        </p:txBody>
      </p:sp>
      <p:sp>
        <p:nvSpPr>
          <p:cNvPr id="3" name="Content Placeholder 2"/>
          <p:cNvSpPr>
            <a:spLocks noGrp="1"/>
          </p:cNvSpPr>
          <p:nvPr>
            <p:ph idx="1"/>
          </p:nvPr>
        </p:nvSpPr>
        <p:spPr>
          <a:xfrm>
            <a:off x="457200" y="1143000"/>
            <a:ext cx="8229600" cy="5105400"/>
          </a:xfrm>
        </p:spPr>
        <p:txBody>
          <a:bodyPr>
            <a:normAutofit/>
          </a:bodyPr>
          <a:lstStyle/>
          <a:p>
            <a:pPr>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Ro.3:20,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give knowledge of sin</a:t>
            </a:r>
          </a:p>
          <a:p>
            <a:pPr>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Ga.3:24,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bring people to Christ</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83689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God never permitted anyone</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keep only part of OT</a:t>
            </a:r>
          </a:p>
        </p:txBody>
      </p:sp>
      <p:sp>
        <p:nvSpPr>
          <p:cNvPr id="3" name="Content Placeholder 2"/>
          <p:cNvSpPr>
            <a:spLocks noGrp="1"/>
          </p:cNvSpPr>
          <p:nvPr>
            <p:ph idx="1"/>
          </p:nvPr>
        </p:nvSpPr>
        <p:spPr>
          <a:xfrm>
            <a:off x="457200" y="1143000"/>
            <a:ext cx="8229600" cy="5105400"/>
          </a:xfrm>
        </p:spPr>
        <p:txBody>
          <a:bodyPr>
            <a:normAutofit/>
          </a:bodyPr>
          <a:lstStyle/>
          <a:p>
            <a:pPr>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Gal.5:1-4</a:t>
            </a:r>
            <a:endPar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xmlns="" id="{911459BE-F44F-4DA3-B80E-890D89532E75}"/>
              </a:ext>
            </a:extLst>
          </p:cNvPr>
          <p:cNvSpPr/>
          <p:nvPr/>
        </p:nvSpPr>
        <p:spPr>
          <a:xfrm>
            <a:off x="762000" y="1981200"/>
            <a:ext cx="7620000" cy="2438400"/>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0066"/>
                </a:solidFill>
                <a:latin typeface="Arial" panose="020B0604020202020204" pitchFamily="34" charset="0"/>
                <a:cs typeface="Arial" panose="020B0604020202020204" pitchFamily="34" charset="0"/>
              </a:rPr>
              <a:t>‘These expressions must be understood as explicit denials of salvation to those who committed themselves to the works of the law as necessary to justification’</a:t>
            </a:r>
            <a:br>
              <a:rPr lang="en-US" sz="3200" dirty="0">
                <a:solidFill>
                  <a:srgbClr val="000066"/>
                </a:solidFill>
                <a:latin typeface="Arial" panose="020B0604020202020204" pitchFamily="34" charset="0"/>
                <a:cs typeface="Arial" panose="020B0604020202020204" pitchFamily="34" charset="0"/>
              </a:rPr>
            </a:br>
            <a:r>
              <a:rPr lang="en-US" sz="2000" dirty="0">
                <a:solidFill>
                  <a:schemeClr val="bg1"/>
                </a:solidFill>
                <a:latin typeface="Arial" panose="020B0604020202020204" pitchFamily="34" charset="0"/>
                <a:cs typeface="Arial" panose="020B0604020202020204" pitchFamily="34" charset="0"/>
              </a:rPr>
              <a:t> – Hogg &amp; Vine.   [1:6-9]</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37004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 one is under OT today</a:t>
            </a:r>
          </a:p>
        </p:txBody>
      </p:sp>
      <p:sp>
        <p:nvSpPr>
          <p:cNvPr id="3" name="Content Placeholder 2"/>
          <p:cNvSpPr>
            <a:spLocks noGrp="1"/>
          </p:cNvSpPr>
          <p:nvPr>
            <p:ph idx="1"/>
          </p:nvPr>
        </p:nvSpPr>
        <p:spPr>
          <a:xfrm>
            <a:off x="457200" y="1143000"/>
            <a:ext cx="8229600" cy="5105400"/>
          </a:xfrm>
        </p:spPr>
        <p:txBody>
          <a:bodyPr>
            <a:normAutofit/>
          </a:bodyPr>
          <a:lstStyle/>
          <a:p>
            <a:pPr>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Ro.7:1-7</a:t>
            </a:r>
          </a:p>
        </p:txBody>
      </p:sp>
      <p:sp>
        <p:nvSpPr>
          <p:cNvPr id="5" name="Rectangle 4">
            <a:extLst>
              <a:ext uri="{FF2B5EF4-FFF2-40B4-BE49-F238E27FC236}">
                <a16:creationId xmlns:a16="http://schemas.microsoft.com/office/drawing/2014/main" xmlns="" id="{911459BE-F44F-4DA3-B80E-890D89532E75}"/>
              </a:ext>
            </a:extLst>
          </p:cNvPr>
          <p:cNvSpPr/>
          <p:nvPr/>
        </p:nvSpPr>
        <p:spPr>
          <a:xfrm>
            <a:off x="762000" y="1905000"/>
            <a:ext cx="3657600" cy="1600200"/>
          </a:xfrm>
          <a:prstGeom prst="rect">
            <a:avLst/>
          </a:prstGeom>
          <a:blipFill>
            <a:blip r:embed="rId2" cstate="print"/>
            <a:tile tx="0" ty="0" sx="100000" sy="100000" flip="none" algn="tl"/>
          </a:bli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panose="020B0604020202020204" pitchFamily="34" charset="0"/>
                <a:cs typeface="Arial" panose="020B0604020202020204" pitchFamily="34" charset="0"/>
              </a:rPr>
              <a:t>Woman has</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two husbands:</a:t>
            </a:r>
          </a:p>
          <a:p>
            <a:pPr algn="ctr"/>
            <a:r>
              <a:rPr lang="en-US" sz="3200" dirty="0">
                <a:solidFill>
                  <a:schemeClr val="bg1"/>
                </a:solidFill>
                <a:latin typeface="Arial" panose="020B0604020202020204" pitchFamily="34" charset="0"/>
                <a:cs typeface="Arial" panose="020B0604020202020204" pitchFamily="34" charset="0"/>
              </a:rPr>
              <a:t>Adulteress</a:t>
            </a:r>
            <a:endParaRPr lang="en-US" sz="2400" dirty="0">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F2BD43B2-6F05-4A5B-B81B-E4501C326E19}"/>
              </a:ext>
            </a:extLst>
          </p:cNvPr>
          <p:cNvSpPr/>
          <p:nvPr/>
        </p:nvSpPr>
        <p:spPr>
          <a:xfrm>
            <a:off x="762000" y="3657600"/>
            <a:ext cx="3657600" cy="1600200"/>
          </a:xfrm>
          <a:prstGeom prst="rect">
            <a:avLst/>
          </a:prstGeom>
          <a:blipFill>
            <a:blip r:embed="rId2" cstate="print"/>
            <a:tile tx="0" ty="0" sx="100000" sy="100000" flip="none" algn="tl"/>
          </a:bli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panose="020B0604020202020204" pitchFamily="34" charset="0"/>
                <a:cs typeface="Arial" panose="020B0604020202020204" pitchFamily="34" charset="0"/>
              </a:rPr>
              <a:t>Woman’s husband dies: free to remarry</a:t>
            </a:r>
            <a:endParaRPr lang="en-US" sz="2400" dirty="0">
              <a:solidFill>
                <a:schemeClr val="bg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xmlns="" id="{68E48E9D-816F-4232-9E6A-EDECC2288ED2}"/>
              </a:ext>
            </a:extLst>
          </p:cNvPr>
          <p:cNvSpPr/>
          <p:nvPr/>
        </p:nvSpPr>
        <p:spPr>
          <a:xfrm>
            <a:off x="4724400" y="1905000"/>
            <a:ext cx="3657600" cy="1600200"/>
          </a:xfrm>
          <a:prstGeom prst="rect">
            <a:avLst/>
          </a:prstGeom>
          <a:blipFill>
            <a:blip r:embed="rId2" cstate="print"/>
            <a:tile tx="0" ty="0" sx="100000" sy="100000" flip="none" algn="tl"/>
          </a:bli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panose="020B0604020202020204" pitchFamily="34" charset="0"/>
                <a:cs typeface="Arial" panose="020B0604020202020204" pitchFamily="34" charset="0"/>
              </a:rPr>
              <a:t>Living under two laws </a:t>
            </a:r>
            <a:r>
              <a:rPr lang="en-US" sz="3000" dirty="0">
                <a:solidFill>
                  <a:schemeClr val="bg1"/>
                </a:solidFill>
                <a:latin typeface="Arial" panose="020B0604020202020204" pitchFamily="34" charset="0"/>
                <a:cs typeface="Arial" panose="020B0604020202020204" pitchFamily="34" charset="0"/>
              </a:rPr>
              <a:t>(OT-NT) </a:t>
            </a:r>
            <a:r>
              <a:rPr lang="en-US" sz="3200" dirty="0">
                <a:solidFill>
                  <a:schemeClr val="bg1"/>
                </a:solidFill>
                <a:latin typeface="Arial" panose="020B0604020202020204" pitchFamily="34" charset="0"/>
                <a:cs typeface="Arial" panose="020B0604020202020204" pitchFamily="34" charset="0"/>
              </a:rPr>
              <a:t>is spiritual adultery</a:t>
            </a:r>
            <a:endParaRPr lang="en-US" sz="2400" dirty="0">
              <a:solidFill>
                <a:schemeClr val="bg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xmlns="" id="{18FA1D3D-4BDE-4072-B8B8-B4614849FDD3}"/>
              </a:ext>
            </a:extLst>
          </p:cNvPr>
          <p:cNvSpPr/>
          <p:nvPr/>
        </p:nvSpPr>
        <p:spPr>
          <a:xfrm>
            <a:off x="4724400" y="3657600"/>
            <a:ext cx="3657600" cy="1600200"/>
          </a:xfrm>
          <a:prstGeom prst="rect">
            <a:avLst/>
          </a:prstGeom>
          <a:blipFill>
            <a:blip r:embed="rId2" cstate="print"/>
            <a:tile tx="0" ty="0" sx="100000" sy="100000" flip="none" algn="tl"/>
          </a:bli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panose="020B0604020202020204" pitchFamily="34" charset="0"/>
                <a:cs typeface="Arial" panose="020B0604020202020204" pitchFamily="34" charset="0"/>
              </a:rPr>
              <a:t>Made dead to Law to be joined to Christ</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7001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152401"/>
            <a:ext cx="7765321" cy="990600"/>
          </a:xfrm>
        </p:spPr>
        <p:txBody>
          <a:bodyPr/>
          <a:lstStyle/>
          <a:p>
            <a:pPr algn="ctr"/>
            <a:r>
              <a:rPr lang="en-US" sz="3600" b="0" cap="none" dirty="0">
                <a:effectLst/>
                <a:latin typeface="Verdana" panose="020B0604030504040204" pitchFamily="34" charset="0"/>
                <a:ea typeface="Verdana" panose="020B0604030504040204" pitchFamily="34" charset="0"/>
                <a:cs typeface="Verdana" panose="020B0604030504040204" pitchFamily="34" charset="0"/>
              </a:rPr>
              <a:t>A quote:</a:t>
            </a:r>
            <a:endParaRPr lang="en-US" sz="3600" b="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219200"/>
            <a:ext cx="8229600" cy="5105400"/>
          </a:xfrm>
        </p:spPr>
        <p:txBody>
          <a:bodyPr>
            <a:normAutofit/>
          </a:bodyPr>
          <a:lstStyle/>
          <a:p>
            <a:pPr>
              <a:spcAft>
                <a:spcPts val="600"/>
              </a:spcAft>
            </a:pPr>
            <a:endParaRPr lang="en-US" sz="3400" dirty="0">
              <a:effectLst/>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400" dirty="0">
              <a:effectLst/>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400" dirty="0">
              <a:effectLst/>
              <a:latin typeface="Verdana" panose="020B0604030504040204" pitchFamily="34" charset="0"/>
              <a:ea typeface="Verdana" panose="020B0604030504040204" pitchFamily="34" charset="0"/>
              <a:cs typeface="Verdana" panose="020B0604030504040204" pitchFamily="34" charset="0"/>
            </a:endParaRPr>
          </a:p>
          <a:p>
            <a:pPr marL="0" indent="0" algn="ctr">
              <a:spcAft>
                <a:spcPts val="600"/>
              </a:spcAft>
              <a:buNone/>
            </a:pPr>
            <a:r>
              <a:rPr lang="en-US" sz="3400" dirty="0">
                <a:effectLst/>
                <a:latin typeface="Verdana" panose="020B0604030504040204" pitchFamily="34" charset="0"/>
                <a:ea typeface="Verdana" panose="020B0604030504040204" pitchFamily="34" charset="0"/>
                <a:cs typeface="Verdana" panose="020B0604030504040204" pitchFamily="34" charset="0"/>
              </a:rPr>
              <a:t>Almost all Protestant churches teach that God expects everyone to observe the OT today</a:t>
            </a:r>
          </a:p>
          <a:p>
            <a:pPr>
              <a:spcAft>
                <a:spcPts val="600"/>
              </a:spcAft>
            </a:pPr>
            <a:endParaRPr lang="en-US" sz="3400" dirty="0">
              <a:effectLst/>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400" dirty="0">
              <a:effectLst/>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400" dirty="0">
              <a:effectLst/>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400" dirty="0">
              <a:effectLst/>
              <a:latin typeface="Verdana" panose="020B0604030504040204" pitchFamily="34" charset="0"/>
              <a:ea typeface="Verdana" panose="020B0604030504040204" pitchFamily="34" charset="0"/>
              <a:cs typeface="Verdana" panose="020B0604030504040204" pitchFamily="34" charset="0"/>
            </a:endParaRPr>
          </a:p>
          <a:p>
            <a:endParaRPr lang="en-US" sz="3400" b="1" dirty="0"/>
          </a:p>
          <a:p>
            <a:pPr marL="0" indent="0">
              <a:buNone/>
            </a:pPr>
            <a:endParaRPr lang="en-US" sz="3400" b="1" dirty="0"/>
          </a:p>
        </p:txBody>
      </p:sp>
      <p:sp>
        <p:nvSpPr>
          <p:cNvPr id="4" name="Rectangle 3"/>
          <p:cNvSpPr/>
          <p:nvPr/>
        </p:nvSpPr>
        <p:spPr>
          <a:xfrm>
            <a:off x="779208" y="1143000"/>
            <a:ext cx="7612468" cy="1066800"/>
          </a:xfrm>
          <a:prstGeom prst="rect">
            <a:avLst/>
          </a:prstGeom>
          <a:blipFill>
            <a:blip r:embed="rId2" cstate="print"/>
            <a:tile tx="0" ty="0" sx="100000" sy="100000" flip="none" algn="tl"/>
          </a:blipFill>
          <a:ln>
            <a:solidFill>
              <a:schemeClr val="bg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panose="020B0604020202020204" pitchFamily="34" charset="0"/>
                <a:cs typeface="Arial" panose="020B0604020202020204" pitchFamily="34" charset="0"/>
              </a:rPr>
              <a:t>‘If we keep the ten commandments and believe in Jesus, we will be saved’</a:t>
            </a:r>
            <a:endParaRPr lang="en-US" dirty="0">
              <a:solidFill>
                <a:schemeClr val="bg1"/>
              </a:solidFill>
            </a:endParaRPr>
          </a:p>
        </p:txBody>
      </p:sp>
      <p:sp>
        <p:nvSpPr>
          <p:cNvPr id="5" name="Rectangle 4">
            <a:extLst>
              <a:ext uri="{FF2B5EF4-FFF2-40B4-BE49-F238E27FC236}">
                <a16:creationId xmlns:a16="http://schemas.microsoft.com/office/drawing/2014/main" xmlns="" id="{C3F00E6C-D537-4EA1-82BD-52D2D4035652}"/>
              </a:ext>
            </a:extLst>
          </p:cNvPr>
          <p:cNvSpPr/>
          <p:nvPr/>
        </p:nvSpPr>
        <p:spPr>
          <a:xfrm>
            <a:off x="776748" y="2362200"/>
            <a:ext cx="7612468" cy="1066800"/>
          </a:xfrm>
          <a:prstGeom prst="rect">
            <a:avLst/>
          </a:prstGeom>
          <a:blipFill>
            <a:blip r:embed="rId2" cstate="print"/>
            <a:tile tx="0" ty="0" sx="100000" sy="100000" flip="none" algn="tl"/>
          </a:blipFill>
          <a:ln>
            <a:solidFill>
              <a:schemeClr val="bg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panose="020B0604020202020204" pitchFamily="34" charset="0"/>
                <a:cs typeface="Arial" panose="020B0604020202020204" pitchFamily="34" charset="0"/>
              </a:rPr>
              <a:t>‘You mean we can break the</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ten commandments?”</a:t>
            </a:r>
            <a:endParaRPr lang="en-US" dirty="0">
              <a:solidFill>
                <a:schemeClr val="bg1"/>
              </a:solidFill>
            </a:endParaRPr>
          </a:p>
        </p:txBody>
      </p:sp>
    </p:spTree>
    <p:extLst>
      <p:ext uri="{BB962C8B-B14F-4D97-AF65-F5344CB8AC3E}">
        <p14:creationId xmlns:p14="http://schemas.microsoft.com/office/powerpoint/2010/main" xmlns="" val="279861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 one is under OT today</a:t>
            </a:r>
          </a:p>
        </p:txBody>
      </p:sp>
      <p:sp>
        <p:nvSpPr>
          <p:cNvPr id="3" name="Content Placeholder 2"/>
          <p:cNvSpPr>
            <a:spLocks noGrp="1"/>
          </p:cNvSpPr>
          <p:nvPr>
            <p:ph idx="1"/>
          </p:nvPr>
        </p:nvSpPr>
        <p:spPr>
          <a:xfrm>
            <a:off x="457200" y="1143000"/>
            <a:ext cx="8229600" cy="5105400"/>
          </a:xfrm>
        </p:spPr>
        <p:txBody>
          <a:bodyPr>
            <a:normAutofit/>
          </a:bodyPr>
          <a:lstStyle/>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Ro.7:1-7</a:t>
            </a:r>
          </a:p>
          <a:p>
            <a:pPr>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Gal.3:23-25, </a:t>
            </a:r>
            <a:r>
              <a:rPr lang="en-US" sz="30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schoolmaster </a:t>
            </a:r>
            <a:r>
              <a:rPr lang="en-US" sz="28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(pedagogue) slave who conducted boy to / from school</a:t>
            </a:r>
          </a:p>
          <a:p>
            <a:pPr lvl="1">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When boy became of age, no more conductor</a:t>
            </a:r>
          </a:p>
          <a:p>
            <a:pPr lvl="1">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Law: Israel’s conductor to bring to Christ</a:t>
            </a:r>
          </a:p>
        </p:txBody>
      </p:sp>
    </p:spTree>
    <p:extLst>
      <p:ext uri="{BB962C8B-B14F-4D97-AF65-F5344CB8AC3E}">
        <p14:creationId xmlns:p14="http://schemas.microsoft.com/office/powerpoint/2010/main" xmlns="" val="20673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 one is under OT today</a:t>
            </a:r>
          </a:p>
        </p:txBody>
      </p:sp>
      <p:sp>
        <p:nvSpPr>
          <p:cNvPr id="3" name="Content Placeholder 2"/>
          <p:cNvSpPr>
            <a:spLocks noGrp="1"/>
          </p:cNvSpPr>
          <p:nvPr>
            <p:ph idx="1"/>
          </p:nvPr>
        </p:nvSpPr>
        <p:spPr>
          <a:xfrm>
            <a:off x="457200" y="1142999"/>
            <a:ext cx="8229600" cy="5211097"/>
          </a:xfrm>
        </p:spPr>
        <p:txBody>
          <a:bodyPr>
            <a:normAutofit/>
          </a:bodyPr>
          <a:lstStyle/>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Ro.7:1-7</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Gal.3:23-25</a:t>
            </a:r>
          </a:p>
          <a:p>
            <a:pPr>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Ep.2:14-15 – </a:t>
            </a:r>
          </a:p>
          <a:p>
            <a:pPr lvl="1">
              <a:spcBef>
                <a:spcPts val="600"/>
              </a:spcBef>
              <a:spcAft>
                <a:spcPts val="600"/>
              </a:spcAft>
            </a:pPr>
            <a:r>
              <a:rPr lang="en-US" sz="3200" i="1"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Abolished</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a:t>
            </a:r>
            <a:r>
              <a:rPr lang="en-US" sz="3200" dirty="0">
                <a:effectLst/>
                <a:latin typeface="Verdana" panose="020B0604030504040204" pitchFamily="34" charset="0"/>
                <a:ea typeface="Verdana" panose="020B0604030504040204" pitchFamily="34" charset="0"/>
                <a:cs typeface="Verdana" panose="020B0604030504040204" pitchFamily="34" charset="0"/>
              </a:rPr>
              <a:t> nullify, make invalid</a:t>
            </a:r>
          </a:p>
          <a:p>
            <a:pPr lvl="1">
              <a:spcBef>
                <a:spcPts val="600"/>
              </a:spcBef>
              <a:spcAft>
                <a:spcPts val="600"/>
              </a:spcAft>
            </a:pPr>
            <a:r>
              <a:rPr lang="en-US" sz="3200" i="1"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Enmity</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a:t>
            </a:r>
            <a:r>
              <a:rPr lang="en-US" sz="3200" dirty="0">
                <a:effectLst/>
                <a:latin typeface="Verdana" panose="020B0604030504040204" pitchFamily="34" charset="0"/>
                <a:ea typeface="Verdana" panose="020B0604030504040204" pitchFamily="34" charset="0"/>
                <a:cs typeface="Verdana" panose="020B0604030504040204" pitchFamily="34" charset="0"/>
              </a:rPr>
              <a:t> hostility</a:t>
            </a:r>
          </a:p>
          <a:p>
            <a:pPr lvl="1">
              <a:spcBef>
                <a:spcPts val="600"/>
              </a:spcBef>
              <a:spcAft>
                <a:spcPts val="600"/>
              </a:spcAft>
            </a:pPr>
            <a:r>
              <a:rPr lang="en-US" sz="3200" i="1"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Law of commandments</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   </a:t>
            </a:r>
            <a:r>
              <a:rPr lang="en-US" sz="3200" dirty="0">
                <a:effectLst/>
                <a:latin typeface="Verdana" panose="020B0604030504040204" pitchFamily="34" charset="0"/>
                <a:ea typeface="Verdana" panose="020B0604030504040204" pitchFamily="34" charset="0"/>
                <a:cs typeface="Verdana" panose="020B0604030504040204" pitchFamily="34" charset="0"/>
              </a:rPr>
              <a:t>Jn.7:49</a:t>
            </a:r>
          </a:p>
        </p:txBody>
      </p:sp>
      <p:sp>
        <p:nvSpPr>
          <p:cNvPr id="4" name="Rectangle 3">
            <a:extLst>
              <a:ext uri="{FF2B5EF4-FFF2-40B4-BE49-F238E27FC236}">
                <a16:creationId xmlns:a16="http://schemas.microsoft.com/office/drawing/2014/main" xmlns="" id="{9A6C783E-943F-47BB-9998-C4931877AEFE}"/>
              </a:ext>
            </a:extLst>
          </p:cNvPr>
          <p:cNvSpPr/>
          <p:nvPr/>
        </p:nvSpPr>
        <p:spPr>
          <a:xfrm>
            <a:off x="1828800" y="5275008"/>
            <a:ext cx="5486400" cy="1020097"/>
          </a:xfrm>
          <a:prstGeom prst="rect">
            <a:avLst/>
          </a:prstGeom>
          <a:solidFill>
            <a:schemeClr val="bg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rial" panose="020B0604020202020204" pitchFamily="34" charset="0"/>
                <a:cs typeface="Arial" panose="020B0604020202020204" pitchFamily="34" charset="0"/>
              </a:rPr>
              <a:t>“But this crowd that does not</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know the law is accursed.”</a:t>
            </a:r>
          </a:p>
        </p:txBody>
      </p:sp>
    </p:spTree>
    <p:extLst>
      <p:ext uri="{BB962C8B-B14F-4D97-AF65-F5344CB8AC3E}">
        <p14:creationId xmlns:p14="http://schemas.microsoft.com/office/powerpoint/2010/main" xmlns="" val="59229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 one is under OT today</a:t>
            </a:r>
          </a:p>
        </p:txBody>
      </p:sp>
      <p:sp>
        <p:nvSpPr>
          <p:cNvPr id="3" name="Content Placeholder 2"/>
          <p:cNvSpPr>
            <a:spLocks noGrp="1"/>
          </p:cNvSpPr>
          <p:nvPr>
            <p:ph idx="1"/>
          </p:nvPr>
        </p:nvSpPr>
        <p:spPr>
          <a:xfrm>
            <a:off x="457200" y="1143000"/>
            <a:ext cx="8229600" cy="5410200"/>
          </a:xfrm>
        </p:spPr>
        <p:txBody>
          <a:bodyPr>
            <a:noAutofit/>
          </a:bodyPr>
          <a:lstStyle/>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Ro.7:1-7</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Gal.3:23-25</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Ep.2:14-15</a:t>
            </a:r>
          </a:p>
          <a:p>
            <a:pPr>
              <a:spcBef>
                <a:spcPts val="600"/>
              </a:spcBef>
            </a:pPr>
            <a:r>
              <a:rPr lang="en-US" sz="3200" dirty="0">
                <a:effectLst/>
                <a:latin typeface="Verdana" panose="020B0604030504040204" pitchFamily="34" charset="0"/>
                <a:ea typeface="Verdana" panose="020B0604030504040204" pitchFamily="34" charset="0"/>
                <a:cs typeface="Verdana" panose="020B0604030504040204" pitchFamily="34" charset="0"/>
              </a:rPr>
              <a:t>Col.2:14-17 </a:t>
            </a:r>
          </a:p>
          <a:p>
            <a:pPr lvl="1">
              <a:spcBef>
                <a:spcPts val="600"/>
              </a:spcBef>
              <a:spcAft>
                <a:spcPts val="300"/>
              </a:spcAft>
            </a:pP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OT ordinances nailed to cross</a:t>
            </a:r>
          </a:p>
          <a:p>
            <a:pPr lvl="1">
              <a:spcBef>
                <a:spcPts val="600"/>
              </a:spcBef>
              <a:spcAft>
                <a:spcPts val="300"/>
              </a:spcAft>
            </a:pPr>
            <a:r>
              <a:rPr lang="en-US" sz="3200" dirty="0">
                <a:effectLst/>
                <a:latin typeface="Verdana" panose="020B0604030504040204" pitchFamily="34" charset="0"/>
                <a:ea typeface="Verdana" panose="020B0604030504040204" pitchFamily="34" charset="0"/>
                <a:cs typeface="Verdana" panose="020B0604030504040204" pitchFamily="34" charset="0"/>
              </a:rPr>
              <a:t>16:</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 let no one judge you by law…</a:t>
            </a:r>
          </a:p>
          <a:p>
            <a:pPr lvl="2">
              <a:spcBef>
                <a:spcPts val="600"/>
              </a:spcBef>
              <a:spcAft>
                <a:spcPts val="300"/>
              </a:spcAft>
            </a:pPr>
            <a:r>
              <a:rPr lang="en-US" sz="3200" dirty="0">
                <a:effectLst/>
                <a:latin typeface="Verdana" panose="020B0604030504040204" pitchFamily="34" charset="0"/>
                <a:ea typeface="Verdana" panose="020B0604030504040204" pitchFamily="34" charset="0"/>
                <a:cs typeface="Verdana" panose="020B0604030504040204" pitchFamily="34" charset="0"/>
              </a:rPr>
              <a:t>Nu.15:32-36</a:t>
            </a:r>
          </a:p>
          <a:p>
            <a:pPr lvl="1">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17:</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 shadow vs reality.  Cf. </a:t>
            </a:r>
            <a:r>
              <a:rPr lang="en-US" sz="3200" dirty="0" err="1">
                <a:solidFill>
                  <a:srgbClr val="FFFFCC"/>
                </a:solidFill>
                <a:effectLst/>
                <a:latin typeface="Verdana" panose="020B0604030504040204" pitchFamily="34" charset="0"/>
                <a:ea typeface="Verdana" panose="020B0604030504040204" pitchFamily="34" charset="0"/>
                <a:cs typeface="Verdana" panose="020B0604030504040204" pitchFamily="34" charset="0"/>
              </a:rPr>
              <a:t>passover</a:t>
            </a:r>
            <a:endPar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28233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 one is under OT today</a:t>
            </a:r>
          </a:p>
        </p:txBody>
      </p:sp>
      <p:sp>
        <p:nvSpPr>
          <p:cNvPr id="3" name="Content Placeholder 2"/>
          <p:cNvSpPr>
            <a:spLocks noGrp="1"/>
          </p:cNvSpPr>
          <p:nvPr>
            <p:ph idx="1"/>
          </p:nvPr>
        </p:nvSpPr>
        <p:spPr>
          <a:xfrm>
            <a:off x="457200" y="1143000"/>
            <a:ext cx="8229600" cy="5410200"/>
          </a:xfrm>
        </p:spPr>
        <p:txBody>
          <a:bodyPr>
            <a:normAutofit/>
          </a:bodyPr>
          <a:lstStyle/>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Ro.7:1-7</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Gal.3:23-25</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Ep.2:14-15</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Col.2:14-17 </a:t>
            </a:r>
          </a:p>
          <a:p>
            <a:pPr>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Hb.7:12-14,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Jesus </a:t>
            </a:r>
            <a:r>
              <a:rPr lang="en-US" sz="3200" u="sng" dirty="0">
                <a:solidFill>
                  <a:srgbClr val="FFFFCC"/>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a:t>
            </a:r>
            <a:r>
              <a:rPr lang="en-US" sz="3200" i="1"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our High Priest.  Conclusion: Law changed.</a:t>
            </a:r>
          </a:p>
        </p:txBody>
      </p:sp>
    </p:spTree>
    <p:extLst>
      <p:ext uri="{BB962C8B-B14F-4D97-AF65-F5344CB8AC3E}">
        <p14:creationId xmlns:p14="http://schemas.microsoft.com/office/powerpoint/2010/main" xmlns="" val="567057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 one is under OT today</a:t>
            </a:r>
          </a:p>
        </p:txBody>
      </p:sp>
      <p:sp>
        <p:nvSpPr>
          <p:cNvPr id="3" name="Content Placeholder 2"/>
          <p:cNvSpPr>
            <a:spLocks noGrp="1"/>
          </p:cNvSpPr>
          <p:nvPr>
            <p:ph idx="1"/>
          </p:nvPr>
        </p:nvSpPr>
        <p:spPr>
          <a:xfrm>
            <a:off x="457200" y="1143000"/>
            <a:ext cx="8229600" cy="5410200"/>
          </a:xfrm>
        </p:spPr>
        <p:txBody>
          <a:bodyPr>
            <a:normAutofit/>
          </a:bodyPr>
          <a:lstStyle/>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Ro.7:1-7</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Gal.3:23-25</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Ep.2:14-15</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Col.2:14-17 </a:t>
            </a:r>
          </a:p>
          <a:p>
            <a:pPr>
              <a:spcBef>
                <a:spcPts val="600"/>
              </a:spcBef>
            </a:pPr>
            <a:r>
              <a:rPr lang="en-US" sz="2800" dirty="0">
                <a:effectLst/>
                <a:latin typeface="Verdana" panose="020B0604030504040204" pitchFamily="34" charset="0"/>
                <a:ea typeface="Verdana" panose="020B0604030504040204" pitchFamily="34" charset="0"/>
                <a:cs typeface="Verdana" panose="020B0604030504040204" pitchFamily="34" charset="0"/>
              </a:rPr>
              <a:t>Hb.7:12-14  </a:t>
            </a:r>
          </a:p>
          <a:p>
            <a:pPr>
              <a:spcBef>
                <a:spcPts val="600"/>
              </a:spcBef>
              <a:spcAft>
                <a:spcPts val="600"/>
              </a:spcAft>
            </a:pPr>
            <a:r>
              <a:rPr lang="en-US" sz="3200" dirty="0">
                <a:effectLst/>
                <a:latin typeface="Verdana" panose="020B0604030504040204" pitchFamily="34" charset="0"/>
                <a:ea typeface="Verdana" panose="020B0604030504040204" pitchFamily="34" charset="0"/>
                <a:cs typeface="Verdana" panose="020B0604030504040204" pitchFamily="34" charset="0"/>
              </a:rPr>
              <a:t>Hb.9:15, </a:t>
            </a:r>
            <a:r>
              <a:rPr lang="en-US" sz="3200" dirty="0">
                <a:solidFill>
                  <a:srgbClr val="FFFFCC"/>
                </a:solidFill>
                <a:effectLst/>
                <a:latin typeface="Verdana" panose="020B0604030504040204" pitchFamily="34" charset="0"/>
                <a:ea typeface="Verdana" panose="020B0604030504040204" pitchFamily="34" charset="0"/>
                <a:cs typeface="Verdana" panose="020B0604030504040204" pitchFamily="34" charset="0"/>
              </a:rPr>
              <a:t>mediator of new covenant.  </a:t>
            </a:r>
          </a:p>
        </p:txBody>
      </p:sp>
    </p:spTree>
    <p:extLst>
      <p:ext uri="{BB962C8B-B14F-4D97-AF65-F5344CB8AC3E}">
        <p14:creationId xmlns:p14="http://schemas.microsoft.com/office/powerpoint/2010/main" xmlns="" val="2886707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886032" y="609600"/>
            <a:ext cx="7342909" cy="1066800"/>
          </a:xfrm>
          <a:prstGeom prst="roundRect">
            <a:avLst/>
          </a:prstGeom>
          <a:solidFill>
            <a:schemeClr val="bg1"/>
          </a:solidFill>
          <a:ln w="12700" cap="flat" cmpd="sng" algn="ctr">
            <a:solidFill>
              <a:srgbClr val="00FF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rPr>
              <a:t>I. The Confusion</a:t>
            </a:r>
            <a:endParaRPr kumimoji="0" lang="en-US" sz="32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600876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say we’re not under OT</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is </a:t>
            </a:r>
            <a:r>
              <a:rPr lang="en-US" sz="3600" b="0" u="sng"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NOT</a:t>
            </a: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 saying . . .</a:t>
            </a:r>
          </a:p>
        </p:txBody>
      </p:sp>
      <p:sp>
        <p:nvSpPr>
          <p:cNvPr id="3" name="Content Placeholder 2"/>
          <p:cNvSpPr>
            <a:spLocks noGrp="1"/>
          </p:cNvSpPr>
          <p:nvPr>
            <p:ph idx="1"/>
          </p:nvPr>
        </p:nvSpPr>
        <p:spPr>
          <a:xfrm>
            <a:off x="457200" y="1143000"/>
            <a:ext cx="8229600" cy="5105400"/>
          </a:xfrm>
        </p:spPr>
        <p:txBody>
          <a:bodyPr>
            <a:normAutofit/>
          </a:bodyPr>
          <a:lstStyle/>
          <a:p>
            <a:pPr marL="514350" indent="-514350">
              <a:spcBef>
                <a:spcPts val="600"/>
              </a:spcBef>
              <a:spcAft>
                <a:spcPts val="600"/>
              </a:spcAft>
              <a:buAutoNum type="arabicPeriod"/>
            </a:pPr>
            <a:r>
              <a:rPr lang="en-US" sz="3200" dirty="0">
                <a:effectLst/>
                <a:latin typeface="Verdana" panose="020B0604030504040204" pitchFamily="34" charset="0"/>
                <a:ea typeface="Verdana" panose="020B0604030504040204" pitchFamily="34" charset="0"/>
                <a:cs typeface="Verdana" panose="020B0604030504040204" pitchFamily="34" charset="0"/>
              </a:rPr>
              <a:t>We don’t believe it.</a:t>
            </a:r>
          </a:p>
        </p:txBody>
      </p:sp>
    </p:spTree>
    <p:extLst>
      <p:ext uri="{BB962C8B-B14F-4D97-AF65-F5344CB8AC3E}">
        <p14:creationId xmlns:p14="http://schemas.microsoft.com/office/powerpoint/2010/main" xmlns="" val="20153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say we’re not under OT</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is </a:t>
            </a:r>
            <a:r>
              <a:rPr lang="en-US" sz="3600" b="0" u="sng"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NOT</a:t>
            </a: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 saying . . .</a:t>
            </a:r>
          </a:p>
        </p:txBody>
      </p:sp>
      <p:sp>
        <p:nvSpPr>
          <p:cNvPr id="3" name="Content Placeholder 2"/>
          <p:cNvSpPr>
            <a:spLocks noGrp="1"/>
          </p:cNvSpPr>
          <p:nvPr>
            <p:ph idx="1"/>
          </p:nvPr>
        </p:nvSpPr>
        <p:spPr>
          <a:xfrm>
            <a:off x="457200" y="1143000"/>
            <a:ext cx="8229600" cy="5105400"/>
          </a:xfrm>
        </p:spPr>
        <p:txBody>
          <a:bodyPr>
            <a:normAutofit/>
          </a:bodyPr>
          <a:lstStyle/>
          <a:p>
            <a:pPr marL="514350" indent="-514350">
              <a:spcBef>
                <a:spcPts val="600"/>
              </a:spcBef>
              <a:spcAft>
                <a:spcPts val="600"/>
              </a:spcAft>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We don’t believe it.</a:t>
            </a:r>
          </a:p>
          <a:p>
            <a:pPr marL="514350" indent="-514350">
              <a:spcBef>
                <a:spcPts val="600"/>
              </a:spcBef>
              <a:spcAft>
                <a:spcPts val="600"/>
              </a:spcAft>
              <a:buAutoNum type="arabicPeriod"/>
            </a:pPr>
            <a:r>
              <a:rPr lang="en-US" sz="3200" dirty="0">
                <a:effectLst/>
                <a:latin typeface="Verdana" panose="020B0604030504040204" pitchFamily="34" charset="0"/>
                <a:ea typeface="Verdana" panose="020B0604030504040204" pitchFamily="34" charset="0"/>
                <a:cs typeface="Verdana" panose="020B0604030504040204" pitchFamily="34" charset="0"/>
              </a:rPr>
              <a:t>We are not under law today.</a:t>
            </a:r>
          </a:p>
        </p:txBody>
      </p:sp>
      <p:sp>
        <p:nvSpPr>
          <p:cNvPr id="4" name="Rectangle 3">
            <a:extLst>
              <a:ext uri="{FF2B5EF4-FFF2-40B4-BE49-F238E27FC236}">
                <a16:creationId xmlns:a16="http://schemas.microsoft.com/office/drawing/2014/main" xmlns="" id="{90B499D2-6E62-48A6-816C-7CE2D311E181}"/>
              </a:ext>
            </a:extLst>
          </p:cNvPr>
          <p:cNvSpPr/>
          <p:nvPr/>
        </p:nvSpPr>
        <p:spPr>
          <a:xfrm>
            <a:off x="1037304" y="2590800"/>
            <a:ext cx="7086600" cy="1676400"/>
          </a:xfrm>
          <a:prstGeom prst="rect">
            <a:avLst/>
          </a:prstGeom>
          <a:blipFill>
            <a:blip r:embed="rId2" cstate="print"/>
            <a:tile tx="0" ty="0" sx="100000" sy="100000" flip="none" algn="tl"/>
          </a:bli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Arial" panose="020B0604020202020204" pitchFamily="34" charset="0"/>
                <a:cs typeface="Arial" panose="020B0604020202020204" pitchFamily="34" charset="0"/>
              </a:rPr>
              <a:t>For the law of the Spirit of life in Christ Jesus has set you free from the law of sin and death </a:t>
            </a:r>
            <a:r>
              <a:rPr lang="en-US" sz="2400" dirty="0">
                <a:latin typeface="Arial" panose="020B0604020202020204" pitchFamily="34" charset="0"/>
                <a:cs typeface="Arial" panose="020B0604020202020204" pitchFamily="34" charset="0"/>
              </a:rPr>
              <a:t>– Ro.8:2</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9477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say we’re not under OT</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is </a:t>
            </a:r>
            <a:r>
              <a:rPr lang="en-US" sz="3600" b="0" u="sng"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NOT</a:t>
            </a: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 saying . . .</a:t>
            </a:r>
          </a:p>
        </p:txBody>
      </p:sp>
      <p:sp>
        <p:nvSpPr>
          <p:cNvPr id="3" name="Content Placeholder 2"/>
          <p:cNvSpPr>
            <a:spLocks noGrp="1"/>
          </p:cNvSpPr>
          <p:nvPr>
            <p:ph idx="1"/>
          </p:nvPr>
        </p:nvSpPr>
        <p:spPr>
          <a:xfrm>
            <a:off x="457200" y="1143000"/>
            <a:ext cx="8229600" cy="5105400"/>
          </a:xfrm>
        </p:spPr>
        <p:txBody>
          <a:bodyPr>
            <a:normAutofit/>
          </a:bodyPr>
          <a:lstStyle/>
          <a:p>
            <a:pPr marL="514350" indent="-514350">
              <a:spcBef>
                <a:spcPts val="600"/>
              </a:spcBef>
              <a:spcAft>
                <a:spcPts val="600"/>
              </a:spcAft>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We don’t believe it.</a:t>
            </a:r>
          </a:p>
          <a:p>
            <a:pPr marL="514350" indent="-514350">
              <a:spcBef>
                <a:spcPts val="600"/>
              </a:spcBef>
              <a:spcAft>
                <a:spcPts val="600"/>
              </a:spcAft>
              <a:buAutoNum type="arabicPeriod"/>
            </a:pPr>
            <a:r>
              <a:rPr lang="en-US" sz="3200" dirty="0">
                <a:effectLst/>
                <a:latin typeface="Verdana" panose="020B0604030504040204" pitchFamily="34" charset="0"/>
                <a:ea typeface="Verdana" panose="020B0604030504040204" pitchFamily="34" charset="0"/>
                <a:cs typeface="Verdana" panose="020B0604030504040204" pitchFamily="34" charset="0"/>
              </a:rPr>
              <a:t>We are not under law today.</a:t>
            </a:r>
          </a:p>
        </p:txBody>
      </p:sp>
      <p:sp>
        <p:nvSpPr>
          <p:cNvPr id="4" name="Rectangle 3">
            <a:extLst>
              <a:ext uri="{FF2B5EF4-FFF2-40B4-BE49-F238E27FC236}">
                <a16:creationId xmlns:a16="http://schemas.microsoft.com/office/drawing/2014/main" xmlns="" id="{90B499D2-6E62-48A6-816C-7CE2D311E181}"/>
              </a:ext>
            </a:extLst>
          </p:cNvPr>
          <p:cNvSpPr/>
          <p:nvPr/>
        </p:nvSpPr>
        <p:spPr>
          <a:xfrm>
            <a:off x="1324896" y="2590800"/>
            <a:ext cx="6506496" cy="2590800"/>
          </a:xfrm>
          <a:prstGeom prst="rect">
            <a:avLst/>
          </a:prstGeom>
          <a:blipFill>
            <a:blip r:embed="rId2" cstate="print"/>
            <a:tile tx="0" ty="0" sx="100000" sy="100000" flip="none" algn="tl"/>
          </a:bli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Arial" panose="020B0604020202020204" pitchFamily="34" charset="0"/>
                <a:cs typeface="Arial" panose="020B0604020202020204" pitchFamily="34" charset="0"/>
              </a:rPr>
              <a:t>…to those who are without law, as without law (not being without law toward God, but under law toward Christ), that I might win those who</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are without law </a:t>
            </a:r>
            <a:r>
              <a:rPr lang="en-US" sz="2400" dirty="0">
                <a:latin typeface="Arial" panose="020B0604020202020204" pitchFamily="34" charset="0"/>
                <a:cs typeface="Arial" panose="020B0604020202020204" pitchFamily="34" charset="0"/>
              </a:rPr>
              <a:t>– 1 Co.9:21</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81348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say we’re not under OT</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is </a:t>
            </a:r>
            <a:r>
              <a:rPr lang="en-US" sz="3600" b="0" u="sng"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NOT</a:t>
            </a: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 saying . . .</a:t>
            </a:r>
          </a:p>
        </p:txBody>
      </p:sp>
      <p:sp>
        <p:nvSpPr>
          <p:cNvPr id="3" name="Content Placeholder 2"/>
          <p:cNvSpPr>
            <a:spLocks noGrp="1"/>
          </p:cNvSpPr>
          <p:nvPr>
            <p:ph idx="1"/>
          </p:nvPr>
        </p:nvSpPr>
        <p:spPr>
          <a:xfrm>
            <a:off x="457200" y="1143000"/>
            <a:ext cx="8229600" cy="5105400"/>
          </a:xfrm>
        </p:spPr>
        <p:txBody>
          <a:bodyPr>
            <a:normAutofit/>
          </a:bodyPr>
          <a:lstStyle/>
          <a:p>
            <a:pPr marL="514350" indent="-514350">
              <a:spcBef>
                <a:spcPts val="600"/>
              </a:spcBef>
              <a:spcAft>
                <a:spcPts val="600"/>
              </a:spcAft>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We don’t believe it.</a:t>
            </a:r>
          </a:p>
          <a:p>
            <a:pPr marL="514350" indent="-514350">
              <a:spcBef>
                <a:spcPts val="600"/>
              </a:spcBef>
              <a:spcAft>
                <a:spcPts val="600"/>
              </a:spcAft>
              <a:buAutoNum type="arabicPeriod"/>
            </a:pPr>
            <a:r>
              <a:rPr lang="en-US" sz="3200" dirty="0">
                <a:effectLst/>
                <a:latin typeface="Verdana" panose="020B0604030504040204" pitchFamily="34" charset="0"/>
                <a:ea typeface="Verdana" panose="020B0604030504040204" pitchFamily="34" charset="0"/>
                <a:cs typeface="Verdana" panose="020B0604030504040204" pitchFamily="34" charset="0"/>
              </a:rPr>
              <a:t>We are not under law today.</a:t>
            </a:r>
          </a:p>
        </p:txBody>
      </p:sp>
      <p:sp>
        <p:nvSpPr>
          <p:cNvPr id="4" name="Rectangle 3">
            <a:extLst>
              <a:ext uri="{FF2B5EF4-FFF2-40B4-BE49-F238E27FC236}">
                <a16:creationId xmlns:a16="http://schemas.microsoft.com/office/drawing/2014/main" xmlns="" id="{90B499D2-6E62-48A6-816C-7CE2D311E181}"/>
              </a:ext>
            </a:extLst>
          </p:cNvPr>
          <p:cNvSpPr/>
          <p:nvPr/>
        </p:nvSpPr>
        <p:spPr>
          <a:xfrm>
            <a:off x="1433052" y="2590800"/>
            <a:ext cx="6277896" cy="1295400"/>
          </a:xfrm>
          <a:prstGeom prst="rect">
            <a:avLst/>
          </a:prstGeom>
          <a:blipFill>
            <a:blip r:embed="rId2" cstate="print"/>
            <a:tile tx="0" ty="0" sx="100000" sy="100000" flip="none" algn="tl"/>
          </a:bli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Arial" panose="020B0604020202020204" pitchFamily="34" charset="0"/>
                <a:cs typeface="Arial" panose="020B0604020202020204" pitchFamily="34" charset="0"/>
              </a:rPr>
              <a:t>Bear one another’s burdens, and so fulfill the law of Christ </a:t>
            </a:r>
            <a:r>
              <a:rPr lang="en-US" sz="2400" dirty="0">
                <a:latin typeface="Arial" panose="020B0604020202020204" pitchFamily="34" charset="0"/>
                <a:cs typeface="Arial" panose="020B0604020202020204" pitchFamily="34" charset="0"/>
              </a:rPr>
              <a:t>– Gal.6:2</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8328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say we’re not under OT</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is </a:t>
            </a:r>
            <a:r>
              <a:rPr lang="en-US" sz="3600" b="0" u="sng"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NOT</a:t>
            </a: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 saying . . .</a:t>
            </a:r>
          </a:p>
        </p:txBody>
      </p:sp>
      <p:sp>
        <p:nvSpPr>
          <p:cNvPr id="3" name="Content Placeholder 2"/>
          <p:cNvSpPr>
            <a:spLocks noGrp="1"/>
          </p:cNvSpPr>
          <p:nvPr>
            <p:ph idx="1"/>
          </p:nvPr>
        </p:nvSpPr>
        <p:spPr>
          <a:xfrm>
            <a:off x="457200" y="1143000"/>
            <a:ext cx="8229600" cy="5105400"/>
          </a:xfrm>
        </p:spPr>
        <p:txBody>
          <a:bodyPr>
            <a:normAutofit/>
          </a:bodyPr>
          <a:lstStyle/>
          <a:p>
            <a:pPr marL="514350" indent="-514350">
              <a:spcBef>
                <a:spcPts val="600"/>
              </a:spcBef>
              <a:spcAft>
                <a:spcPts val="600"/>
              </a:spcAft>
              <a:buAutoNum type="arabicPeriod"/>
            </a:pPr>
            <a:r>
              <a:rPr lang="en-US" sz="2800" dirty="0">
                <a:effectLst/>
                <a:latin typeface="Verdana" panose="020B0604030504040204" pitchFamily="34" charset="0"/>
                <a:ea typeface="Verdana" panose="020B0604030504040204" pitchFamily="34" charset="0"/>
                <a:cs typeface="Verdana" panose="020B0604030504040204" pitchFamily="34" charset="0"/>
              </a:rPr>
              <a:t>We don’t believe it.</a:t>
            </a:r>
          </a:p>
          <a:p>
            <a:pPr marL="514350" indent="-514350">
              <a:spcBef>
                <a:spcPts val="600"/>
              </a:spcBef>
              <a:spcAft>
                <a:spcPts val="600"/>
              </a:spcAft>
              <a:buAutoNum type="arabicPeriod"/>
            </a:pPr>
            <a:r>
              <a:rPr lang="en-US" sz="3200" dirty="0">
                <a:effectLst/>
                <a:latin typeface="Verdana" panose="020B0604030504040204" pitchFamily="34" charset="0"/>
                <a:ea typeface="Verdana" panose="020B0604030504040204" pitchFamily="34" charset="0"/>
                <a:cs typeface="Verdana" panose="020B0604030504040204" pitchFamily="34" charset="0"/>
              </a:rPr>
              <a:t>We are not under law today.</a:t>
            </a:r>
          </a:p>
        </p:txBody>
      </p:sp>
      <p:sp>
        <p:nvSpPr>
          <p:cNvPr id="4" name="Rectangle 3">
            <a:extLst>
              <a:ext uri="{FF2B5EF4-FFF2-40B4-BE49-F238E27FC236}">
                <a16:creationId xmlns:a16="http://schemas.microsoft.com/office/drawing/2014/main" xmlns="" id="{90B499D2-6E62-48A6-816C-7CE2D311E181}"/>
              </a:ext>
            </a:extLst>
          </p:cNvPr>
          <p:cNvSpPr/>
          <p:nvPr/>
        </p:nvSpPr>
        <p:spPr>
          <a:xfrm>
            <a:off x="1037304" y="2590800"/>
            <a:ext cx="7086600" cy="2667000"/>
          </a:xfrm>
          <a:prstGeom prst="rect">
            <a:avLst/>
          </a:prstGeom>
          <a:blipFill>
            <a:blip r:embed="rId2" cstate="print"/>
            <a:tile tx="0" ty="0" sx="100000" sy="100000" flip="none" algn="tl"/>
          </a:bli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Arial" panose="020B0604020202020204" pitchFamily="34" charset="0"/>
                <a:cs typeface="Arial" panose="020B0604020202020204" pitchFamily="34" charset="0"/>
              </a:rPr>
              <a:t>But he who looks into the perfect law of liberty and continues in it, and is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not a forgetful hearer but a doer of the work, this one will be blessed in what he does </a:t>
            </a:r>
            <a:r>
              <a:rPr lang="en-US" sz="2400" dirty="0">
                <a:latin typeface="Arial" panose="020B0604020202020204" pitchFamily="34" charset="0"/>
                <a:cs typeface="Arial" panose="020B0604020202020204" pitchFamily="34" charset="0"/>
              </a:rPr>
              <a:t>– Ja.1:25</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74333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To say we’re not under OT</a:t>
            </a:r>
            <a:b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b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is </a:t>
            </a:r>
            <a:r>
              <a:rPr lang="en-US" sz="3600" b="0" u="sng"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NOT</a:t>
            </a:r>
            <a:r>
              <a:rPr lang="en-US" sz="3600" b="0" cap="none"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 saying . . .</a:t>
            </a:r>
          </a:p>
        </p:txBody>
      </p:sp>
      <p:sp>
        <p:nvSpPr>
          <p:cNvPr id="3" name="Content Placeholder 2"/>
          <p:cNvSpPr>
            <a:spLocks noGrp="1"/>
          </p:cNvSpPr>
          <p:nvPr>
            <p:ph idx="1"/>
          </p:nvPr>
        </p:nvSpPr>
        <p:spPr>
          <a:xfrm>
            <a:off x="457200" y="1143000"/>
            <a:ext cx="8229600" cy="5105400"/>
          </a:xfrm>
        </p:spPr>
        <p:txBody>
          <a:bodyPr>
            <a:normAutofit fontScale="92500" lnSpcReduction="10000"/>
          </a:bodyPr>
          <a:lstStyle/>
          <a:p>
            <a:pPr marL="514350" indent="-514350">
              <a:spcBef>
                <a:spcPts val="600"/>
              </a:spcBef>
              <a:spcAft>
                <a:spcPts val="600"/>
              </a:spcAft>
              <a:buAutoNum type="arabicPeriod"/>
            </a:pPr>
            <a:r>
              <a:rPr lang="en-US" sz="3000" dirty="0">
                <a:effectLst/>
                <a:latin typeface="Verdana" panose="020B0604030504040204" pitchFamily="34" charset="0"/>
                <a:ea typeface="Verdana" panose="020B0604030504040204" pitchFamily="34" charset="0"/>
                <a:cs typeface="Verdana" panose="020B0604030504040204" pitchFamily="34" charset="0"/>
              </a:rPr>
              <a:t>We don’t believe it.</a:t>
            </a:r>
          </a:p>
          <a:p>
            <a:pPr marL="514350" indent="-514350">
              <a:spcBef>
                <a:spcPts val="600"/>
              </a:spcBef>
              <a:spcAft>
                <a:spcPts val="600"/>
              </a:spcAft>
              <a:buAutoNum type="arabicPeriod"/>
            </a:pPr>
            <a:r>
              <a:rPr lang="en-US" sz="3000" dirty="0">
                <a:effectLst/>
                <a:latin typeface="Verdana" panose="020B0604030504040204" pitchFamily="34" charset="0"/>
                <a:ea typeface="Verdana" panose="020B0604030504040204" pitchFamily="34" charset="0"/>
                <a:cs typeface="Verdana" panose="020B0604030504040204" pitchFamily="34" charset="0"/>
              </a:rPr>
              <a:t>We are not under law today.</a:t>
            </a:r>
          </a:p>
          <a:p>
            <a:pPr marL="514350" indent="-514350">
              <a:spcBef>
                <a:spcPts val="600"/>
              </a:spcBef>
              <a:spcAft>
                <a:spcPts val="600"/>
              </a:spcAft>
              <a:buAutoNum type="arabicPeriod"/>
            </a:pPr>
            <a:r>
              <a:rPr lang="en-US" sz="3500" dirty="0">
                <a:effectLst/>
                <a:latin typeface="Verdana" panose="020B0604030504040204" pitchFamily="34" charset="0"/>
                <a:ea typeface="Verdana" panose="020B0604030504040204" pitchFamily="34" charset="0"/>
                <a:cs typeface="Verdana" panose="020B0604030504040204" pitchFamily="34" charset="0"/>
              </a:rPr>
              <a:t>OT is unprofitable.</a:t>
            </a:r>
          </a:p>
          <a:p>
            <a:pPr lvl="1">
              <a:spcBef>
                <a:spcPts val="600"/>
              </a:spcBef>
              <a:spcAft>
                <a:spcPts val="600"/>
              </a:spcAft>
            </a:pPr>
            <a:r>
              <a:rPr lang="en-US" sz="3500" dirty="0">
                <a:effectLst/>
                <a:latin typeface="Verdana" panose="020B0604030504040204" pitchFamily="34" charset="0"/>
                <a:ea typeface="Verdana" panose="020B0604030504040204" pitchFamily="34" charset="0"/>
                <a:cs typeface="Verdana" panose="020B0604030504040204" pitchFamily="34" charset="0"/>
              </a:rPr>
              <a:t>Hb.11:7 </a:t>
            </a:r>
            <a:r>
              <a:rPr lang="en-US" sz="3000" dirty="0">
                <a:effectLst/>
                <a:latin typeface="Verdana" panose="020B0604030504040204" pitchFamily="34" charset="0"/>
                <a:ea typeface="Verdana" panose="020B0604030504040204" pitchFamily="34" charset="0"/>
                <a:cs typeface="Verdana" panose="020B0604030504040204" pitchFamily="34" charset="0"/>
              </a:rPr>
              <a:t>– </a:t>
            </a:r>
            <a:r>
              <a:rPr lang="en-US" sz="3200" dirty="0">
                <a:effectLst/>
                <a:latin typeface="Arial" panose="020B0604020202020204" pitchFamily="34" charset="0"/>
                <a:ea typeface="Verdana" panose="020B0604030504040204" pitchFamily="34" charset="0"/>
                <a:cs typeface="Arial" panose="020B0604020202020204" pitchFamily="34" charset="0"/>
              </a:rPr>
              <a:t>By faith Noah, being divinely warned of things not yet seen, moved with godly fear, prepared an ark for the saving of his household, by which he condemned the world and became heir of the righteousness which is according to faith.</a:t>
            </a:r>
          </a:p>
        </p:txBody>
      </p:sp>
      <p:sp>
        <p:nvSpPr>
          <p:cNvPr id="5" name="Oval 4">
            <a:extLst>
              <a:ext uri="{FF2B5EF4-FFF2-40B4-BE49-F238E27FC236}">
                <a16:creationId xmlns:a16="http://schemas.microsoft.com/office/drawing/2014/main" xmlns="" id="{D3151D1E-94C9-450F-979C-A9C1D2ADFFB5}"/>
              </a:ext>
            </a:extLst>
          </p:cNvPr>
          <p:cNvSpPr/>
          <p:nvPr/>
        </p:nvSpPr>
        <p:spPr>
          <a:xfrm>
            <a:off x="3200400" y="3065208"/>
            <a:ext cx="1600200" cy="6096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xmlns="" id="{5E8D4754-FC75-4C06-8C9C-205E8052ADA2}"/>
              </a:ext>
            </a:extLst>
          </p:cNvPr>
          <p:cNvSpPr/>
          <p:nvPr/>
        </p:nvSpPr>
        <p:spPr>
          <a:xfrm>
            <a:off x="1072664" y="4114800"/>
            <a:ext cx="1936242" cy="6096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2359FCC1-7ADC-46D9-A49F-939A31719EFC}"/>
              </a:ext>
            </a:extLst>
          </p:cNvPr>
          <p:cNvSpPr/>
          <p:nvPr/>
        </p:nvSpPr>
        <p:spPr>
          <a:xfrm>
            <a:off x="2999073" y="4117260"/>
            <a:ext cx="1760220" cy="6096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89106E6-6ABE-4FDE-BBA9-B16337733E66}"/>
              </a:ext>
            </a:extLst>
          </p:cNvPr>
          <p:cNvSpPr/>
          <p:nvPr/>
        </p:nvSpPr>
        <p:spPr>
          <a:xfrm>
            <a:off x="5638096" y="4574460"/>
            <a:ext cx="2834852" cy="6096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F356F3D1-B7AE-4C21-AE41-585BD614E42C}"/>
              </a:ext>
            </a:extLst>
          </p:cNvPr>
          <p:cNvSpPr/>
          <p:nvPr/>
        </p:nvSpPr>
        <p:spPr>
          <a:xfrm>
            <a:off x="3502114" y="5061156"/>
            <a:ext cx="2342853" cy="6096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854F6E9D-658B-4638-AD1D-FBAF3220A419}"/>
              </a:ext>
            </a:extLst>
          </p:cNvPr>
          <p:cNvSpPr/>
          <p:nvPr/>
        </p:nvSpPr>
        <p:spPr>
          <a:xfrm>
            <a:off x="7214702" y="5579808"/>
            <a:ext cx="1092958" cy="6096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4B5C95E-AE76-4985-ABE7-2758303E186E}"/>
              </a:ext>
            </a:extLst>
          </p:cNvPr>
          <p:cNvSpPr/>
          <p:nvPr/>
        </p:nvSpPr>
        <p:spPr>
          <a:xfrm>
            <a:off x="6845422" y="3118107"/>
            <a:ext cx="1443170" cy="503802"/>
          </a:xfrm>
          <a:prstGeom prst="rect">
            <a:avLst/>
          </a:prstGeom>
          <a:solidFill>
            <a:srgbClr val="CCFFFF">
              <a:alpha val="34000"/>
            </a:srgb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B3140CB-4D6A-4998-9603-EC8DE217DE4B}"/>
              </a:ext>
            </a:extLst>
          </p:cNvPr>
          <p:cNvSpPr/>
          <p:nvPr/>
        </p:nvSpPr>
        <p:spPr>
          <a:xfrm>
            <a:off x="7019820" y="4129650"/>
            <a:ext cx="1192703" cy="503802"/>
          </a:xfrm>
          <a:prstGeom prst="rect">
            <a:avLst/>
          </a:prstGeom>
          <a:solidFill>
            <a:srgbClr val="CCFFFF">
              <a:alpha val="34000"/>
            </a:srgb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03687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9939</TotalTime>
  <Words>793</Words>
  <Application>Microsoft Office PowerPoint</Application>
  <PresentationFormat>On-screen Show (4:3)</PresentationFormat>
  <Paragraphs>125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Damask</vt:lpstr>
      <vt:lpstr>Are We Under  The Old Testament?</vt:lpstr>
      <vt:lpstr>A quote:</vt:lpstr>
      <vt:lpstr>Slide 3</vt:lpstr>
      <vt:lpstr>To say we’re not under OT is NOT saying . . .</vt:lpstr>
      <vt:lpstr>To say we’re not under OT is NOT saying . . .</vt:lpstr>
      <vt:lpstr>To say we’re not under OT is NOT saying . . .</vt:lpstr>
      <vt:lpstr>To say we’re not under OT is NOT saying . . .</vt:lpstr>
      <vt:lpstr>To say we’re not under OT is NOT saying . . .</vt:lpstr>
      <vt:lpstr>To say we’re not under OT is NOT saying . . .</vt:lpstr>
      <vt:lpstr>To say we’re not under OT is NOT saying . . .</vt:lpstr>
      <vt:lpstr>To say we’re not under OT is NOT saying . . .</vt:lpstr>
      <vt:lpstr>1 Tim.1:6-11 – the problem: false teachers</vt:lpstr>
      <vt:lpstr>Medieval Quadriga</vt:lpstr>
      <vt:lpstr>Slide 14</vt:lpstr>
      <vt:lpstr>If we are under OT today we must…</vt:lpstr>
      <vt:lpstr>God gave OT to Israel…alone</vt:lpstr>
      <vt:lpstr>Why did God give OT to Israel?</vt:lpstr>
      <vt:lpstr>God never permitted anyone to keep only part of OT</vt:lpstr>
      <vt:lpstr>No one is under OT today</vt:lpstr>
      <vt:lpstr>No one is under OT today</vt:lpstr>
      <vt:lpstr>No one is under OT today</vt:lpstr>
      <vt:lpstr>No one is under OT today</vt:lpstr>
      <vt:lpstr>No one is under OT today</vt:lpstr>
      <vt:lpstr>No one is under OT today</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1094</cp:revision>
  <dcterms:created xsi:type="dcterms:W3CDTF">2011-08-18T15:42:19Z</dcterms:created>
  <dcterms:modified xsi:type="dcterms:W3CDTF">2017-09-11T00:26:32Z</dcterms:modified>
</cp:coreProperties>
</file>