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0"/>
  </p:notesMasterIdLst>
  <p:sldIdLst>
    <p:sldId id="289" r:id="rId2"/>
    <p:sldId id="305" r:id="rId3"/>
    <p:sldId id="276" r:id="rId4"/>
    <p:sldId id="326" r:id="rId5"/>
    <p:sldId id="403" r:id="rId6"/>
    <p:sldId id="404" r:id="rId7"/>
    <p:sldId id="391" r:id="rId8"/>
    <p:sldId id="412" r:id="rId9"/>
    <p:sldId id="386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387" r:id="rId18"/>
    <p:sldId id="38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  <a:srgbClr val="CCFFFF"/>
    <a:srgbClr val="FFFFCC"/>
    <a:srgbClr val="CC3300"/>
    <a:srgbClr val="000066"/>
    <a:srgbClr val="CC6600"/>
    <a:srgbClr val="A50021"/>
    <a:srgbClr val="0033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E70AF-BC8A-4A54-90C0-CD734811CC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668645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1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79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1674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45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2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982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6B5FF-4981-4C8D-B06E-5C6C22D6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682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C3B0-AB1F-4899-80FB-4B7F21F36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878352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F126-461E-49E6-AE94-CDF3DF7BA1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876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86FF35-9743-4AAD-BF8F-230A478A3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950005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0127-9779-4FC3-BAE8-00589BFA2C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58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1DFA2-68AD-4200-8B65-E8A5BBCA7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32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B8071-A805-4CEB-8321-AB17884FBE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11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BA3A4-54F8-401A-9C7E-BF1C461BF5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225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5F2837-7D79-4800-98FB-0027BC605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74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C5CCD-90A3-46FE-A3AE-045134D408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55C633-53A6-4291-8E43-612511257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567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6705600" cy="1676400"/>
          </a:xfrm>
          <a:solidFill>
            <a:schemeClr val="bg1"/>
          </a:solidFill>
          <a:ln>
            <a:solidFill>
              <a:srgbClr val="FFCC00"/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We Under </a:t>
            </a:r>
            <a:b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b="0" cap="none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Old Testament?</a:t>
            </a:r>
            <a:endParaRPr lang="en-US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‘New’ </a:t>
            </a:r>
            <a:r>
              <a:rPr lang="en-US" sz="32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(7-8): kind, quality, Mt.26:29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‘Lord says’ (three times, vv.8-10)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‘New’ – not like old: </a:t>
            </a:r>
          </a:p>
          <a:p>
            <a:pPr marL="796925" lvl="2" indent="-280988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covenant,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Hb.7:22</a:t>
            </a:r>
          </a:p>
          <a:p>
            <a:pPr marL="796925" lvl="2" indent="-280988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promises,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Hb.8:6</a:t>
            </a:r>
          </a:p>
          <a:p>
            <a:pPr marL="1195388" lvl="3" indent="-339725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OT:</a:t>
            </a:r>
            <a:r>
              <a:rPr lang="en-US" sz="3200" dirty="0">
                <a:solidFill>
                  <a:srgbClr val="FFCC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accomplished purpose, 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Ro.7:12</a:t>
            </a:r>
            <a:r>
              <a:rPr lang="en-US" sz="3200" dirty="0">
                <a:solidFill>
                  <a:srgbClr val="FFCC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; could not justify, 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Ga.3:11, 21</a:t>
            </a:r>
          </a:p>
          <a:p>
            <a:pPr marL="1195388" lvl="3" indent="-339725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NT: </a:t>
            </a:r>
            <a:r>
              <a:rPr lang="en-US" sz="3200" dirty="0">
                <a:solidFill>
                  <a:srgbClr val="FFCC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blameless 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(7-8); </a:t>
            </a:r>
            <a:r>
              <a:rPr lang="en-US" sz="3200" dirty="0">
                <a:solidFill>
                  <a:srgbClr val="FFCC00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eternal, </a:t>
            </a: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Hb.13:20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8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of Israel…Judah (8)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‘Fault’ – Israel did not keep covenant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‘Days are coming’ (8, 10).  Hb.1:1-2</a:t>
            </a:r>
          </a:p>
          <a:p>
            <a:pPr marL="973138" lvl="2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‘New covenant’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Lk.22:20</a:t>
            </a:r>
          </a:p>
          <a:p>
            <a:pPr marL="973138" lvl="2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‘New people of God’ – no longer a division between Israel &amp; Judah.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Ga.3:28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40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 father (9)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‘Not according to…’ [New covenant avoids ‘defects’ of Old].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‘Took them by hand…did not continue’</a:t>
            </a: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lvl="1" indent="-279400">
              <a:spcBef>
                <a:spcPts val="600"/>
              </a:spcBef>
              <a:spcAft>
                <a:spcPts val="2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lvl="1" indent="-279400">
              <a:spcBef>
                <a:spcPts val="9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‘And I disregarded them…’  as Ro.1.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B98A8FD-B257-4705-B481-25916A241CEB}"/>
              </a:ext>
            </a:extLst>
          </p:cNvPr>
          <p:cNvSpPr/>
          <p:nvPr/>
        </p:nvSpPr>
        <p:spPr>
          <a:xfrm>
            <a:off x="1720644" y="3748548"/>
            <a:ext cx="57150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Israel treated covenant as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agreement between equals</a:t>
            </a:r>
          </a:p>
        </p:txBody>
      </p:sp>
    </p:spTree>
    <p:extLst>
      <p:ext uri="{BB962C8B-B14F-4D97-AF65-F5344CB8AC3E}">
        <p14:creationId xmlns="" xmlns:p14="http://schemas.microsoft.com/office/powerpoint/2010/main" val="338508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4215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new covenant –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promises (cf. v.6)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Laws in mind, written on hearts, </a:t>
            </a: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Israel: Jew &amp; Gentile, Ga.6:16; Mt.28:19</a:t>
            </a:r>
          </a:p>
          <a:p>
            <a:pPr lvl="1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mere</a:t>
            </a: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200"/>
              </a:spcAft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EA64A97-C25B-4439-95DA-078F4A2A137A}"/>
              </a:ext>
            </a:extLst>
          </p:cNvPr>
          <p:cNvSpPr/>
          <p:nvPr/>
        </p:nvSpPr>
        <p:spPr>
          <a:xfrm>
            <a:off x="3189899" y="4294353"/>
            <a:ext cx="2770909" cy="57250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24544F0-F0C0-41A4-8FD0-81C9F6970F60}"/>
              </a:ext>
            </a:extLst>
          </p:cNvPr>
          <p:cNvSpPr/>
          <p:nvPr/>
        </p:nvSpPr>
        <p:spPr>
          <a:xfrm>
            <a:off x="6024047" y="4296696"/>
            <a:ext cx="2770909" cy="57250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DB4F3BD-881F-4FD9-9435-9CAA8F8B1B56}"/>
              </a:ext>
            </a:extLst>
          </p:cNvPr>
          <p:cNvSpPr/>
          <p:nvPr/>
        </p:nvSpPr>
        <p:spPr>
          <a:xfrm>
            <a:off x="3682929" y="5004846"/>
            <a:ext cx="4632277" cy="57250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mechanical observance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EB62416-DF37-45B7-AFAB-7C2210B278E2}"/>
              </a:ext>
            </a:extLst>
          </p:cNvPr>
          <p:cNvSpPr/>
          <p:nvPr/>
        </p:nvSpPr>
        <p:spPr>
          <a:xfrm>
            <a:off x="793956" y="4992558"/>
            <a:ext cx="2762127" cy="1516398"/>
          </a:xfrm>
          <a:prstGeom prst="rect">
            <a:avLst/>
          </a:prstGeom>
          <a:solidFill>
            <a:srgbClr val="CC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Old covenant was inferior;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new is interior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4ADA1DA-502D-41BA-9148-48F9C7B66277}"/>
              </a:ext>
            </a:extLst>
          </p:cNvPr>
          <p:cNvSpPr/>
          <p:nvPr/>
        </p:nvSpPr>
        <p:spPr>
          <a:xfrm>
            <a:off x="3824748" y="5752098"/>
            <a:ext cx="4343400" cy="572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Gal.2:20…1 Jn.4:19</a:t>
            </a:r>
          </a:p>
        </p:txBody>
      </p:sp>
    </p:spTree>
    <p:extLst>
      <p:ext uri="{BB962C8B-B14F-4D97-AF65-F5344CB8AC3E}">
        <p14:creationId xmlns="" xmlns:p14="http://schemas.microsoft.com/office/powerpoint/2010/main" val="73436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4215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new covenant –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promises (cf. v.6)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8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will be their God, they…My People</a:t>
            </a: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Co.6:14-7:1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of Sovereign to vassal</a:t>
            </a:r>
          </a:p>
          <a:p>
            <a:pPr lvl="2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Sole allegiance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1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4215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new covenant –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promises (cf. v.6)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28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not teach every man…; all will know, </a:t>
            </a: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</a:t>
            </a:r>
            <a:r>
              <a:rPr lang="en-US" sz="3200" baseline="300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born; </a:t>
            </a:r>
            <a:r>
              <a:rPr lang="en-US" sz="3200" baseline="300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covenant; </a:t>
            </a:r>
            <a:r>
              <a:rPr lang="en-US" sz="3200" baseline="300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learn… 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</a:t>
            </a:r>
            <a:r>
              <a:rPr lang="en-US" sz="3200" baseline="300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born; </a:t>
            </a:r>
            <a:r>
              <a:rPr lang="en-US" sz="3200" baseline="300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learn; </a:t>
            </a:r>
            <a:r>
              <a:rPr lang="en-US" sz="3200" baseline="300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covenant… </a:t>
            </a:r>
          </a:p>
          <a:p>
            <a:pPr lvl="2">
              <a:spcBef>
                <a:spcPts val="600"/>
              </a:spcBef>
            </a:pP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Jn.3:3,5; 6:44-45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‘All will </a:t>
            </a:r>
            <a:r>
              <a:rPr lang="en-US" sz="32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… ‘least to greatest’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16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4215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new covenant –</a:t>
            </a:r>
            <a:b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promises (cf. v.6)</a:t>
            </a:r>
          </a:p>
          <a:p>
            <a:pPr marL="574675" indent="-574675">
              <a:spcBef>
                <a:spcPts val="600"/>
              </a:spcBef>
              <a:buNone/>
            </a:pPr>
            <a:r>
              <a:rPr lang="en-US" sz="2800" dirty="0">
                <a:solidFill>
                  <a:srgbClr val="00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400" dirty="0">
                <a:solidFill>
                  <a:srgbClr val="FFFFCC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will be merciful to their iniquities, </a:t>
            </a:r>
            <a:r>
              <a:rPr lang="en-US" sz="3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‘For’ –blessings based on forgiveness</a:t>
            </a:r>
          </a:p>
          <a:p>
            <a:pPr lvl="1">
              <a:spcBef>
                <a:spcPts val="600"/>
              </a:spcBef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Synonyms: ‘</a:t>
            </a:r>
            <a:r>
              <a:rPr lang="en-US" sz="32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merciful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= ‘forgetting’ sins.  Ct. 10:1-3,4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961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Summary: </a:t>
            </a:r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Warns those who to return to old covenant 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covenant makes first obsolete (8)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Legal terminology: a new will 	annuls previous one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13 reads like general truth </a:t>
            </a:r>
            <a:r>
              <a:rPr lang="en-US" sz="3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[3:4]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32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Athanasius (d. 373)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0B499D2-6E62-48A6-816C-7CE2D311E181}"/>
              </a:ext>
            </a:extLst>
          </p:cNvPr>
          <p:cNvSpPr/>
          <p:nvPr/>
        </p:nvSpPr>
        <p:spPr>
          <a:xfrm>
            <a:off x="609600" y="1295400"/>
            <a:ext cx="7924800" cy="4953000"/>
          </a:xfrm>
          <a:prstGeom prst="rect">
            <a:avLst/>
          </a:prstGeom>
          <a:solidFill>
            <a:schemeClr val="bg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‘It is a sign, and an important proof, of the coming of the Word of God, that Jerusalem no longer stands, nor is any prophet raised up nor vision revealed to them – and that very naturally . . . 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. . . when the truth was there, what need any more of the shadow?  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And this was why Jerusalem stood till then – namely, that [the Jews] might be exercised in the 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 </a:t>
            </a:r>
            <a:r>
              <a:rPr lang="en-US" sz="3200" b="1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</p:txBody>
      </p:sp>
    </p:spTree>
    <p:extLst>
      <p:ext uri="{BB962C8B-B14F-4D97-AF65-F5344CB8AC3E}">
        <p14:creationId xmlns="" xmlns:p14="http://schemas.microsoft.com/office/powerpoint/2010/main" val="23743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152401"/>
            <a:ext cx="7765321" cy="990600"/>
          </a:xfrm>
        </p:spPr>
        <p:txBody>
          <a:bodyPr/>
          <a:lstStyle/>
          <a:p>
            <a:pPr algn="ctr"/>
            <a:r>
              <a:rPr lang="en-US" sz="3600" b="0" cap="none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</a:t>
            </a:r>
            <a:endParaRPr lang="en-US" sz="3600" b="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4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b="1" dirty="0"/>
          </a:p>
          <a:p>
            <a:pPr marL="0" indent="0">
              <a:buNone/>
            </a:pPr>
            <a:endParaRPr lang="en-US" sz="3400" b="1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C3F00E6C-D537-4EA1-82BD-52D2D4035652}"/>
              </a:ext>
            </a:extLst>
          </p:cNvPr>
          <p:cNvSpPr/>
          <p:nvPr/>
        </p:nvSpPr>
        <p:spPr>
          <a:xfrm>
            <a:off x="776748" y="1219200"/>
            <a:ext cx="7612468" cy="510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Epistle was prompted by the desire to strengthen and comfort the readers in their trials and persecutions (10:32-39;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ch.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and 12), but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especially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warn them against the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apostasy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Judaism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... And this could be done best by showing the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infinite superiority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Christianity, and the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awful guilt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neglecting so great a salvation.” 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P. Schaff, History. . .1:814-815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61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886032" y="609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A Covenant?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Covenant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Contract / agreement made between two parties who mutually bind them-selves to fulfill conditions of contract.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a pact, compact, covenant.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Covenant With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398463" indent="-3984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 commands / prohibits; Israel obeys.   Unilateral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declaration.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Preservation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tables of covenant.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FF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u="sng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Location</a:t>
            </a:r>
            <a:r>
              <a:rPr lang="en-US" sz="32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 of covenant, 1 K.8:9.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 / make covenant: cutting up, distributing flesh of victim.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Jer.34:18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1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900780" y="609600"/>
            <a:ext cx="7342909" cy="5334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A Covenant?</a:t>
            </a:r>
            <a:endParaRPr kumimoji="0" lang="en-US" sz="20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="" xmlns:a16="http://schemas.microsoft.com/office/drawing/2014/main" id="{B4274FBF-EEDD-4C8E-A009-78427EAAD8F2}"/>
              </a:ext>
            </a:extLst>
          </p:cNvPr>
          <p:cNvSpPr/>
          <p:nvPr/>
        </p:nvSpPr>
        <p:spPr bwMode="auto">
          <a:xfrm>
            <a:off x="914400" y="1371600"/>
            <a:ext cx="7342909" cy="1066800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New Covenant</a:t>
            </a:r>
            <a:endParaRPr kumimoji="0" lang="en-US" sz="32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2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Covenant: prophesied in 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Five major passages of OT: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Gn.3, fall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Gn.12, Abraham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3.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Ex.24, old covenant ratified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4.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Sm.7, covenant with David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5.  </a:t>
            </a: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Jer.31, new covenant</a:t>
            </a:r>
          </a:p>
        </p:txBody>
      </p:sp>
    </p:spTree>
    <p:extLst>
      <p:ext uri="{BB962C8B-B14F-4D97-AF65-F5344CB8AC3E}">
        <p14:creationId xmlns="" xmlns:p14="http://schemas.microsoft.com/office/powerpoint/2010/main" val="129477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Significance of Jer.31:31-34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 clear statement that Ex.24 covenant is temporary.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Jer.30-33 –Israel exiled; Judah next.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God’s love would not let this be His last word…</a:t>
            </a:r>
          </a:p>
        </p:txBody>
      </p:sp>
    </p:spTree>
    <p:extLst>
      <p:ext uri="{BB962C8B-B14F-4D97-AF65-F5344CB8AC3E}">
        <p14:creationId xmlns="" xmlns:p14="http://schemas.microsoft.com/office/powerpoint/2010/main" val="133789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b="0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Jer.3:31-34 analyzed in </a:t>
            </a:r>
            <a:r>
              <a:rPr lang="en-US" sz="3600" b="0" u="sng" cap="none" dirty="0"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Hb.8:7-13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Covenant (6-7): Jesus, Mediator of better covenant [Job 9:32-33; 1 T.2:5]</a:t>
            </a:r>
          </a:p>
          <a:p>
            <a:pPr marL="515938" lvl="1" indent="-234950">
              <a:spcBef>
                <a:spcPts val="600"/>
              </a:spcBef>
              <a:spcAft>
                <a:spcPts val="2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‘For’: new reason for better covenant</a:t>
            </a:r>
          </a:p>
          <a:p>
            <a:pPr marL="515938" lvl="1" indent="-23495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‘Place’ – occasion, opportunity, Ac.25:16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30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25D71D-A7A6-4340-B70A-0DCED27DE627}"/>
              </a:ext>
            </a:extLst>
          </p:cNvPr>
          <p:cNvSpPr/>
          <p:nvPr/>
        </p:nvSpPr>
        <p:spPr>
          <a:xfrm>
            <a:off x="1676400" y="4038600"/>
            <a:ext cx="57912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Jeremiah foretells an event as</a:t>
            </a:r>
            <a:b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as Exodus: God will</a:t>
            </a:r>
            <a:b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 give laws to His people</a:t>
            </a:r>
          </a:p>
        </p:txBody>
      </p:sp>
    </p:spTree>
    <p:extLst>
      <p:ext uri="{BB962C8B-B14F-4D97-AF65-F5344CB8AC3E}">
        <p14:creationId xmlns="" xmlns:p14="http://schemas.microsoft.com/office/powerpoint/2010/main" val="58134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10069</TotalTime>
  <Words>624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Damask</vt:lpstr>
      <vt:lpstr>Are We Under  The Old Testament?</vt:lpstr>
      <vt:lpstr>Hebrews</vt:lpstr>
      <vt:lpstr>Slide 3</vt:lpstr>
      <vt:lpstr>Covenant</vt:lpstr>
      <vt:lpstr>God’s Covenant With Israel</vt:lpstr>
      <vt:lpstr>Slide 6</vt:lpstr>
      <vt:lpstr>New Covenant: prophesied in OT</vt:lpstr>
      <vt:lpstr>Significance of Jer.31:31-34</vt:lpstr>
      <vt:lpstr>Jer.3:31-34 analyzed in Hb.8:7-13</vt:lpstr>
      <vt:lpstr>Jer.3:31-34 analyzed in Hb.8:7-13</vt:lpstr>
      <vt:lpstr>Jer.3:31-34 analyzed in Hb.8:7-13</vt:lpstr>
      <vt:lpstr>Jer.3:31-34 analyzed in Hb.8:7-13</vt:lpstr>
      <vt:lpstr>Jer.3:31-34 analyzed in Hb.8:7-13</vt:lpstr>
      <vt:lpstr>Jer.3:31-34 analyzed in Hb.8:7-13</vt:lpstr>
      <vt:lpstr>Jer.3:31-34 analyzed in Hb.8:7-13</vt:lpstr>
      <vt:lpstr>Jer.3:31-34 analyzed in Hb.8:7-13</vt:lpstr>
      <vt:lpstr>Summary: Hb.8:13</vt:lpstr>
      <vt:lpstr>Athanasius (d. 373)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1120</cp:revision>
  <dcterms:created xsi:type="dcterms:W3CDTF">2011-08-18T15:42:19Z</dcterms:created>
  <dcterms:modified xsi:type="dcterms:W3CDTF">2017-09-18T00:28:21Z</dcterms:modified>
</cp:coreProperties>
</file>