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5" r:id="rId2"/>
    <p:sldId id="367" r:id="rId3"/>
    <p:sldId id="368" r:id="rId4"/>
    <p:sldId id="369" r:id="rId5"/>
    <p:sldId id="370" r:id="rId6"/>
    <p:sldId id="371" r:id="rId7"/>
    <p:sldId id="366" r:id="rId8"/>
    <p:sldId id="352" r:id="rId9"/>
    <p:sldId id="372" r:id="rId10"/>
    <p:sldId id="373" r:id="rId11"/>
    <p:sldId id="374" r:id="rId12"/>
    <p:sldId id="344" r:id="rId13"/>
    <p:sldId id="260" r:id="rId14"/>
    <p:sldId id="375" r:id="rId15"/>
    <p:sldId id="376" r:id="rId16"/>
    <p:sldId id="377" r:id="rId17"/>
    <p:sldId id="3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99FF33"/>
    <a:srgbClr val="0066F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Tale </a:t>
            </a:r>
            <a:r>
              <a:rPr lang="en-US" sz="4000" dirty="0">
                <a:solidFill>
                  <a:schemeClr val="tx1"/>
                </a:solidFill>
              </a:rPr>
              <a:t>Of Two Brothers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6B71E761-539C-450D-B04B-7C5E5C51A738}"/>
              </a:ext>
            </a:extLst>
          </p:cNvPr>
          <p:cNvSpPr/>
          <p:nvPr/>
        </p:nvSpPr>
        <p:spPr>
          <a:xfrm>
            <a:off x="2147471" y="3505200"/>
            <a:ext cx="4866266" cy="7620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Mt.21:23-32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30: </a:t>
            </a:r>
            <a:r>
              <a:rPr lang="en-US" altLang="en-US" sz="3600" dirty="0">
                <a:solidFill>
                  <a:srgbClr val="CCFFFF"/>
                </a:solidFill>
              </a:rPr>
              <a:t>father’s command to second son; response – same call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not the sorry lower class.  Mt.23:3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long on profession, short on obedience.  Lk.15:29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professed respect; actually rebellious.  Mt.15:8</a:t>
            </a:r>
          </a:p>
          <a:p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go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false promise.  Mt.11:16 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6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31-32: </a:t>
            </a:r>
            <a:r>
              <a:rPr lang="en-US" altLang="en-US" sz="3600" dirty="0">
                <a:solidFill>
                  <a:srgbClr val="CCFFFF"/>
                </a:solidFill>
              </a:rPr>
              <a:t>Lord’s next question –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Who did will of Father?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answer condemned themselves</a:t>
            </a:r>
          </a:p>
          <a:p>
            <a:pPr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– way of righteousness (Mk.1:4; Lk.7:29-30)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Publicans / harlots believed . . . Admitted need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05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6858000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Example – Two Sons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E6606246-D8CB-43BF-BE23-4A9686CC0919}"/>
              </a:ext>
            </a:extLst>
          </p:cNvPr>
          <p:cNvSpPr txBox="1">
            <a:spLocks/>
          </p:cNvSpPr>
          <p:nvPr/>
        </p:nvSpPr>
        <p:spPr bwMode="auto">
          <a:xfrm>
            <a:off x="1143000" y="1295399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Exhortation –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Go Or Not To Go?</a:t>
            </a:r>
          </a:p>
        </p:txBody>
      </p:sp>
    </p:spTree>
    <p:extLst>
      <p:ext uri="{BB962C8B-B14F-4D97-AF65-F5344CB8AC3E}">
        <p14:creationId xmlns:p14="http://schemas.microsoft.com/office/powerpoint/2010/main" xmlns="" val="23771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chemeClr val="bg1"/>
                </a:solidFill>
              </a:rPr>
              <a:t>25-26: some let consequences outweigh truth. </a:t>
            </a:r>
            <a:endParaRPr lang="en-US" altLang="en-US" sz="3200" dirty="0">
              <a:solidFill>
                <a:srgbClr val="99FF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‘Ifs’ illustrate fear, lying, insincerity.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BDE92434-9EBE-45E6-BAAA-4EFFC8AD1B55}"/>
              </a:ext>
            </a:extLst>
          </p:cNvPr>
          <p:cNvSpPr/>
          <p:nvPr/>
        </p:nvSpPr>
        <p:spPr>
          <a:xfrm>
            <a:off x="1219200" y="2286000"/>
            <a:ext cx="6705600" cy="15240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lazy man says, “There is a lion in the road! A fierce lion is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streets!”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Pr.26:13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chemeClr val="bg1"/>
                </a:solidFill>
              </a:rPr>
              <a:t>28: God requires work in His vineyard. </a:t>
            </a:r>
            <a:endParaRPr lang="en-US" altLang="en-US" sz="3200" dirty="0">
              <a:solidFill>
                <a:srgbClr val="99FF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Co.3:5-11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‘Most footprints on the sands of time were left by work shoes.’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3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3. </a:t>
            </a:r>
            <a:r>
              <a:rPr lang="en-US" altLang="en-US" sz="3600" dirty="0">
                <a:solidFill>
                  <a:schemeClr val="bg1"/>
                </a:solidFill>
              </a:rPr>
              <a:t>28: Status </a:t>
            </a:r>
            <a:r>
              <a:rPr lang="en-US" altLang="en-US" sz="3600" dirty="0" smtClean="0">
                <a:solidFill>
                  <a:schemeClr val="bg1"/>
                </a:solidFill>
              </a:rPr>
              <a:t>means </a:t>
            </a:r>
            <a:r>
              <a:rPr lang="en-US" altLang="en-US" sz="3600" dirty="0">
                <a:solidFill>
                  <a:schemeClr val="bg1"/>
                </a:solidFill>
              </a:rPr>
              <a:t>nothing to God – only obedience.</a:t>
            </a:r>
            <a:endParaRPr lang="en-US" altLang="en-US" sz="3200" dirty="0">
              <a:solidFill>
                <a:srgbClr val="99FF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 collectors . . . at bottom of social scale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Lk.10, Samaritan</a:t>
            </a:r>
          </a:p>
          <a:p>
            <a:pPr lvl="1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Tim.1:15-16, first = foremost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F8202D84-59D0-4B7C-AD37-527A98A86BDB}"/>
              </a:ext>
            </a:extLst>
          </p:cNvPr>
          <p:cNvSpPr/>
          <p:nvPr/>
        </p:nvSpPr>
        <p:spPr>
          <a:xfrm>
            <a:off x="899652" y="3124200"/>
            <a:ext cx="7347156" cy="1524000"/>
          </a:xfrm>
          <a:prstGeom prst="roundRect">
            <a:avLst/>
          </a:prstGeom>
          <a:solidFill>
            <a:srgbClr val="FFFFCC"/>
          </a:solidFill>
          <a:ln w="31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‘They that know God will be humble,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and they that know themselves cannot be proud’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616593-FAAC-49F6-BDE4-721C81F847AA}"/>
              </a:ext>
            </a:extLst>
          </p:cNvPr>
          <p:cNvSpPr/>
          <p:nvPr/>
        </p:nvSpPr>
        <p:spPr>
          <a:xfrm>
            <a:off x="838200" y="5562600"/>
            <a:ext cx="3657600" cy="914400"/>
          </a:xfrm>
          <a:prstGeom prst="rect">
            <a:avLst/>
          </a:prstGeom>
          <a:solidFill>
            <a:srgbClr val="FFFFCC"/>
          </a:solidFill>
          <a:ln w="31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Foremost sinner, </a:t>
            </a:r>
            <a:r>
              <a:rPr lang="en-US" sz="32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1095CC-DD7F-41CC-BBD2-C6B08A37C5A4}"/>
              </a:ext>
            </a:extLst>
          </p:cNvPr>
          <p:cNvSpPr/>
          <p:nvPr/>
        </p:nvSpPr>
        <p:spPr>
          <a:xfrm>
            <a:off x="4662948" y="5562600"/>
            <a:ext cx="3657600" cy="914400"/>
          </a:xfrm>
          <a:prstGeom prst="rect">
            <a:avLst/>
          </a:prstGeom>
          <a:solidFill>
            <a:srgbClr val="FFFFCC"/>
          </a:solidFill>
          <a:ln w="31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Foremost sample, </a:t>
            </a:r>
            <a:r>
              <a:rPr lang="en-US" sz="3200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xmlns="" val="311164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4. </a:t>
            </a:r>
            <a:r>
              <a:rPr lang="en-US" altLang="en-US" sz="3600" dirty="0">
                <a:solidFill>
                  <a:schemeClr val="bg1"/>
                </a:solidFill>
              </a:rPr>
              <a:t>29: Only way to know relationship with God –  response to His word</a:t>
            </a:r>
            <a:endParaRPr lang="en-US" altLang="en-US" sz="3200" dirty="0">
              <a:solidFill>
                <a:srgbClr val="99FF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32, ‘way of righteousness’ is Lord’s way (John 12:48)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18:25-26, close is not good enough</a:t>
            </a:r>
          </a:p>
          <a:p>
            <a:pPr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Ro.7:24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8:2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616593-FAAC-49F6-BDE4-721C81F847AA}"/>
              </a:ext>
            </a:extLst>
          </p:cNvPr>
          <p:cNvSpPr/>
          <p:nvPr/>
        </p:nvSpPr>
        <p:spPr>
          <a:xfrm>
            <a:off x="1332169" y="4572000"/>
            <a:ext cx="6479662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Those who admit their condition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go to the Great Physician</a:t>
            </a:r>
          </a:p>
        </p:txBody>
      </p:sp>
    </p:spTree>
    <p:extLst>
      <p:ext uri="{BB962C8B-B14F-4D97-AF65-F5344CB8AC3E}">
        <p14:creationId xmlns:p14="http://schemas.microsoft.com/office/powerpoint/2010/main" xmlns="" val="31055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5. </a:t>
            </a:r>
            <a:r>
              <a:rPr lang="en-US" altLang="en-US" sz="3600" dirty="0">
                <a:solidFill>
                  <a:schemeClr val="bg1"/>
                </a:solidFill>
              </a:rPr>
              <a:t>30: Fine words mean nothing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without obedience.</a:t>
            </a:r>
            <a:endParaRPr lang="en-US" altLang="en-US" sz="3200" dirty="0">
              <a:solidFill>
                <a:srgbClr val="99FF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Lk.6:46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51:16-17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616593-FAAC-49F6-BDE4-721C81F847AA}"/>
              </a:ext>
            </a:extLst>
          </p:cNvPr>
          <p:cNvSpPr/>
          <p:nvPr/>
        </p:nvSpPr>
        <p:spPr>
          <a:xfrm>
            <a:off x="1540858" y="2057400"/>
            <a:ext cx="6064394" cy="1981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‘Realize that . . .</a:t>
            </a: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love is nothing without action;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trust is nothing without proof; 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regret is nothing without change’</a:t>
            </a:r>
          </a:p>
        </p:txBody>
      </p:sp>
    </p:spTree>
    <p:extLst>
      <p:ext uri="{BB962C8B-B14F-4D97-AF65-F5344CB8AC3E}">
        <p14:creationId xmlns:p14="http://schemas.microsoft.com/office/powerpoint/2010/main" xmlns="" val="26716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23:</a:t>
            </a:r>
            <a:r>
              <a:rPr lang="en-US" altLang="en-US" sz="3600" dirty="0">
                <a:solidFill>
                  <a:srgbClr val="FFFFCC"/>
                </a:solidFill>
              </a:rPr>
              <a:t> By what authority?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Good question . . . Bad motive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He has no proof, they must expose Him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He has already answered them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Mt.7:29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Mt.8:5-10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After three years of proof, they demand more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24-25:</a:t>
            </a:r>
            <a:r>
              <a:rPr lang="en-US" altLang="en-US" sz="3600" dirty="0">
                <a:solidFill>
                  <a:srgbClr val="FFFFCC"/>
                </a:solidFill>
              </a:rPr>
              <a:t> Jesus’ counter-question – John’s baptism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Public opinion proclaimed John a true prophet of God.  </a:t>
            </a:r>
          </a:p>
          <a:p>
            <a:pPr lvl="1"/>
            <a:r>
              <a:rPr lang="en-US" altLang="en-US" sz="3200" dirty="0">
                <a:solidFill>
                  <a:srgbClr val="FFFFCC"/>
                </a:solidFill>
              </a:rPr>
              <a:t>‘Of heaven’  </a:t>
            </a:r>
            <a:r>
              <a:rPr lang="en-US" altLang="en-US" sz="3200" dirty="0">
                <a:solidFill>
                  <a:schemeClr val="bg1"/>
                </a:solidFill>
              </a:rPr>
              <a:t>or  </a:t>
            </a:r>
            <a:r>
              <a:rPr lang="en-US" altLang="en-US" sz="3200" dirty="0">
                <a:solidFill>
                  <a:srgbClr val="FFFFCC"/>
                </a:solidFill>
              </a:rPr>
              <a:t>‘Of men’</a:t>
            </a:r>
            <a:r>
              <a:rPr lang="en-US" altLang="en-US" sz="3200" dirty="0">
                <a:solidFill>
                  <a:schemeClr val="bg1"/>
                </a:solidFill>
              </a:rPr>
              <a:t>?</a:t>
            </a:r>
          </a:p>
          <a:p>
            <a:pPr marL="914400" lvl="2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8F792DC-691C-42EB-8294-6D8A4BC73CA8}"/>
              </a:ext>
            </a:extLst>
          </p:cNvPr>
          <p:cNvSpPr/>
          <p:nvPr/>
        </p:nvSpPr>
        <p:spPr>
          <a:xfrm>
            <a:off x="1066801" y="3048000"/>
            <a:ext cx="7012006" cy="68700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‘By what authority’ – a Q we must 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0C91E93-3625-4F5C-A32F-3BCEAC6B9467}"/>
              </a:ext>
            </a:extLst>
          </p:cNvPr>
          <p:cNvSpPr/>
          <p:nvPr/>
        </p:nvSpPr>
        <p:spPr>
          <a:xfrm>
            <a:off x="1066800" y="3808797"/>
            <a:ext cx="7012006" cy="687003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If John is of heaven, so is Jesus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27E598F-9BED-4424-83B6-6E6F2BECBF32}"/>
              </a:ext>
            </a:extLst>
          </p:cNvPr>
          <p:cNvSpPr/>
          <p:nvPr/>
        </p:nvSpPr>
        <p:spPr>
          <a:xfrm>
            <a:off x="1066799" y="4569594"/>
            <a:ext cx="7012006" cy="106920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New truth is worthless if disobey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truth you already know.   </a:t>
            </a:r>
            <a:r>
              <a:rPr lang="en-US" sz="3200" dirty="0">
                <a:solidFill>
                  <a:schemeClr val="tx1"/>
                </a:solidFill>
              </a:rPr>
              <a:t>Jn.7:17</a:t>
            </a:r>
          </a:p>
        </p:txBody>
      </p:sp>
    </p:spTree>
    <p:extLst>
      <p:ext uri="{BB962C8B-B14F-4D97-AF65-F5344CB8AC3E}">
        <p14:creationId xmlns:p14="http://schemas.microsoft.com/office/powerpoint/2010/main" xmlns="" val="112326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25b-27a:</a:t>
            </a:r>
            <a:r>
              <a:rPr lang="en-US" altLang="en-US" sz="3600" dirty="0">
                <a:solidFill>
                  <a:srgbClr val="FFFFCC"/>
                </a:solidFill>
              </a:rPr>
              <a:t> motives  </a:t>
            </a:r>
            <a:r>
              <a:rPr lang="en-US" altLang="en-US" sz="3200" dirty="0">
                <a:solidFill>
                  <a:schemeClr val="bg1"/>
                </a:solidFill>
              </a:rPr>
              <a:t>[Lk.20:6]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99FF33"/>
                </a:solidFill>
              </a:rPr>
              <a:t>‘From men’ </a:t>
            </a:r>
            <a:r>
              <a:rPr lang="en-US" altLang="en-US" dirty="0">
                <a:solidFill>
                  <a:schemeClr val="bg1"/>
                </a:solidFill>
              </a:rPr>
              <a:t>– they did oppose John, but were cowards.</a:t>
            </a:r>
          </a:p>
          <a:p>
            <a:r>
              <a:rPr lang="en-US" altLang="en-US" dirty="0">
                <a:solidFill>
                  <a:srgbClr val="99FF33"/>
                </a:solidFill>
              </a:rPr>
              <a:t>‘From heaven’ </a:t>
            </a:r>
            <a:r>
              <a:rPr lang="en-US" altLang="en-US" dirty="0">
                <a:solidFill>
                  <a:schemeClr val="bg1"/>
                </a:solidFill>
              </a:rPr>
              <a:t>– they were hypocrites in awkward dilemma.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27b:</a:t>
            </a:r>
            <a:r>
              <a:rPr lang="en-US" altLang="en-US" sz="3600" dirty="0">
                <a:solidFill>
                  <a:srgbClr val="FFFFCC"/>
                </a:solidFill>
              </a:rPr>
              <a:t> Jesus refuses to answer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direct answer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His parable is a mirror – they can see themselves as they are…in contrast to lower classes they despise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47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28-32:</a:t>
            </a:r>
            <a:r>
              <a:rPr lang="en-US" altLang="en-US" sz="3600" dirty="0">
                <a:solidFill>
                  <a:srgbClr val="FFFFCC"/>
                </a:solidFill>
              </a:rPr>
              <a:t> parable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Their response to His story exposes them as dishonest charlatans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2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1"/>
            <a:ext cx="6858000" cy="11430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Example – Two Sons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28: </a:t>
            </a:r>
            <a:r>
              <a:rPr lang="en-US" altLang="en-US" sz="3600" dirty="0">
                <a:solidFill>
                  <a:srgbClr val="CCFFFF"/>
                </a:solidFill>
              </a:rPr>
              <a:t>father’s command to first son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‘Said’: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Father communicates 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‘Son’: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loving attitude.  7:11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‘Go’: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 of authority.   8:5-9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‘Today’: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urgency.  Mt.6:11</a:t>
            </a:r>
          </a:p>
          <a:p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‘In vineyard’: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specific directions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6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29: </a:t>
            </a:r>
            <a:r>
              <a:rPr lang="en-US" altLang="en-US" sz="3600" dirty="0">
                <a:solidFill>
                  <a:srgbClr val="CCFFFF"/>
                </a:solidFill>
              </a:rPr>
              <a:t>first son’s answer: stubborn refusal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will not’ . . . (23:37)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‘Repented’: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regret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Negative and emotional element; sorrow for something; wishing it undone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lead to salvation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Judas, Mt.27:3; Paul, 2 Co.7</a:t>
            </a:r>
          </a:p>
          <a:p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‘Went’: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no change, no repentance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0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549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23: By what authority?</vt:lpstr>
      <vt:lpstr>24-25: Jesus’ counter-question – John’s baptism</vt:lpstr>
      <vt:lpstr>25b-27a: motives  [Lk.20:6]</vt:lpstr>
      <vt:lpstr>27b: Jesus refuses to answer</vt:lpstr>
      <vt:lpstr>28-32: parable</vt:lpstr>
      <vt:lpstr>I. Example – Two Sons</vt:lpstr>
      <vt:lpstr>28: father’s command to first son</vt:lpstr>
      <vt:lpstr>29: first son’s answer: stubborn refusal</vt:lpstr>
      <vt:lpstr>30: father’s command to second son; response – same call</vt:lpstr>
      <vt:lpstr>31-32: Lord’s next question – Who did will of Father?</vt:lpstr>
      <vt:lpstr>I. Example – Two Sons</vt:lpstr>
      <vt:lpstr>1. 25-26: some let consequences outweigh truth. </vt:lpstr>
      <vt:lpstr>2. 28: God requires work in His vineyard. </vt:lpstr>
      <vt:lpstr>3. 28: Status means nothing to God – only obedience.</vt:lpstr>
      <vt:lpstr>4. 29: Only way to know relationship with God –  response to His word</vt:lpstr>
      <vt:lpstr>5. 30: Fine words mean nothing without obedience.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268</cp:revision>
  <dcterms:created xsi:type="dcterms:W3CDTF">2004-01-08T21:08:14Z</dcterms:created>
  <dcterms:modified xsi:type="dcterms:W3CDTF">2017-09-24T16:35:13Z</dcterms:modified>
</cp:coreProperties>
</file>