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5" r:id="rId2"/>
    <p:sldId id="367" r:id="rId3"/>
    <p:sldId id="379" r:id="rId4"/>
    <p:sldId id="380" r:id="rId5"/>
    <p:sldId id="381" r:id="rId6"/>
    <p:sldId id="366" r:id="rId7"/>
    <p:sldId id="352" r:id="rId8"/>
    <p:sldId id="382" r:id="rId9"/>
    <p:sldId id="372" r:id="rId10"/>
    <p:sldId id="383" r:id="rId11"/>
    <p:sldId id="392" r:id="rId12"/>
    <p:sldId id="384" r:id="rId13"/>
    <p:sldId id="385" r:id="rId14"/>
    <p:sldId id="391" r:id="rId15"/>
    <p:sldId id="390" r:id="rId16"/>
    <p:sldId id="387" r:id="rId17"/>
    <p:sldId id="386" r:id="rId18"/>
    <p:sldId id="388" r:id="rId19"/>
    <p:sldId id="375" r:id="rId20"/>
    <p:sldId id="38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00"/>
    <a:srgbClr val="99FF33"/>
    <a:srgbClr val="DDDDDD"/>
    <a:srgbClr val="EAEAEA"/>
    <a:srgbClr val="C0C0C0"/>
    <a:srgbClr val="0066FF"/>
    <a:srgbClr val="CCFFFF"/>
    <a:srgbClr val="FF99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1356852" y="1981200"/>
            <a:ext cx="6477000" cy="1295400"/>
          </a:xfrm>
          <a:prstGeom prst="roundRect">
            <a:avLst/>
          </a:prstGeom>
          <a:solidFill>
            <a:schemeClr val="accent5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u="sng" dirty="0">
                <a:solidFill>
                  <a:schemeClr val="tx1"/>
                </a:solidFill>
              </a:rPr>
              <a:t>Bad Influences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u="sng" dirty="0">
                <a:solidFill>
                  <a:schemeClr val="tx1"/>
                </a:solidFill>
              </a:rPr>
              <a:t>Draw Away</a:t>
            </a:r>
          </a:p>
        </p:txBody>
      </p:sp>
    </p:spTree>
    <p:extLst>
      <p:ext uri="{BB962C8B-B14F-4D97-AF65-F5344CB8AC3E}">
        <p14:creationId xmlns:p14="http://schemas.microsoft.com/office/powerpoint/2010/main" xmlns="" val="26594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66800"/>
            <a:ext cx="6858000" cy="6096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Is Bad Company?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52491A8B-35D9-477D-8510-84E92401D541}"/>
              </a:ext>
            </a:extLst>
          </p:cNvPr>
          <p:cNvSpPr txBox="1">
            <a:spLocks/>
          </p:cNvSpPr>
          <p:nvPr/>
        </p:nvSpPr>
        <p:spPr bwMode="auto">
          <a:xfrm>
            <a:off x="1143000" y="2438400"/>
            <a:ext cx="6858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How Does Bad Company Corrupt Good Habits?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5D87A292-260E-464F-B656-A145C1F7E9B3}"/>
              </a:ext>
            </a:extLst>
          </p:cNvPr>
          <p:cNvSpPr txBox="1">
            <a:spLocks/>
          </p:cNvSpPr>
          <p:nvPr/>
        </p:nvSpPr>
        <p:spPr bwMode="auto">
          <a:xfrm>
            <a:off x="1143000" y="1752600"/>
            <a:ext cx="6858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What Are Good Habits?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019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4000" dirty="0">
                <a:solidFill>
                  <a:srgbClr val="FFCC00"/>
                </a:solidFill>
              </a:rPr>
              <a:t>Corrupt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cause deterioration of the inner life, </a:t>
            </a:r>
            <a:r>
              <a:rPr lang="en-US" altLang="en-US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ruin…  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Rv.19:2</a:t>
            </a: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BDE92434-9EBE-45E6-BAAA-4EFFC8AD1B55}"/>
              </a:ext>
            </a:extLst>
          </p:cNvPr>
          <p:cNvSpPr/>
          <p:nvPr/>
        </p:nvSpPr>
        <p:spPr>
          <a:xfrm>
            <a:off x="685800" y="2514600"/>
            <a:ext cx="7772400" cy="1219200"/>
          </a:xfrm>
          <a:prstGeom prst="round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Co.3:17, Temple of God – holy becomes profane.   [Ephesus, 16:8]</a:t>
            </a:r>
            <a:endParaRPr lang="en-US" sz="4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F2E673A1-A588-4226-B139-481F0C0EC89F}"/>
              </a:ext>
            </a:extLst>
          </p:cNvPr>
          <p:cNvSpPr/>
          <p:nvPr/>
        </p:nvSpPr>
        <p:spPr>
          <a:xfrm>
            <a:off x="685800" y="3962400"/>
            <a:ext cx="7772400" cy="1219200"/>
          </a:xfrm>
          <a:prstGeom prst="round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Co.11:3, minds – new creature returns to old way of life.</a:t>
            </a:r>
            <a:endParaRPr lang="en-US" sz="4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xmlns="" id="{1BF79124-0A00-4A3E-A136-9A54DB070F46}"/>
              </a:ext>
            </a:extLst>
          </p:cNvPr>
          <p:cNvSpPr/>
          <p:nvPr/>
        </p:nvSpPr>
        <p:spPr>
          <a:xfrm>
            <a:off x="1860603" y="0"/>
            <a:ext cx="6108595" cy="2819400"/>
          </a:xfrm>
          <a:prstGeom prst="wedgeRectCallout">
            <a:avLst>
              <a:gd name="adj1" fmla="val 31676"/>
              <a:gd name="adj2" fmla="val 102525"/>
            </a:avLst>
          </a:prstGeom>
          <a:solidFill>
            <a:schemeClr val="accent1"/>
          </a:solidFill>
          <a:ln w="31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00"/>
              </a:spcAft>
            </a:pPr>
            <a:r>
              <a:rPr lang="en-US" sz="3200" dirty="0">
                <a:solidFill>
                  <a:schemeClr val="tx1"/>
                </a:solidFill>
              </a:rPr>
              <a:t>Thoughts become words.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 Words become actions.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Actions become habits.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Habits become character.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Character becomes destiny.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3200" dirty="0">
                <a:solidFill>
                  <a:srgbClr val="FFFFCC"/>
                </a:solidFill>
              </a:rPr>
              <a:t>1. </a:t>
            </a:r>
            <a:r>
              <a:rPr lang="en-US" altLang="en-US" sz="4000" dirty="0">
                <a:solidFill>
                  <a:srgbClr val="CCFFFF"/>
                </a:solidFill>
              </a:rPr>
              <a:t>We are influenced by friends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School, work, recreation, neighbors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Ro.12:21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Ro.16:19</a:t>
            </a:r>
          </a:p>
          <a:p>
            <a:pPr lvl="2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Simple: unmixed</a:t>
            </a:r>
          </a:p>
          <a:p>
            <a:pPr lvl="2"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951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3200" dirty="0">
                <a:solidFill>
                  <a:srgbClr val="FFFFCC"/>
                </a:solidFill>
              </a:rPr>
              <a:t>2. </a:t>
            </a:r>
            <a:r>
              <a:rPr lang="en-US" altLang="en-US" sz="4000" dirty="0">
                <a:solidFill>
                  <a:srgbClr val="CCFFFF"/>
                </a:solidFill>
              </a:rPr>
              <a:t>We are influenced by foolish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Pr.13:20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bad apple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 intimacy or intimidation</a:t>
            </a:r>
          </a:p>
          <a:p>
            <a:pPr lvl="2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 salt loses flavor</a:t>
            </a:r>
          </a:p>
          <a:p>
            <a:pPr lvl="2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 light covered (intimidated) by darkness.   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9C2940F-7236-488D-B4ED-0B899F7DC74C}"/>
              </a:ext>
            </a:extLst>
          </p:cNvPr>
          <p:cNvSpPr/>
          <p:nvPr/>
        </p:nvSpPr>
        <p:spPr>
          <a:xfrm>
            <a:off x="990600" y="5105400"/>
            <a:ext cx="2286000" cy="762000"/>
          </a:xfrm>
          <a:prstGeom prst="rect">
            <a:avLst/>
          </a:prstGeom>
          <a:solidFill>
            <a:srgbClr val="DDDDDD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C799B9E-E027-420D-989D-5B83B445B54F}"/>
              </a:ext>
            </a:extLst>
          </p:cNvPr>
          <p:cNvSpPr/>
          <p:nvPr/>
        </p:nvSpPr>
        <p:spPr>
          <a:xfrm>
            <a:off x="3429000" y="5105400"/>
            <a:ext cx="2286000" cy="762000"/>
          </a:xfrm>
          <a:prstGeom prst="rect">
            <a:avLst/>
          </a:prstGeom>
          <a:solidFill>
            <a:srgbClr val="DDDDDD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Gal.2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23DBB79-0E48-479D-BC61-C7CF662AABDE}"/>
              </a:ext>
            </a:extLst>
          </p:cNvPr>
          <p:cNvSpPr/>
          <p:nvPr/>
        </p:nvSpPr>
        <p:spPr>
          <a:xfrm>
            <a:off x="5867400" y="5105400"/>
            <a:ext cx="2286000" cy="762000"/>
          </a:xfrm>
          <a:prstGeom prst="rect">
            <a:avLst/>
          </a:prstGeom>
          <a:solidFill>
            <a:srgbClr val="DDDDDD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Ac.5</a:t>
            </a:r>
          </a:p>
        </p:txBody>
      </p:sp>
    </p:spTree>
    <p:extLst>
      <p:ext uri="{BB962C8B-B14F-4D97-AF65-F5344CB8AC3E}">
        <p14:creationId xmlns:p14="http://schemas.microsoft.com/office/powerpoint/2010/main" xmlns="" val="229804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3200" dirty="0">
                <a:solidFill>
                  <a:srgbClr val="FFFFCC"/>
                </a:solidFill>
              </a:rPr>
              <a:t>2. </a:t>
            </a:r>
            <a:r>
              <a:rPr lang="en-US" altLang="en-US" sz="4000" dirty="0">
                <a:solidFill>
                  <a:srgbClr val="CCFFFF"/>
                </a:solidFill>
              </a:rPr>
              <a:t>We are influenced by foolish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Pr.13:20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Co.15:12, conformity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Intellectuals make ordinary people feel stupid and out of step.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539216F-2020-429E-B7CB-772D58497E71}"/>
              </a:ext>
            </a:extLst>
          </p:cNvPr>
          <p:cNvSpPr/>
          <p:nvPr/>
        </p:nvSpPr>
        <p:spPr>
          <a:xfrm>
            <a:off x="884904" y="3886200"/>
            <a:ext cx="7391400" cy="1676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‘Wise men speak because they have something to say; fools, because they have to say something’ </a:t>
            </a:r>
            <a:r>
              <a:rPr lang="en-US" sz="2800" dirty="0">
                <a:solidFill>
                  <a:schemeClr val="bg1"/>
                </a:solidFill>
              </a:rPr>
              <a:t>– Plato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639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3200" dirty="0">
                <a:solidFill>
                  <a:srgbClr val="FFFFCC"/>
                </a:solidFill>
              </a:rPr>
              <a:t>3. </a:t>
            </a:r>
            <a:r>
              <a:rPr lang="en-US" altLang="en-US" sz="4000" dirty="0">
                <a:solidFill>
                  <a:srgbClr val="CCFFFF"/>
                </a:solidFill>
              </a:rPr>
              <a:t>We are influenced by family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Solomon, 1 K.11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Ahab, 1 K.16:31 . . . 21:25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Mt.10 – a very real danger</a:t>
            </a: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709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66800"/>
            <a:ext cx="6858000" cy="6096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Is Bad Company?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52491A8B-35D9-477D-8510-84E92401D541}"/>
              </a:ext>
            </a:extLst>
          </p:cNvPr>
          <p:cNvSpPr txBox="1">
            <a:spLocks/>
          </p:cNvSpPr>
          <p:nvPr/>
        </p:nvSpPr>
        <p:spPr bwMode="auto">
          <a:xfrm>
            <a:off x="1143000" y="3124200"/>
            <a:ext cx="6858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How To Prevent Corruption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(Drawn Away)?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5D87A292-260E-464F-B656-A145C1F7E9B3}"/>
              </a:ext>
            </a:extLst>
          </p:cNvPr>
          <p:cNvSpPr txBox="1">
            <a:spLocks/>
          </p:cNvSpPr>
          <p:nvPr/>
        </p:nvSpPr>
        <p:spPr bwMode="auto">
          <a:xfrm>
            <a:off x="1143000" y="1752600"/>
            <a:ext cx="6858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What Are Good Habits?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E87D5DC6-A82E-490E-8F29-BF78B82CADF6}"/>
              </a:ext>
            </a:extLst>
          </p:cNvPr>
          <p:cNvSpPr txBox="1">
            <a:spLocks/>
          </p:cNvSpPr>
          <p:nvPr/>
        </p:nvSpPr>
        <p:spPr bwMode="auto">
          <a:xfrm>
            <a:off x="1143000" y="2438400"/>
            <a:ext cx="6858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How Does Bad Company Corrupt…?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590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NOT by withdrawing from society</a:t>
            </a:r>
            <a:endParaRPr lang="en-US" altLang="en-US" dirty="0">
              <a:solidFill>
                <a:srgbClr val="CCFFFF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Mt.5:16…‘before men’</a:t>
            </a:r>
          </a:p>
          <a:p>
            <a:pPr>
              <a:spcAft>
                <a:spcPts val="18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Ac.18…Paul went to Corinth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FFFFCC"/>
                </a:solidFill>
              </a:rPr>
              <a:t>NOT by staying in spiritual infancy</a:t>
            </a:r>
          </a:p>
          <a:p>
            <a:pPr lvl="0">
              <a:spcAft>
                <a:spcPts val="600"/>
              </a:spcAft>
            </a:pPr>
            <a:r>
              <a:rPr lang="en-US" alt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Co.15 direct connection with 3:1-3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6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6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277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How to combat bad influences?</a:t>
            </a:r>
            <a:endParaRPr lang="en-US" altLang="en-US" dirty="0">
              <a:solidFill>
                <a:srgbClr val="CCFFFF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>
              <a:spcBef>
                <a:spcPts val="700"/>
              </a:spcBef>
              <a:spcAft>
                <a:spcPts val="400"/>
              </a:spcAft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Turn to Bible for guidance.  Hb.5:12-14.  Ps.119:104.</a:t>
            </a:r>
          </a:p>
          <a:p>
            <a:pPr>
              <a:spcBef>
                <a:spcPts val="700"/>
              </a:spcBef>
              <a:spcAft>
                <a:spcPts val="400"/>
              </a:spcAft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Study Bible for answers.  Get help.</a:t>
            </a:r>
          </a:p>
          <a:p>
            <a:pPr>
              <a:spcBef>
                <a:spcPts val="700"/>
              </a:spcBef>
              <a:spcAft>
                <a:spcPts val="400"/>
              </a:spcAft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Maintain convictions.  Ep.6:10-12.    Ex.32; Dn.1:8</a:t>
            </a:r>
          </a:p>
          <a:p>
            <a:pPr>
              <a:spcBef>
                <a:spcPts val="700"/>
              </a:spcBef>
              <a:spcAft>
                <a:spcPts val="400"/>
              </a:spcAft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Avoid compromising situations.  Mt.6:13; 26:41.</a:t>
            </a:r>
          </a:p>
          <a:p>
            <a:pPr>
              <a:spcBef>
                <a:spcPts val="700"/>
              </a:spcBef>
              <a:spcAft>
                <a:spcPts val="400"/>
              </a:spcAft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Avoid people who bring out your worst.  Dt.20:8.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24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People can be hazardous to our faith</a:t>
            </a:r>
            <a:endParaRPr lang="en-US" altLang="en-US" sz="3200" dirty="0">
              <a:solidFill>
                <a:srgbClr val="99FF33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Pr.1:10-19, peer pressure</a:t>
            </a:r>
          </a:p>
          <a:p>
            <a:pPr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Ph.3:2, beware of dog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Rv.2:2, not born yesterday</a:t>
            </a: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63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Under the influence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James 1:12-15 –</a:t>
            </a:r>
          </a:p>
          <a:p>
            <a:pPr lvl="1"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12:  </a:t>
            </a:r>
            <a:r>
              <a:rPr lang="en-US" altLang="en-US" sz="3400" dirty="0">
                <a:solidFill>
                  <a:srgbClr val="FFFFCC"/>
                </a:solidFill>
              </a:rPr>
              <a:t>a man</a:t>
            </a:r>
            <a:r>
              <a:rPr lang="en-US" altLang="en-US" sz="3400" dirty="0">
                <a:solidFill>
                  <a:schemeClr val="bg1"/>
                </a:solidFill>
              </a:rPr>
              <a:t>:  blessed if he endures</a:t>
            </a:r>
          </a:p>
          <a:p>
            <a:pPr lvl="1"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13:  </a:t>
            </a:r>
            <a:r>
              <a:rPr lang="en-US" altLang="en-US" sz="3400" dirty="0">
                <a:solidFill>
                  <a:srgbClr val="FFFFCC"/>
                </a:solidFill>
              </a:rPr>
              <a:t>no one</a:t>
            </a:r>
            <a:r>
              <a:rPr lang="en-US" altLang="en-US" sz="3400" dirty="0">
                <a:solidFill>
                  <a:schemeClr val="bg1"/>
                </a:solidFill>
              </a:rPr>
              <a:t>:  ‘tempted by God’</a:t>
            </a:r>
          </a:p>
          <a:p>
            <a:pPr lvl="1"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14:  </a:t>
            </a:r>
            <a:r>
              <a:rPr lang="en-US" altLang="en-US" sz="3400" dirty="0">
                <a:solidFill>
                  <a:srgbClr val="FFFFCC"/>
                </a:solidFill>
              </a:rPr>
              <a:t>each one</a:t>
            </a:r>
            <a:r>
              <a:rPr lang="en-US" altLang="en-US" sz="3400" dirty="0">
                <a:solidFill>
                  <a:schemeClr val="bg1"/>
                </a:solidFill>
              </a:rPr>
              <a:t>:  tempted by own lust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F936D16-9D8C-4D8E-A138-0F1E2DDD3D24}"/>
              </a:ext>
            </a:extLst>
          </p:cNvPr>
          <p:cNvSpPr/>
          <p:nvPr/>
        </p:nvSpPr>
        <p:spPr>
          <a:xfrm>
            <a:off x="914400" y="4004188"/>
            <a:ext cx="3352800" cy="1998406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u="sng" dirty="0">
                <a:solidFill>
                  <a:schemeClr val="accent2">
                    <a:lumMod val="50000"/>
                  </a:schemeClr>
                </a:solidFill>
              </a:rPr>
              <a:t>Drawn away: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Drag away, carry away, lure…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9FB2759-026F-478A-9892-D40A690FCE7A}"/>
              </a:ext>
            </a:extLst>
          </p:cNvPr>
          <p:cNvSpPr/>
          <p:nvPr/>
        </p:nvSpPr>
        <p:spPr>
          <a:xfrm>
            <a:off x="4876800" y="4006646"/>
            <a:ext cx="3352800" cy="1998406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u="sng" dirty="0">
                <a:solidFill>
                  <a:schemeClr val="accent2">
                    <a:lumMod val="50000"/>
                  </a:schemeClr>
                </a:solidFill>
              </a:rPr>
              <a:t>Enticed: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Catch by bait; lead into sin</a:t>
            </a:r>
          </a:p>
        </p:txBody>
      </p:sp>
    </p:spTree>
    <p:extLst>
      <p:ext uri="{BB962C8B-B14F-4D97-AF65-F5344CB8AC3E}">
        <p14:creationId xmlns:p14="http://schemas.microsoft.com/office/powerpoint/2010/main" xmlns="" val="19705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How to combat bad influences?</a:t>
            </a:r>
            <a:endParaRPr lang="en-US" altLang="en-US" dirty="0">
              <a:solidFill>
                <a:srgbClr val="CCFFFF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>
              <a:spcBef>
                <a:spcPts val="700"/>
              </a:spcBef>
              <a:spcAft>
                <a:spcPts val="400"/>
              </a:spcAft>
            </a:pPr>
            <a:r>
              <a:rPr lang="en-US" altLang="en-US" dirty="0">
                <a:solidFill>
                  <a:srgbClr val="C0C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Turn to Bible for guidance.  Hb.5:12-14.  Ps.119:1-4.</a:t>
            </a:r>
          </a:p>
          <a:p>
            <a:pPr>
              <a:spcBef>
                <a:spcPts val="700"/>
              </a:spcBef>
              <a:spcAft>
                <a:spcPts val="400"/>
              </a:spcAft>
            </a:pPr>
            <a:r>
              <a:rPr lang="en-US" altLang="en-US" dirty="0">
                <a:solidFill>
                  <a:srgbClr val="C0C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Study Bible for answers.  Get help.</a:t>
            </a:r>
          </a:p>
          <a:p>
            <a:pPr>
              <a:spcBef>
                <a:spcPts val="700"/>
              </a:spcBef>
              <a:spcAft>
                <a:spcPts val="400"/>
              </a:spcAft>
            </a:pPr>
            <a:r>
              <a:rPr lang="en-US" altLang="en-US" dirty="0">
                <a:solidFill>
                  <a:srgbClr val="C0C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Maintain convictions.  Ep.6:10-12.    Ex.32; Dn.1:8</a:t>
            </a:r>
          </a:p>
          <a:p>
            <a:pPr>
              <a:spcBef>
                <a:spcPts val="700"/>
              </a:spcBef>
              <a:spcAft>
                <a:spcPts val="400"/>
              </a:spcAft>
            </a:pPr>
            <a:r>
              <a:rPr lang="en-US" altLang="en-US" dirty="0">
                <a:solidFill>
                  <a:srgbClr val="C0C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Avoid compromising situations.  Mt.6:13; 26:41.</a:t>
            </a:r>
          </a:p>
          <a:p>
            <a:pPr>
              <a:spcBef>
                <a:spcPts val="700"/>
              </a:spcBef>
              <a:spcAft>
                <a:spcPts val="400"/>
              </a:spcAft>
            </a:pPr>
            <a:r>
              <a:rPr lang="en-US" altLang="en-US" dirty="0">
                <a:solidFill>
                  <a:srgbClr val="C0C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Avoid people who bring out your worst.  Dt.20:8.  </a:t>
            </a:r>
          </a:p>
          <a:p>
            <a:pPr>
              <a:spcBef>
                <a:spcPts val="7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Associate with good people.  Pr.13:20.</a:t>
            </a:r>
            <a:endParaRPr lang="en-US" altLang="en-US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332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Under the influence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James 1:12-15 –</a:t>
            </a:r>
          </a:p>
          <a:p>
            <a:pPr lvl="1">
              <a:spcAft>
                <a:spcPts val="600"/>
              </a:spcAft>
            </a:pPr>
            <a:r>
              <a:rPr lang="en-US" altLang="en-US" sz="3400" dirty="0">
                <a:solidFill>
                  <a:srgbClr val="EAEAEA"/>
                </a:solidFill>
              </a:rPr>
              <a:t>12:  a man:  blessed if he endures</a:t>
            </a:r>
          </a:p>
          <a:p>
            <a:pPr lvl="1">
              <a:spcAft>
                <a:spcPts val="600"/>
              </a:spcAft>
            </a:pPr>
            <a:r>
              <a:rPr lang="en-US" altLang="en-US" sz="3400" dirty="0">
                <a:solidFill>
                  <a:srgbClr val="EAEAEA"/>
                </a:solidFill>
              </a:rPr>
              <a:t>13:  no one:  ‘tempted by God’</a:t>
            </a:r>
          </a:p>
          <a:p>
            <a:pPr lvl="1">
              <a:spcAft>
                <a:spcPts val="600"/>
              </a:spcAft>
            </a:pPr>
            <a:r>
              <a:rPr lang="en-US" altLang="en-US" sz="3400" dirty="0">
                <a:solidFill>
                  <a:srgbClr val="EAEAEA"/>
                </a:solidFill>
              </a:rPr>
              <a:t>14:  each one:  tempted by own lust</a:t>
            </a:r>
          </a:p>
          <a:p>
            <a:pPr lvl="1"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15:  </a:t>
            </a:r>
            <a:r>
              <a:rPr lang="en-US" altLang="en-US" sz="3400" dirty="0">
                <a:solidFill>
                  <a:srgbClr val="FFFF00"/>
                </a:solidFill>
              </a:rPr>
              <a:t>Lust…Sin…Death</a:t>
            </a:r>
          </a:p>
          <a:p>
            <a:endParaRPr lang="en-US" altLang="en-US" dirty="0">
              <a:solidFill>
                <a:srgbClr val="DDDDDD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41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Influence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Power or capacity of producing effect on others</a:t>
            </a:r>
          </a:p>
          <a:p>
            <a:pPr marL="457200" lvl="1" indent="0">
              <a:spcAft>
                <a:spcPts val="200"/>
              </a:spcAft>
              <a:buNone/>
            </a:pPr>
            <a:r>
              <a:rPr lang="en-US" altLang="en-US" dirty="0">
                <a:solidFill>
                  <a:srgbClr val="99FF33"/>
                </a:solidFill>
              </a:rPr>
              <a:t>1. </a:t>
            </a:r>
            <a:r>
              <a:rPr lang="en-US" altLang="en-US" sz="3400" dirty="0">
                <a:solidFill>
                  <a:schemeClr val="bg1"/>
                </a:solidFill>
              </a:rPr>
              <a:t>Influence may be good or bad. </a:t>
            </a:r>
          </a:p>
          <a:p>
            <a:pPr marL="857250" lvl="2" indent="115888">
              <a:spcAft>
                <a:spcPts val="4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a. </a:t>
            </a:r>
            <a:r>
              <a:rPr lang="en-US" altLang="en-US" sz="3400" dirty="0">
                <a:solidFill>
                  <a:srgbClr val="FFFFCC"/>
                </a:solidFill>
              </a:rPr>
              <a:t>Paul</a:t>
            </a:r>
            <a:r>
              <a:rPr lang="en-US" altLang="en-US" sz="3400" dirty="0">
                <a:solidFill>
                  <a:schemeClr val="bg1"/>
                </a:solidFill>
              </a:rPr>
              <a:t> (Ac.18; 1 Co.6:9-11) </a:t>
            </a:r>
          </a:p>
          <a:p>
            <a:pPr marL="857250" lvl="2" indent="115888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b. </a:t>
            </a:r>
            <a:r>
              <a:rPr lang="en-US" altLang="en-US" sz="3400" dirty="0">
                <a:solidFill>
                  <a:srgbClr val="FFFFCC"/>
                </a:solidFill>
              </a:rPr>
              <a:t>Plato</a:t>
            </a:r>
            <a:r>
              <a:rPr lang="en-US" altLang="en-US" sz="3400" dirty="0">
                <a:solidFill>
                  <a:schemeClr val="bg1"/>
                </a:solidFill>
              </a:rPr>
              <a:t> (1 Co.15:32-33)</a:t>
            </a:r>
          </a:p>
          <a:p>
            <a:pPr marL="457200" lvl="2" indent="0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99FF33"/>
                </a:solidFill>
              </a:rPr>
              <a:t>2. </a:t>
            </a:r>
            <a:r>
              <a:rPr lang="en-US" altLang="en-US" sz="3400" dirty="0">
                <a:solidFill>
                  <a:schemeClr val="bg1"/>
                </a:solidFill>
              </a:rPr>
              <a:t>Everyone has influence.  </a:t>
            </a:r>
          </a:p>
          <a:p>
            <a:pPr marL="457200" lvl="2" indent="0">
              <a:buNone/>
            </a:pPr>
            <a:r>
              <a:rPr lang="en-US" altLang="en-US" sz="2800" dirty="0">
                <a:solidFill>
                  <a:srgbClr val="99FF33"/>
                </a:solidFill>
              </a:rPr>
              <a:t>3. </a:t>
            </a:r>
            <a:r>
              <a:rPr lang="en-US" altLang="en-US" sz="3400" dirty="0">
                <a:solidFill>
                  <a:schemeClr val="bg1"/>
                </a:solidFill>
              </a:rPr>
              <a:t>Cannot lose influence, even at death.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617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Corinthians 15:33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Menander 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Acts 17:28; Tit.1:12  [Cf. 5:6]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96B97F6C-E7CB-497D-9D15-16BF7DB5BA61}"/>
              </a:ext>
            </a:extLst>
          </p:cNvPr>
          <p:cNvSpPr/>
          <p:nvPr/>
        </p:nvSpPr>
        <p:spPr>
          <a:xfrm>
            <a:off x="1875504" y="2514600"/>
            <a:ext cx="5410200" cy="685800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‘Even secular writers agree’</a:t>
            </a:r>
          </a:p>
        </p:txBody>
      </p:sp>
    </p:spTree>
    <p:extLst>
      <p:ext uri="{BB962C8B-B14F-4D97-AF65-F5344CB8AC3E}">
        <p14:creationId xmlns:p14="http://schemas.microsoft.com/office/powerpoint/2010/main" xmlns="" val="41118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66800"/>
            <a:ext cx="6858000" cy="1143000"/>
          </a:xfr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Is Bad Company?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8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‘Good for nothing’</a:t>
            </a:r>
            <a:endParaRPr lang="en-US" altLang="en-US" sz="36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Bad: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base, worthless.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Company: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close association of persons.  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company with; join in doing things together.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Conversation, speech (</a:t>
            </a:r>
            <a:r>
              <a:rPr lang="en-US" altLang="en-US" sz="3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homily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967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66800"/>
            <a:ext cx="6858000" cy="6096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Is Bad Company?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52491A8B-35D9-477D-8510-84E92401D541}"/>
              </a:ext>
            </a:extLst>
          </p:cNvPr>
          <p:cNvSpPr txBox="1">
            <a:spLocks/>
          </p:cNvSpPr>
          <p:nvPr/>
        </p:nvSpPr>
        <p:spPr bwMode="auto">
          <a:xfrm>
            <a:off x="1143000" y="1828800"/>
            <a:ext cx="6858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What Are Good Habits?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7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‘Good’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Morally good and benevolent, </a:t>
            </a:r>
            <a:r>
              <a:rPr lang="en-US" altLang="en-US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repu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-table, kind, loving (Ep.4:32).</a:t>
            </a:r>
          </a:p>
          <a:p>
            <a:pPr lvl="1"/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Pt.2:3, Lord – gracious, kind.</a:t>
            </a:r>
          </a:p>
          <a:p>
            <a:pPr lvl="1">
              <a:spcAft>
                <a:spcPts val="15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Opposed to harsh, sharp, bitter.</a:t>
            </a:r>
          </a:p>
          <a:p>
            <a:pPr marL="0" lvl="1" indent="0" algn="ctr">
              <a:spcAft>
                <a:spcPts val="400"/>
              </a:spcAft>
              <a:buNone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‘Habits / Morals’</a:t>
            </a:r>
          </a:p>
          <a:p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Customary state, usage, habit, character.   Pr.22:1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806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2114</TotalTime>
  <Words>646</Words>
  <Application>Microsoft Office PowerPoint</Application>
  <PresentationFormat>On-screen Show (4:3)</PresentationFormat>
  <Paragraphs>111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Slide 1</vt:lpstr>
      <vt:lpstr>Under the influence</vt:lpstr>
      <vt:lpstr>Under the influence</vt:lpstr>
      <vt:lpstr>Influence</vt:lpstr>
      <vt:lpstr>1 Corinthians 15:33</vt:lpstr>
      <vt:lpstr>I. What Is Bad Company?</vt:lpstr>
      <vt:lpstr>‘Good for nothing’</vt:lpstr>
      <vt:lpstr>I. What Is Bad Company?</vt:lpstr>
      <vt:lpstr>‘Good’</vt:lpstr>
      <vt:lpstr>I. What Is Bad Company?</vt:lpstr>
      <vt:lpstr>Corrupt</vt:lpstr>
      <vt:lpstr>1. We are influenced by friends</vt:lpstr>
      <vt:lpstr>2. We are influenced by foolish</vt:lpstr>
      <vt:lpstr>2. We are influenced by foolish</vt:lpstr>
      <vt:lpstr>3. We are influenced by family</vt:lpstr>
      <vt:lpstr>I. What Is Bad Company?</vt:lpstr>
      <vt:lpstr>NOT by withdrawing from society</vt:lpstr>
      <vt:lpstr>How to combat bad influences?</vt:lpstr>
      <vt:lpstr>People can be hazardous to our faith</vt:lpstr>
      <vt:lpstr>How to combat bad influences?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278</cp:revision>
  <dcterms:created xsi:type="dcterms:W3CDTF">2004-01-08T21:08:14Z</dcterms:created>
  <dcterms:modified xsi:type="dcterms:W3CDTF">2017-09-25T00:30:15Z</dcterms:modified>
</cp:coreProperties>
</file>