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5" r:id="rId2"/>
    <p:sldId id="379" r:id="rId3"/>
    <p:sldId id="395" r:id="rId4"/>
    <p:sldId id="366" r:id="rId5"/>
    <p:sldId id="367" r:id="rId6"/>
    <p:sldId id="402" r:id="rId7"/>
    <p:sldId id="406" r:id="rId8"/>
    <p:sldId id="407" r:id="rId9"/>
    <p:sldId id="396" r:id="rId10"/>
    <p:sldId id="380" r:id="rId11"/>
    <p:sldId id="397" r:id="rId12"/>
    <p:sldId id="398" r:id="rId13"/>
    <p:sldId id="393" r:id="rId14"/>
    <p:sldId id="399" r:id="rId15"/>
    <p:sldId id="400" r:id="rId16"/>
    <p:sldId id="405" r:id="rId17"/>
    <p:sldId id="40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EAEAEA"/>
    <a:srgbClr val="FFFFCC"/>
    <a:srgbClr val="FFCC00"/>
    <a:srgbClr val="CCFFFF"/>
    <a:srgbClr val="F8F8F8"/>
    <a:srgbClr val="DDDDDD"/>
    <a:srgbClr val="C0C0C0"/>
    <a:srgbClr val="FFFF00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Mk4.21&amp;off=39&amp;ctx=%0aLuke+8:16%E2%80%9318%0a%EF%BB%BF21%C2%A0k%EF%BB%BF~Also+He+said+to+the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356852" y="1981200"/>
            <a:ext cx="6477000" cy="1295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6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Evil Influences</a:t>
            </a: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U.S. Decline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Affluence: rich in money, ruined in morals</a:t>
            </a:r>
          </a:p>
          <a:p>
            <a:pPr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Money distracts from . . .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D43C89A2-8A59-4601-8FAE-E15E873BB844}"/>
              </a:ext>
            </a:extLst>
          </p:cNvPr>
          <p:cNvSpPr/>
          <p:nvPr/>
        </p:nvSpPr>
        <p:spPr>
          <a:xfrm>
            <a:off x="1700026" y="3140574"/>
            <a:ext cx="2719574" cy="881653"/>
          </a:xfrm>
          <a:prstGeom prst="roundRect">
            <a:avLst/>
          </a:prstGeom>
          <a:solidFill>
            <a:srgbClr val="CC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God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5687D357-F78C-47C1-A5BA-3F3E48EAB169}"/>
              </a:ext>
            </a:extLst>
          </p:cNvPr>
          <p:cNvSpPr/>
          <p:nvPr/>
        </p:nvSpPr>
        <p:spPr>
          <a:xfrm>
            <a:off x="1700026" y="4359774"/>
            <a:ext cx="2719574" cy="881653"/>
          </a:xfrm>
          <a:prstGeom prst="roundRect">
            <a:avLst/>
          </a:prstGeom>
          <a:solidFill>
            <a:srgbClr val="CC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Bible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11D9878E-B606-46D3-9A76-400BD33CF12D}"/>
              </a:ext>
            </a:extLst>
          </p:cNvPr>
          <p:cNvSpPr/>
          <p:nvPr/>
        </p:nvSpPr>
        <p:spPr>
          <a:xfrm>
            <a:off x="4719952" y="3140574"/>
            <a:ext cx="2719574" cy="881653"/>
          </a:xfrm>
          <a:prstGeom prst="roundRect">
            <a:avLst/>
          </a:prstGeom>
          <a:solidFill>
            <a:srgbClr val="CC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Heaven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ED91D67D-AD3E-4ECC-93BD-F9251E989BF4}"/>
              </a:ext>
            </a:extLst>
          </p:cNvPr>
          <p:cNvSpPr/>
          <p:nvPr/>
        </p:nvSpPr>
        <p:spPr>
          <a:xfrm>
            <a:off x="4719952" y="4359774"/>
            <a:ext cx="2719574" cy="881653"/>
          </a:xfrm>
          <a:prstGeom prst="roundRect">
            <a:avLst/>
          </a:prstGeom>
          <a:solidFill>
            <a:srgbClr val="CC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Soul</a:t>
            </a:r>
          </a:p>
        </p:txBody>
      </p:sp>
    </p:spTree>
    <p:extLst>
      <p:ext uri="{BB962C8B-B14F-4D97-AF65-F5344CB8AC3E}">
        <p14:creationId xmlns:p14="http://schemas.microsoft.com/office/powerpoint/2010/main" xmlns="" val="194617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U.S. founded on biblical principles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“Judeo – Christian ethics”</a:t>
            </a:r>
          </a:p>
          <a:p>
            <a:pPr marL="0" indent="0" algn="ctr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largely abandoned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Pornography.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Mt.5:27-28; Ex.20:17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Abortion.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Mt.5:21-22; Ex.20:13; Ps.139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Fornication.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Gn.2:21-25; Ep.5:22-33; Nu.25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Sodomy.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Gn.18-19; Ro.1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09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Evil Influences – Words of Warning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AE791168-05B3-4B6B-805A-1CC70506F7D9}"/>
              </a:ext>
            </a:extLst>
          </p:cNvPr>
          <p:cNvSpPr txBox="1">
            <a:spLocks/>
          </p:cNvSpPr>
          <p:nvPr/>
        </p:nvSpPr>
        <p:spPr bwMode="auto">
          <a:xfrm>
            <a:off x="1143000" y="2133600"/>
            <a:ext cx="6858000" cy="11430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Evil Influences –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to Win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BE70841-D8AD-46C0-AE09-3F754C557790}"/>
              </a:ext>
            </a:extLst>
          </p:cNvPr>
          <p:cNvSpPr txBox="1">
            <a:spLocks/>
          </p:cNvSpPr>
          <p:nvPr/>
        </p:nvSpPr>
        <p:spPr bwMode="auto">
          <a:xfrm>
            <a:off x="1143000" y="1600200"/>
            <a:ext cx="6858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Evil Influences – Worlds of Wickedness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1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Admit power of influence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Mt.17:24-27. . 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 dirty="0">
                <a:solidFill>
                  <a:srgbClr val="FFFF00"/>
                </a:solidFill>
              </a:rPr>
              <a:t>a. </a:t>
            </a:r>
            <a:r>
              <a:rPr lang="en-US" altLang="en-US" sz="3400" dirty="0">
                <a:solidFill>
                  <a:schemeClr val="bg1"/>
                </a:solidFill>
              </a:rPr>
              <a:t>Jesus: </a:t>
            </a:r>
            <a:r>
              <a:rPr lang="en-US" altLang="en-US" sz="3400" dirty="0">
                <a:solidFill>
                  <a:srgbClr val="FFFF00"/>
                </a:solidFill>
              </a:rPr>
              <a:t>perfect</a:t>
            </a:r>
            <a:r>
              <a:rPr lang="en-US" altLang="en-US" sz="3400" dirty="0">
                <a:solidFill>
                  <a:schemeClr val="bg1"/>
                </a:solidFill>
              </a:rPr>
              <a:t> example.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 dirty="0">
                <a:solidFill>
                  <a:srgbClr val="FFFF00"/>
                </a:solidFill>
              </a:rPr>
              <a:t>b. </a:t>
            </a:r>
            <a:r>
              <a:rPr lang="en-US" altLang="en-US" sz="3400" dirty="0">
                <a:solidFill>
                  <a:schemeClr val="bg1"/>
                </a:solidFill>
              </a:rPr>
              <a:t>Concern for </a:t>
            </a:r>
            <a:r>
              <a:rPr lang="en-US" altLang="en-US" sz="3400" dirty="0">
                <a:solidFill>
                  <a:srgbClr val="FFFF00"/>
                </a:solidFill>
              </a:rPr>
              <a:t>one</a:t>
            </a:r>
            <a:r>
              <a:rPr lang="en-US" altLang="en-US" sz="3400" dirty="0">
                <a:solidFill>
                  <a:schemeClr val="bg1"/>
                </a:solidFill>
              </a:rPr>
              <a:t> action.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600" dirty="0">
                <a:solidFill>
                  <a:srgbClr val="FFFF00"/>
                </a:solidFill>
              </a:rPr>
              <a:t>c. </a:t>
            </a:r>
            <a:r>
              <a:rPr lang="en-US" altLang="en-US" sz="3400" dirty="0">
                <a:solidFill>
                  <a:schemeClr val="bg1"/>
                </a:solidFill>
              </a:rPr>
              <a:t>Could be a </a:t>
            </a:r>
            <a:r>
              <a:rPr lang="en-US" altLang="en-US" sz="3400" dirty="0">
                <a:solidFill>
                  <a:srgbClr val="FFFF00"/>
                </a:solidFill>
              </a:rPr>
              <a:t>stumbling-block</a:t>
            </a:r>
            <a:r>
              <a:rPr lang="en-US" altLang="en-US" sz="3400" dirty="0">
                <a:solidFill>
                  <a:schemeClr val="bg1"/>
                </a:solidFill>
              </a:rPr>
              <a:t>.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38FFB2A0-4EBE-4060-BDF8-39DBE909E840}"/>
              </a:ext>
            </a:extLst>
          </p:cNvPr>
          <p:cNvSpPr/>
          <p:nvPr/>
        </p:nvSpPr>
        <p:spPr>
          <a:xfrm>
            <a:off x="1454565" y="3789717"/>
            <a:ext cx="6247607" cy="1118335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my imperfect example influence </a:t>
            </a:r>
            <a:r>
              <a:rPr lang="en-US" sz="3200" u="sng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72E3E287-0D77-4124-AD5B-CFA021804242}"/>
              </a:ext>
            </a:extLst>
          </p:cNvPr>
          <p:cNvSpPr/>
          <p:nvPr/>
        </p:nvSpPr>
        <p:spPr>
          <a:xfrm>
            <a:off x="1452576" y="5053865"/>
            <a:ext cx="6247607" cy="1118335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imperfect example of others influence </a:t>
            </a:r>
            <a:r>
              <a:rPr lang="en-US" sz="3200" u="sng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67098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Acknowledge power of influence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Avoid temptations if possible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Mt.6:13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</a:rPr>
              <a:t>NOT by leaving world, Gn.6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</a:rPr>
              <a:t>NOT by avoiding all sinners, Lk.5</a:t>
            </a:r>
          </a:p>
          <a:p>
            <a:pPr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</a:rPr>
              <a:t>NOT by leaving every ‘evil’ relationship, 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1 Pt.3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37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Acknowledge power of influence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Avoid temptations if possible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Mt.6:13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</a:rPr>
              <a:t>AVOID / LIMIT evil influences, Pr.7:8-9</a:t>
            </a:r>
          </a:p>
          <a:p>
            <a:pPr marL="400050" lvl="1" indent="0">
              <a:spcAft>
                <a:spcPts val="900"/>
              </a:spcAft>
              <a:buNone/>
            </a:pPr>
            <a:r>
              <a:rPr 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Place: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don’t go near.</a:t>
            </a:r>
          </a:p>
          <a:p>
            <a:pPr marL="400050" lvl="1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Period: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don’t go at night.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18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Acknowledge power of influence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Avoid temptations if possible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Mt.6:13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</a:rPr>
              <a:t>AVOID / LIMIT evil influences, Pr.7:8-9</a:t>
            </a:r>
          </a:p>
          <a:p>
            <a:pPr marL="636588" lvl="1" indent="-2365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Perilous pals,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Pr.22:24-25</a:t>
            </a:r>
            <a:endParaRPr 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6588" lvl="1" indent="-2365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Contagious con-men,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Lk.12:1 </a:t>
            </a:r>
            <a:endParaRPr 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6588" lvl="1" indent="-2365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Immoral infection,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Co.5:6-8</a:t>
            </a:r>
            <a:endParaRPr 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6588" lvl="1" indent="-236538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Talking terrorists,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Ga.5:7 </a:t>
            </a:r>
            <a:endParaRPr 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400"/>
              </a:spcAft>
              <a:buFont typeface="Courier New" panose="02070309020205020404" pitchFamily="49" charset="0"/>
              <a:buChar char="o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20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8916" y="76200"/>
            <a:ext cx="8458200" cy="1447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Acknowledge power of influence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2. Avoid temptations…if possible</a:t>
            </a:r>
            <a:r>
              <a:rPr lang="en-US" altLang="en-US" sz="3600" dirty="0">
                <a:solidFill>
                  <a:srgbClr val="FFFFCC"/>
                </a:solidFill>
              </a:rPr>
              <a:t/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3. </a:t>
            </a:r>
            <a:r>
              <a:rPr lang="en-US" altLang="en-US" sz="3600" dirty="0">
                <a:solidFill>
                  <a:srgbClr val="FFFFCC"/>
                </a:solidFill>
              </a:rPr>
              <a:t>Associate with Christians who build up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Acts 2:42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‘Fellowship’</a:t>
            </a:r>
          </a:p>
          <a:p>
            <a:pPr marL="0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0D8BD42-2A64-406B-B20C-C45CA11331A6}"/>
              </a:ext>
            </a:extLst>
          </p:cNvPr>
          <p:cNvSpPr/>
          <p:nvPr/>
        </p:nvSpPr>
        <p:spPr>
          <a:xfrm>
            <a:off x="4584032" y="3124200"/>
            <a:ext cx="4114800" cy="9906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Th.5:11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939C4C0-B114-4711-B849-A22C7341281E}"/>
              </a:ext>
            </a:extLst>
          </p:cNvPr>
          <p:cNvSpPr/>
          <p:nvPr/>
        </p:nvSpPr>
        <p:spPr>
          <a:xfrm>
            <a:off x="457200" y="3124200"/>
            <a:ext cx="4114800" cy="1965158"/>
          </a:xfrm>
          <a:prstGeom prst="rect">
            <a:avLst/>
          </a:prstGeom>
          <a:solidFill>
            <a:srgbClr val="C0C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 relationship. Joint participation. Common goal.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9044CEF-B6E0-48FE-9F4A-037706AEF7B5}"/>
              </a:ext>
            </a:extLst>
          </p:cNvPr>
          <p:cNvSpPr/>
          <p:nvPr/>
        </p:nvSpPr>
        <p:spPr>
          <a:xfrm>
            <a:off x="4584032" y="4114800"/>
            <a:ext cx="4114800" cy="974558"/>
          </a:xfrm>
          <a:prstGeom prst="rect">
            <a:avLst/>
          </a:prstGeom>
          <a:solidFill>
            <a:srgbClr val="EAEAEA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Hb.10:24-25</a:t>
            </a:r>
          </a:p>
        </p:txBody>
      </p:sp>
    </p:spTree>
    <p:extLst>
      <p:ext uri="{BB962C8B-B14F-4D97-AF65-F5344CB8AC3E}">
        <p14:creationId xmlns:p14="http://schemas.microsoft.com/office/powerpoint/2010/main" xmlns="" val="215385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Influence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‘Radicalized’</a:t>
            </a:r>
          </a:p>
          <a:p>
            <a:endParaRPr lang="en-US" altLang="en-US" dirty="0">
              <a:solidFill>
                <a:srgbClr val="DDDDDD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23C08E13-4004-4296-93CE-88395568D6C8}"/>
              </a:ext>
            </a:extLst>
          </p:cNvPr>
          <p:cNvSpPr/>
          <p:nvPr/>
        </p:nvSpPr>
        <p:spPr>
          <a:xfrm>
            <a:off x="1705786" y="2057400"/>
            <a:ext cx="5749636" cy="2286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Influence: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power of persons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things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affect others</a:t>
            </a:r>
          </a:p>
        </p:txBody>
      </p:sp>
    </p:spTree>
    <p:extLst>
      <p:ext uri="{BB962C8B-B14F-4D97-AF65-F5344CB8AC3E}">
        <p14:creationId xmlns:p14="http://schemas.microsoft.com/office/powerpoint/2010/main" xmlns="" val="230411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</a:rPr>
              <a:t>In</a:t>
            </a:r>
            <a:r>
              <a:rPr lang="en-US" altLang="en-US" sz="3600" dirty="0">
                <a:solidFill>
                  <a:srgbClr val="FFFFCC"/>
                </a:solidFill>
              </a:rPr>
              <a:t> world, not of world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(1 Jn.2)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04" y="1219200"/>
            <a:ext cx="8305800" cy="5181600"/>
          </a:xfrm>
        </p:spPr>
        <p:txBody>
          <a:bodyPr/>
          <a:lstStyle/>
          <a:p>
            <a:pPr marL="395288" indent="-338138"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location, but evil system</a:t>
            </a:r>
          </a:p>
          <a:p>
            <a:pPr marL="795338" lvl="2" indent="-33813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satan’s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control (5:19)</a:t>
            </a:r>
          </a:p>
          <a:p>
            <a:pPr marL="795338" lvl="2" indent="-33813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Opposed to God (Jn.15:19)</a:t>
            </a:r>
          </a:p>
          <a:p>
            <a:pPr marL="795338" lvl="2" indent="-338138">
              <a:spcAft>
                <a:spcPts val="10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Jn.1:10, Jesus</a:t>
            </a:r>
          </a:p>
          <a:p>
            <a:pPr marL="395288" indent="-338138">
              <a:spcAft>
                <a:spcPts val="10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love world: people, not evil (16)</a:t>
            </a:r>
          </a:p>
          <a:p>
            <a:pPr marL="395288" indent="-338138">
              <a:spcAft>
                <a:spcPts val="10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world: forbidden desires (Gn.3)</a:t>
            </a:r>
          </a:p>
          <a:p>
            <a:pPr marL="395288" indent="-338138"/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must overcome peer pressure</a:t>
            </a:r>
          </a:p>
          <a:p>
            <a:endParaRPr lang="en-US" altLang="en-US" sz="3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en-US" sz="34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rgbClr val="DDDDDD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18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1143000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Evil Influences –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of Warning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Learn from . . .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Solomon, 1 K.11:3-4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 ignored his own warning.  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E991B476-3FCF-4157-87F6-1F9137344E1A}"/>
              </a:ext>
            </a:extLst>
          </p:cNvPr>
          <p:cNvSpPr/>
          <p:nvPr/>
        </p:nvSpPr>
        <p:spPr bwMode="auto">
          <a:xfrm>
            <a:off x="1870584" y="1752600"/>
            <a:ext cx="5368416" cy="609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Pr.4:23; </a:t>
            </a:r>
            <a:r>
              <a:rPr kumimoji="0" lang="en-US" sz="320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 5:20-23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Be what you are – Mt.5:13-16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13:</a:t>
            </a: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description: salt.   Gn.19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13:</a:t>
            </a: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danger: lose flavor.  Ac.4:13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13:</a:t>
            </a: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destiny: cast out (Mt.8:12)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14:</a:t>
            </a: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description: light  [shines]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14-15:</a:t>
            </a: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domain: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14,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world: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seen by all, Mt.28:19; Ph.2:15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14,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city: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seen by community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15,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house: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seen by family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70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Be what you are – Mt.5:13-16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13: description: salt.   Gn.19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13: danger: lose savor.  Ac.4:13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13: destiny: cast out (Mt.8:12)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14: description: light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14-15: domain: world, city, house</a:t>
            </a:r>
            <a:endParaRPr lang="en-US" altLang="en-US" sz="2800" dirty="0">
              <a:solidFill>
                <a:srgbClr val="DDDDD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15: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danger: hide light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Basket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business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Bed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(Mk.4:21) – laziness; indifference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DF82A71C-7547-42A2-84F2-E144330A8564}"/>
              </a:ext>
            </a:extLst>
          </p:cNvPr>
          <p:cNvSpPr/>
          <p:nvPr/>
        </p:nvSpPr>
        <p:spPr>
          <a:xfrm>
            <a:off x="2438400" y="1066800"/>
            <a:ext cx="6096000" cy="2209800"/>
          </a:xfrm>
          <a:prstGeom prst="wedgeRectCallout">
            <a:avLst>
              <a:gd name="adj1" fmla="val -46478"/>
              <a:gd name="adj2" fmla="val 146593"/>
            </a:avLst>
          </a:prstGeom>
          <a:solidFill>
            <a:srgbClr val="C00000"/>
          </a:solidFill>
          <a:ln w="3175">
            <a:solidFill>
              <a:srgbClr val="CC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</a:rPr>
              <a:t>Also He said to them, “Is a lamp brought to be put under a basket or under a bed?  Is it not to be set on a lampstand?” </a:t>
            </a:r>
          </a:p>
          <a:p>
            <a:pPr lvl="1"/>
            <a:r>
              <a:rPr lang="en-US" dirty="0">
                <a:solidFill>
                  <a:srgbClr val="FFFFCC"/>
                </a:solidFill>
              </a:rPr>
              <a:t> . </a:t>
            </a:r>
            <a:endParaRPr lang="en-US" dirty="0">
              <a:solidFill>
                <a:srgbClr val="FFFFCC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36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Be what you are – Mt.5:13-16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13: description: salt.   Gn.19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13: danger: lose savor.  Ac.4:13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13: destiny: cast out (Mt.8:12)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14: description: light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14-15: domain: world, city, house</a:t>
            </a:r>
            <a:endParaRPr lang="en-US" altLang="en-US" sz="2800" dirty="0">
              <a:solidFill>
                <a:srgbClr val="DDDDD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DDDDDD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15: danger: hide light</a:t>
            </a:r>
          </a:p>
          <a:p>
            <a:pPr marL="636588" indent="-6365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16: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design: glorify Father.  [6:1,2,5,16…  Ac.12:23-24]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xmlns="" id="{6DFA6764-100C-4A0C-97B0-D2834FF37A16}"/>
              </a:ext>
            </a:extLst>
          </p:cNvPr>
          <p:cNvSpPr/>
          <p:nvPr/>
        </p:nvSpPr>
        <p:spPr>
          <a:xfrm>
            <a:off x="1447800" y="304800"/>
            <a:ext cx="7239000" cy="2971800"/>
          </a:xfrm>
          <a:prstGeom prst="wedgeRoundRectCallout">
            <a:avLst>
              <a:gd name="adj1" fmla="val -41896"/>
              <a:gd name="adj2" fmla="val 112216"/>
              <a:gd name="adj3" fmla="val 16667"/>
            </a:avLst>
          </a:prstGeom>
          <a:solidFill>
            <a:srgbClr val="00206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chemeClr val="bg1"/>
                </a:solidFill>
              </a:rPr>
              <a:t>23</a:t>
            </a:r>
            <a:r>
              <a:rPr lang="en-US" sz="3200" dirty="0">
                <a:solidFill>
                  <a:srgbClr val="FFFFCC"/>
                </a:solidFill>
              </a:rPr>
              <a:t>Then immediately an angel of the Lord struck him, because he did not give glory to God. And he was eaten by worms and died. </a:t>
            </a:r>
            <a:r>
              <a:rPr lang="en-US" sz="3200" baseline="30000" dirty="0"/>
              <a:t>24</a:t>
            </a:r>
            <a:r>
              <a:rPr lang="en-US" sz="3200" dirty="0">
                <a:solidFill>
                  <a:srgbClr val="FFFFCC"/>
                </a:solidFill>
              </a:rPr>
              <a:t>But the word of God grew and multiplied.</a:t>
            </a:r>
          </a:p>
        </p:txBody>
      </p:sp>
    </p:spTree>
    <p:extLst>
      <p:ext uri="{BB962C8B-B14F-4D97-AF65-F5344CB8AC3E}">
        <p14:creationId xmlns:p14="http://schemas.microsoft.com/office/powerpoint/2010/main" xmlns="" val="347670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Evil Influences – Words of Warning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AE791168-05B3-4B6B-805A-1CC70506F7D9}"/>
              </a:ext>
            </a:extLst>
          </p:cNvPr>
          <p:cNvSpPr txBox="1">
            <a:spLocks/>
          </p:cNvSpPr>
          <p:nvPr/>
        </p:nvSpPr>
        <p:spPr bwMode="auto">
          <a:xfrm>
            <a:off x="1143000" y="1676400"/>
            <a:ext cx="6858000" cy="11430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Evil Influences –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Worlds of Wickedness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609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Influence</vt:lpstr>
      <vt:lpstr>In world, not of world (1 Jn.2)</vt:lpstr>
      <vt:lpstr>I. Evil Influences – Words of Warning</vt:lpstr>
      <vt:lpstr>Learn from . . .</vt:lpstr>
      <vt:lpstr>Be what you are – Mt.5:13-16</vt:lpstr>
      <vt:lpstr>Be what you are – Mt.5:13-16</vt:lpstr>
      <vt:lpstr>Be what you are – Mt.5:13-16</vt:lpstr>
      <vt:lpstr>I. Evil Influences – Words of Warning</vt:lpstr>
      <vt:lpstr>U.S. Decline</vt:lpstr>
      <vt:lpstr>U.S. founded on biblical principles</vt:lpstr>
      <vt:lpstr>I. Evil Influences – Words of Warning</vt:lpstr>
      <vt:lpstr>1. Admit power of influence</vt:lpstr>
      <vt:lpstr>1. Acknowledge power of influence 2. Avoid temptations if possible</vt:lpstr>
      <vt:lpstr>1. Acknowledge power of influence 2. Avoid temptations if possible</vt:lpstr>
      <vt:lpstr>1. Acknowledge power of influence 2. Avoid temptations if possible</vt:lpstr>
      <vt:lpstr>1. Acknowledge power of influence 2. Avoid temptations…if possible 3. Associate with Christians who build up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333</cp:revision>
  <dcterms:created xsi:type="dcterms:W3CDTF">2004-01-08T21:08:14Z</dcterms:created>
  <dcterms:modified xsi:type="dcterms:W3CDTF">2017-10-08T16:45:32Z</dcterms:modified>
</cp:coreProperties>
</file>