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5" r:id="rId2"/>
    <p:sldId id="379" r:id="rId3"/>
    <p:sldId id="407" r:id="rId4"/>
    <p:sldId id="366" r:id="rId5"/>
    <p:sldId id="367" r:id="rId6"/>
    <p:sldId id="408" r:id="rId7"/>
    <p:sldId id="402" r:id="rId8"/>
    <p:sldId id="409" r:id="rId9"/>
    <p:sldId id="403" r:id="rId10"/>
    <p:sldId id="410" r:id="rId11"/>
    <p:sldId id="411" r:id="rId12"/>
    <p:sldId id="415" r:id="rId13"/>
    <p:sldId id="413" r:id="rId14"/>
    <p:sldId id="416" r:id="rId15"/>
    <p:sldId id="414" r:id="rId16"/>
    <p:sldId id="39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33"/>
    <a:srgbClr val="CCFFFF"/>
    <a:srgbClr val="FFCC00"/>
    <a:srgbClr val="EAEAEA"/>
    <a:srgbClr val="F8F8F8"/>
    <a:srgbClr val="DDDDDD"/>
    <a:srgbClr val="C0C0C0"/>
    <a:srgbClr val="FFFF00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033002" y="1752600"/>
            <a:ext cx="7124700" cy="142494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accent1">
                  <a:lumMod val="45000"/>
                  <a:lumOff val="55000"/>
                </a:schemeClr>
              </a:gs>
              <a:gs pos="6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Things That Draw Away: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Misplaced Priorities</a:t>
            </a: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Solomon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Enjoyed greatest advantages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David’s son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encouraged him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blessed him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Wisdom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Wealth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Peace</a:t>
            </a:r>
          </a:p>
        </p:txBody>
      </p:sp>
    </p:spTree>
    <p:extLst>
      <p:ext uri="{BB962C8B-B14F-4D97-AF65-F5344CB8AC3E}">
        <p14:creationId xmlns:p14="http://schemas.microsoft.com/office/powerpoint/2010/main" xmlns="" val="290163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Solomon’s Search For Meaning – 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Eccl.1-2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Wisdom, 1:16, 18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Folly, 1:17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Pleasure, 2:1.  Lk.15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Happiness, 2:2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Wine, 2:3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Buildings / Hobbies, 2:4-5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Nature, 2:5-6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Power, 2:7.   Is.6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51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Solomon’s Search For Meaning – 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Eccl.1-2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Possessions, 2:7-8.    ‘</a:t>
            </a:r>
            <a:r>
              <a:rPr lang="en-US" altLang="en-US" sz="3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Thingitus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K.10:14-29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Money: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214F068-D0A1-4EAF-83E4-723DFA39834F}"/>
              </a:ext>
            </a:extLst>
          </p:cNvPr>
          <p:cNvSpPr/>
          <p:nvPr/>
        </p:nvSpPr>
        <p:spPr>
          <a:xfrm>
            <a:off x="685800" y="3200400"/>
            <a:ext cx="3810000" cy="2514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0988" lvl="2" indent="-2809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Lk.6,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stingy</a:t>
            </a:r>
          </a:p>
          <a:p>
            <a:pPr marL="280988" lvl="2" indent="-2809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Lk.10, 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sharing</a:t>
            </a:r>
          </a:p>
          <a:p>
            <a:pPr marL="280988" lvl="2" indent="-2809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Lk.12, 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hoarding</a:t>
            </a:r>
          </a:p>
          <a:p>
            <a:pPr marL="280988" lvl="2" indent="-2809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Lk.12, 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obsession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FC534E0-6854-400C-89CC-5009882D17FE}"/>
              </a:ext>
            </a:extLst>
          </p:cNvPr>
          <p:cNvSpPr/>
          <p:nvPr/>
        </p:nvSpPr>
        <p:spPr>
          <a:xfrm>
            <a:off x="4648200" y="3200400"/>
            <a:ext cx="3810000" cy="2514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0988" lvl="2" indent="-2809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Lk.15-16,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wasteful</a:t>
            </a:r>
          </a:p>
          <a:p>
            <a:pPr marL="280988" lvl="2" indent="-2809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Lk.16, 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proud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neglectful</a:t>
            </a:r>
          </a:p>
          <a:p>
            <a:pPr marL="280988" lvl="2" indent="-2809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Lk.18, 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deceived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xmlns="" id="{50E78061-18DC-4001-97BD-1C7B8C7D3D7B}"/>
              </a:ext>
            </a:extLst>
          </p:cNvPr>
          <p:cNvSpPr/>
          <p:nvPr/>
        </p:nvSpPr>
        <p:spPr>
          <a:xfrm>
            <a:off x="1111044" y="76200"/>
            <a:ext cx="6904704" cy="1828800"/>
          </a:xfrm>
          <a:prstGeom prst="wedgeRoundRectCallout">
            <a:avLst>
              <a:gd name="adj1" fmla="val 3340"/>
              <a:gd name="adj2" fmla="val 178920"/>
              <a:gd name="adj3" fmla="val 16667"/>
            </a:avLst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want to live like the Rich man but die like Lazarus</a:t>
            </a:r>
            <a:endParaRPr lang="en-US" sz="32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494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Solomon’s Search For Meaning – 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Eccl.1-2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Entertainment, 2:8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Immorality, 2:8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Greatness, 2:9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39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Solomon’s evaluation: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vanity, 2:11 – chasing wind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Loser: no profit,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2:12.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satisfaction,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2:13-15. 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4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61758A35-6F6A-4D17-A71C-4DD890DBFA00}"/>
              </a:ext>
            </a:extLst>
          </p:cNvPr>
          <p:cNvSpPr/>
          <p:nvPr/>
        </p:nvSpPr>
        <p:spPr>
          <a:xfrm>
            <a:off x="1337381" y="3138055"/>
            <a:ext cx="6486446" cy="1801091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Paradox of hedonism: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The more you hunt for pleasure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less you find of it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xmlns="" id="{9332F6BD-BCA8-431E-856D-68169F18F2E0}"/>
              </a:ext>
            </a:extLst>
          </p:cNvPr>
          <p:cNvSpPr/>
          <p:nvPr/>
        </p:nvSpPr>
        <p:spPr>
          <a:xfrm>
            <a:off x="3459067" y="990600"/>
            <a:ext cx="4497689" cy="1752600"/>
          </a:xfrm>
          <a:prstGeom prst="wedgeRoundRectCallout">
            <a:avLst>
              <a:gd name="adj1" fmla="val -47019"/>
              <a:gd name="adj2" fmla="val 150018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DOUBLE LOSS: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JOY HERE</a:t>
            </a:r>
            <a:r>
              <a:rPr lang="en-US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b="1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JOY HEREAFTER</a:t>
            </a:r>
          </a:p>
        </p:txBody>
      </p:sp>
    </p:spTree>
    <p:extLst>
      <p:ext uri="{BB962C8B-B14F-4D97-AF65-F5344CB8AC3E}">
        <p14:creationId xmlns:p14="http://schemas.microsoft.com/office/powerpoint/2010/main" xmlns="" val="295409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Solomon’s evaluation: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vanity, 2:11 – chasing wind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Loser: no profit,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2:12.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satisfaction,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2:13-15.  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Forgotten,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2:16.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Despair,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2:17-20.  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Losing,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►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Getting,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22</a:t>
            </a:r>
            <a:endParaRPr lang="en-US" alt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►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Keeping,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23</a:t>
            </a:r>
            <a:endParaRPr lang="en-US" alt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85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know my priorities by my . . .</a:t>
            </a: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r>
              <a:rPr lang="en-US" altLang="en-US" sz="2800" dirty="0">
                <a:solidFill>
                  <a:srgbClr val="99FF33"/>
                </a:solidFill>
              </a:rPr>
              <a:t>1. 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Choices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Ac.24:25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800" dirty="0">
                <a:solidFill>
                  <a:srgbClr val="99FF33"/>
                </a:solidFill>
              </a:rPr>
              <a:t>2. 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Sm.24:24.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800" dirty="0">
                <a:solidFill>
                  <a:srgbClr val="99FF33"/>
                </a:solidFill>
              </a:rPr>
              <a:t>3. 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Ja.4:8.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altLang="en-US" sz="2800" dirty="0">
                <a:solidFill>
                  <a:srgbClr val="99FF33"/>
                </a:solidFill>
              </a:rPr>
              <a:t>4. 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Mt</a:t>
            </a:r>
            <a:r>
              <a:rPr lang="en-US" altLang="en-US" sz="3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.6:33.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indent="-398463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99FF33"/>
                </a:solidFill>
              </a:rPr>
              <a:t>5. 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Mt.5:24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6:33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7:5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8:21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098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Drawing to – Drawing away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</a:rPr>
              <a:t>Jn.6:44-45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Ja.1:13-15, drawn away: drag away, carry away, lure…</a:t>
            </a:r>
            <a:endParaRPr lang="en-US" altLang="en-US" dirty="0">
              <a:solidFill>
                <a:srgbClr val="DDDDDD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rgbClr val="DDDDDD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23C08E13-4004-4296-93CE-88395568D6C8}"/>
              </a:ext>
            </a:extLst>
          </p:cNvPr>
          <p:cNvSpPr/>
          <p:nvPr/>
        </p:nvSpPr>
        <p:spPr>
          <a:xfrm>
            <a:off x="754221" y="1905000"/>
            <a:ext cx="7652766" cy="2362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Attract, draw by inward power, impel (not violent dragging)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Jn.12:32, </a:t>
            </a:r>
            <a:r>
              <a:rPr lang="en-US" sz="3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lifted up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Jer.31:3, </a:t>
            </a:r>
            <a:r>
              <a:rPr lang="en-US" sz="3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lovingkindness</a:t>
            </a:r>
          </a:p>
        </p:txBody>
      </p:sp>
    </p:spTree>
    <p:extLst>
      <p:ext uri="{BB962C8B-B14F-4D97-AF65-F5344CB8AC3E}">
        <p14:creationId xmlns:p14="http://schemas.microsoft.com/office/powerpoint/2010/main" xmlns="" val="230411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Priority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</a:rPr>
              <a:t>‘A thing that is regarded as more </a:t>
            </a:r>
            <a:r>
              <a:rPr lang="en-US" altLang="en-US" sz="3400" dirty="0" err="1">
                <a:solidFill>
                  <a:schemeClr val="bg1"/>
                </a:solidFill>
              </a:rPr>
              <a:t>impor-tant</a:t>
            </a:r>
            <a:r>
              <a:rPr lang="en-US" altLang="en-US" sz="3400" dirty="0">
                <a:solidFill>
                  <a:schemeClr val="bg1"/>
                </a:solidFill>
              </a:rPr>
              <a:t> than other things.  The right to take precedence before other things.’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</a:rPr>
              <a:t>God first – Mk.12:28-31.</a:t>
            </a:r>
            <a:endParaRPr lang="en-US" altLang="en-US" dirty="0">
              <a:solidFill>
                <a:srgbClr val="DDDDDD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65F6F2D-5D66-4D47-8D5D-A7EC6B3EED7B}"/>
              </a:ext>
            </a:extLst>
          </p:cNvPr>
          <p:cNvSpPr/>
          <p:nvPr/>
        </p:nvSpPr>
        <p:spPr>
          <a:xfrm>
            <a:off x="381000" y="2895600"/>
            <a:ext cx="8382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chemeClr val="tx1"/>
                </a:solidFill>
              </a:rPr>
              <a:t>‘Things which matter most must never be at the mercy of things which matter least’</a:t>
            </a:r>
            <a:r>
              <a:rPr lang="en-US" sz="2400" dirty="0">
                <a:solidFill>
                  <a:schemeClr val="tx1"/>
                </a:solidFill>
              </a:rPr>
              <a:t> – Goethe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8CF136E-492F-4DDC-8D12-4BB47B5B57E2}"/>
              </a:ext>
            </a:extLst>
          </p:cNvPr>
          <p:cNvSpPr/>
          <p:nvPr/>
        </p:nvSpPr>
        <p:spPr>
          <a:xfrm>
            <a:off x="381000" y="4038600"/>
            <a:ext cx="8382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chemeClr val="tx1"/>
                </a:solidFill>
              </a:rPr>
              <a:t>‘You need to make time for your family no matter what happens in your life’</a:t>
            </a:r>
            <a:r>
              <a:rPr lang="en-US" sz="2400" dirty="0">
                <a:solidFill>
                  <a:schemeClr val="tx1"/>
                </a:solidFill>
              </a:rPr>
              <a:t> – Matthew Quick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68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1219200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‘Drawn To’ Passages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Mt.6:19-21, deposits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Mt.6:33, precept, priority, Person, promise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Mt.16:24-26, greatest denial; greatest gain; greatest loss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Lk.10:38-42, a choice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Jn.14:15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Ro.12:1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Co.5:9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Tim.4:8</a:t>
            </a: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533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‘Drawn To’ Passages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ADBE0C7E-A4BA-4244-B7A2-09CC8C39BCA4}"/>
              </a:ext>
            </a:extLst>
          </p:cNvPr>
          <p:cNvSpPr txBox="1">
            <a:spLocks/>
          </p:cNvSpPr>
          <p:nvPr/>
        </p:nvSpPr>
        <p:spPr bwMode="auto">
          <a:xfrm>
            <a:off x="1143000" y="1752600"/>
            <a:ext cx="6858000" cy="12192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‘Drawn To / Away’ Examples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851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Hag.1:4-11, wrong priorities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choice, 2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challenge, 4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consequences, 5-11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Phil.1:21, right priorities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0F8CB06B-B74D-4BA8-9832-99CB1B876D5F}"/>
              </a:ext>
            </a:extLst>
          </p:cNvPr>
          <p:cNvSpPr/>
          <p:nvPr/>
        </p:nvSpPr>
        <p:spPr>
          <a:xfrm>
            <a:off x="1359531" y="4191000"/>
            <a:ext cx="6442365" cy="1219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‘For to me, to live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Christ,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to die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gain.’</a:t>
            </a:r>
          </a:p>
        </p:txBody>
      </p:sp>
    </p:spTree>
    <p:extLst>
      <p:ext uri="{BB962C8B-B14F-4D97-AF65-F5344CB8AC3E}">
        <p14:creationId xmlns:p14="http://schemas.microsoft.com/office/powerpoint/2010/main" xmlns="" val="318170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533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‘Drawn To’ Passages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ADBE0C7E-A4BA-4244-B7A2-09CC8C39BCA4}"/>
              </a:ext>
            </a:extLst>
          </p:cNvPr>
          <p:cNvSpPr txBox="1">
            <a:spLocks/>
          </p:cNvSpPr>
          <p:nvPr/>
        </p:nvSpPr>
        <p:spPr bwMode="auto">
          <a:xfrm>
            <a:off x="1143000" y="2438400"/>
            <a:ext cx="6858000" cy="12192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‘Drawn Away’ Warnings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8AC9CCE7-07F1-44E5-AC83-A96B2169BD40}"/>
              </a:ext>
            </a:extLst>
          </p:cNvPr>
          <p:cNvSpPr txBox="1">
            <a:spLocks/>
          </p:cNvSpPr>
          <p:nvPr/>
        </p:nvSpPr>
        <p:spPr bwMode="auto">
          <a:xfrm>
            <a:off x="1143000" y="1752600"/>
            <a:ext cx="6858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‘Drawn To / Away ’ Examples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83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Solomon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Enjoyed greatest advantages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David’s son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after God’s heart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Godly example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Training, guidance, admonitions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69036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2825</TotalTime>
  <Words>472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Drawing to – Drawing away</vt:lpstr>
      <vt:lpstr>Priority</vt:lpstr>
      <vt:lpstr>I. ‘Drawn To’ Passages</vt:lpstr>
      <vt:lpstr>Slide 5</vt:lpstr>
      <vt:lpstr>I. ‘Drawn To’ Passages</vt:lpstr>
      <vt:lpstr>Hag.1:4-11, wrong priorities</vt:lpstr>
      <vt:lpstr>I. ‘Drawn To’ Passages</vt:lpstr>
      <vt:lpstr>Solomon</vt:lpstr>
      <vt:lpstr>Solomon</vt:lpstr>
      <vt:lpstr>Solomon’s Search For Meaning –  Eccl.1-2</vt:lpstr>
      <vt:lpstr>Solomon’s Search For Meaning –  Eccl.1-2</vt:lpstr>
      <vt:lpstr>Solomon’s Search For Meaning –  Eccl.1-2</vt:lpstr>
      <vt:lpstr>Solomon’s evaluation:</vt:lpstr>
      <vt:lpstr>Solomon’s evaluation:</vt:lpstr>
      <vt:lpstr>I know my priorities by my . . 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362</cp:revision>
  <dcterms:created xsi:type="dcterms:W3CDTF">2004-01-08T21:08:14Z</dcterms:created>
  <dcterms:modified xsi:type="dcterms:W3CDTF">2017-10-15T17:03:10Z</dcterms:modified>
</cp:coreProperties>
</file>