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5" r:id="rId2"/>
    <p:sldId id="366" r:id="rId3"/>
    <p:sldId id="380" r:id="rId4"/>
    <p:sldId id="392" r:id="rId5"/>
    <p:sldId id="400" r:id="rId6"/>
    <p:sldId id="397" r:id="rId7"/>
    <p:sldId id="398" r:id="rId8"/>
    <p:sldId id="399" r:id="rId9"/>
    <p:sldId id="395" r:id="rId10"/>
    <p:sldId id="394" r:id="rId11"/>
    <p:sldId id="39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FFFFCC"/>
    <a:srgbClr val="CCFFFF"/>
    <a:srgbClr val="99FF33"/>
    <a:srgbClr val="FFCC00"/>
    <a:srgbClr val="DDDDDD"/>
    <a:srgbClr val="EAEAEA"/>
    <a:srgbClr val="0066FF"/>
    <a:srgbClr val="FF9900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10/15/2017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46000">
              <a:schemeClr val="accent2">
                <a:lumMod val="95000"/>
                <a:lumOff val="5000"/>
              </a:schemeClr>
            </a:gs>
            <a:gs pos="100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=""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36513" y="1524000"/>
            <a:ext cx="5888182" cy="1295400"/>
          </a:xfrm>
          <a:prstGeom prst="roundRect">
            <a:avLst/>
          </a:prstGeom>
          <a:solidFill>
            <a:schemeClr val="accent5"/>
          </a:solidFill>
          <a:ln w="9525">
            <a:solidFill>
              <a:srgbClr val="FFCC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accent2">
                    <a:lumMod val="50000"/>
                  </a:schemeClr>
                </a:solidFill>
              </a:rPr>
              <a:t>It’s About Time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(Part Two)</a:t>
            </a:r>
          </a:p>
        </p:txBody>
      </p:sp>
    </p:spTree>
    <p:extLst>
      <p:ext uri="{BB962C8B-B14F-4D97-AF65-F5344CB8AC3E}">
        <p14:creationId xmlns="" xmlns:p14="http://schemas.microsoft.com/office/powerpoint/2010/main" val="265940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4. </a:t>
            </a:r>
            <a:r>
              <a:rPr lang="en-US" altLang="en-US" sz="3600" dirty="0">
                <a:solidFill>
                  <a:srgbClr val="FFFFCC"/>
                </a:solidFill>
              </a:rPr>
              <a:t>Power of God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Est.9:1…22</a:t>
            </a:r>
          </a:p>
          <a:p>
            <a:pPr>
              <a:spcAft>
                <a:spcPts val="40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Egypt;   Moab [Balaam], Dt.23:5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Ahasuerus, Jn.4:22.   Haman, Ja.4:6</a:t>
            </a: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7BDED26-5169-42A4-B584-8D311939475C}"/>
              </a:ext>
            </a:extLst>
          </p:cNvPr>
          <p:cNvSpPr/>
          <p:nvPr/>
        </p:nvSpPr>
        <p:spPr bwMode="auto">
          <a:xfrm>
            <a:off x="1077978" y="1752600"/>
            <a:ext cx="6998132" cy="3276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u="none" strike="noStrike" cap="none" normalizeH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One word, two verses: </a:t>
            </a:r>
          </a:p>
          <a:p>
            <a:pPr marL="236538" marR="0" indent="-23653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sz="3200" b="1" u="none" strike="noStrike" cap="none" normalizeH="0" baseline="30000" dirty="0">
                <a:ln>
                  <a:noFill/>
                </a:ln>
                <a:solidFill>
                  <a:srgbClr val="C00000"/>
                </a:solidFill>
                <a:effectLst/>
              </a:rPr>
              <a:t>1 </a:t>
            </a:r>
            <a:r>
              <a:rPr kumimoji="0" lang="en-US" sz="32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the 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opposite</a:t>
            </a:r>
            <a:r>
              <a:rPr kumimoji="0" lang="en-US" sz="32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occurred</a:t>
            </a:r>
            <a:r>
              <a:rPr kumimoji="0" lang="en-US" sz="32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br>
              <a:rPr kumimoji="0" lang="en-US" sz="32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[</a:t>
            </a:r>
            <a:r>
              <a:rPr kumimoji="0" lang="en-US" sz="32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was turned </a:t>
            </a:r>
            <a:r>
              <a:rPr kumimoji="0" lang="en-US" sz="320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to the contrary</a:t>
            </a:r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4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NASB</a:t>
            </a:r>
            <a:r>
              <a:rPr kumimoji="0" lang="en-US" sz="320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]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baseline="30000" dirty="0">
                <a:solidFill>
                  <a:srgbClr val="C00000"/>
                </a:solidFill>
              </a:rPr>
              <a:t>22</a:t>
            </a:r>
            <a:r>
              <a:rPr lang="en-US" sz="3200" baseline="30000" dirty="0">
                <a:solidFill>
                  <a:srgbClr val="C00000"/>
                </a:solidFill>
              </a:rPr>
              <a:t> </a:t>
            </a:r>
            <a:r>
              <a:rPr lang="en-US" sz="3200" b="1" i="1" dirty="0"/>
              <a:t>was turned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i="1" u="none" strike="noStrike" cap="none" normalizeH="0" baseline="0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</a:rPr>
              <a:t>Divine passive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400" i="1" dirty="0">
                <a:solidFill>
                  <a:schemeClr val="accent2">
                    <a:lumMod val="50000"/>
                  </a:schemeClr>
                </a:solidFill>
              </a:rPr>
              <a:t>Unseen hand of God…</a:t>
            </a:r>
            <a:endParaRPr kumimoji="0" lang="en-US" sz="3400" i="1" u="none" strike="noStrike" cap="none" normalizeH="0" baseline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0050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5. </a:t>
            </a:r>
            <a:r>
              <a:rPr lang="en-US" altLang="en-US" sz="3600" dirty="0">
                <a:solidFill>
                  <a:srgbClr val="FFFFCC"/>
                </a:solidFill>
              </a:rPr>
              <a:t>Preservation of God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Est.9:28 - Turns fast into feast</a:t>
            </a:r>
          </a:p>
          <a:p>
            <a:pPr lvl="1">
              <a:spcAft>
                <a:spcPts val="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Est.4 – why doesn’t somebody do something?  </a:t>
            </a:r>
          </a:p>
          <a:p>
            <a:pPr lvl="1">
              <a:spcAft>
                <a:spcPts val="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00B050"/>
                </a:solidFill>
              </a:rPr>
              <a:t>1. </a:t>
            </a:r>
            <a:r>
              <a:rPr lang="en-US" altLang="en-US" sz="3200" dirty="0">
                <a:solidFill>
                  <a:schemeClr val="bg1"/>
                </a:solidFill>
              </a:rPr>
              <a:t>Do not doubt Him.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00B050"/>
                </a:solidFill>
              </a:rPr>
              <a:t>2. </a:t>
            </a:r>
            <a:r>
              <a:rPr lang="en-US" altLang="en-US" sz="3200" dirty="0">
                <a:solidFill>
                  <a:schemeClr val="bg1"/>
                </a:solidFill>
              </a:rPr>
              <a:t>Do not fear enemy.  Mt.10:28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00B050"/>
                </a:solidFill>
              </a:rPr>
              <a:t>3. </a:t>
            </a:r>
            <a:r>
              <a:rPr lang="en-US" altLang="en-US" sz="3200" dirty="0">
                <a:solidFill>
                  <a:schemeClr val="bg1"/>
                </a:solidFill>
              </a:rPr>
              <a:t>Do not forget outcome: 1 Co.15</a:t>
            </a:r>
          </a:p>
          <a:p>
            <a:pPr lvl="1">
              <a:spcAft>
                <a:spcPts val="0"/>
              </a:spcAft>
            </a:pPr>
            <a:endParaRPr lang="en-US" altLang="en-US" sz="30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</a:pPr>
            <a:endParaRPr lang="en-US" altLang="en-US" sz="3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D2CC6284-3099-4EFA-B6CF-F5EEC91E21FF}"/>
              </a:ext>
            </a:extLst>
          </p:cNvPr>
          <p:cNvSpPr/>
          <p:nvPr/>
        </p:nvSpPr>
        <p:spPr>
          <a:xfrm>
            <a:off x="732504" y="2895600"/>
            <a:ext cx="7696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Jews: </a:t>
            </a:r>
            <a:r>
              <a:rPr lang="en-US" sz="3200" dirty="0">
                <a:solidFill>
                  <a:schemeClr val="tx1"/>
                </a:solidFill>
              </a:rPr>
              <a:t>all news was bad; fasting; crying…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2639BA5-631A-43D0-9749-2F7CDFFD9017}"/>
              </a:ext>
            </a:extLst>
          </p:cNvPr>
          <p:cNvSpPr/>
          <p:nvPr/>
        </p:nvSpPr>
        <p:spPr>
          <a:xfrm>
            <a:off x="732504" y="3733800"/>
            <a:ext cx="7696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Lesson: </a:t>
            </a:r>
            <a:r>
              <a:rPr lang="en-US" sz="3200" dirty="0">
                <a:solidFill>
                  <a:schemeClr val="tx1"/>
                </a:solidFill>
              </a:rPr>
              <a:t>‘more with us…’ – 2 Kings 6</a:t>
            </a:r>
          </a:p>
        </p:txBody>
      </p:sp>
    </p:spTree>
    <p:extLst>
      <p:ext uri="{BB962C8B-B14F-4D97-AF65-F5344CB8AC3E}">
        <p14:creationId xmlns="" xmlns:p14="http://schemas.microsoft.com/office/powerpoint/2010/main" val="179326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66800"/>
            <a:ext cx="6858000" cy="1143000"/>
          </a:xfrm>
          <a:solidFill>
            <a:srgbClr val="FFFFCC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Background:</a:t>
            </a:r>
            <a:b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Mention of God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486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 ‘For the living God is with him’ 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2800" dirty="0">
                <a:solidFill>
                  <a:schemeClr val="bg1"/>
                </a:solidFill>
              </a:rPr>
              <a:t>– Esther 6:13, LXX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8:12-17, Mordecai promoted; Haman’s decree bypassed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9:1-13, Jews destroy enemies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9:14-32, celebration</a:t>
            </a:r>
          </a:p>
          <a:p>
            <a:pPr>
              <a:spcAft>
                <a:spcPts val="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10:1-3, Mordecai’s promotion</a:t>
            </a:r>
          </a:p>
          <a:p>
            <a:pPr lvl="1">
              <a:spcAft>
                <a:spcPts val="4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Joseph – Egypt</a:t>
            </a:r>
          </a:p>
          <a:p>
            <a:pPr lvl="1">
              <a:spcAft>
                <a:spcPts val="4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Daniel – Babylon</a:t>
            </a:r>
          </a:p>
          <a:p>
            <a:pPr lvl="1">
              <a:spcAft>
                <a:spcPts val="4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Mordecai – Persia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46177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66800"/>
            <a:ext cx="6858000" cy="457200"/>
          </a:xfrm>
          <a:solidFill>
            <a:schemeClr val="bg1"/>
          </a:solidFill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Background: No Mention of God</a:t>
            </a:r>
            <a:endParaRPr lang="en-US" sz="3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="" xmlns:a16="http://schemas.microsoft.com/office/drawing/2014/main" id="{A978852E-EFAA-4365-A20B-8457B986DB4D}"/>
              </a:ext>
            </a:extLst>
          </p:cNvPr>
          <p:cNvSpPr txBox="1">
            <a:spLocks/>
          </p:cNvSpPr>
          <p:nvPr/>
        </p:nvSpPr>
        <p:spPr bwMode="auto">
          <a:xfrm>
            <a:off x="1143000" y="1676400"/>
            <a:ext cx="6858000" cy="1143000"/>
          </a:xfrm>
          <a:prstGeom prst="rect">
            <a:avLst/>
          </a:prstGeom>
          <a:solidFill>
            <a:srgbClr val="FFFFCC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Book: All About God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170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1. </a:t>
            </a:r>
            <a:r>
              <a:rPr lang="en-US" altLang="en-US" sz="3600" dirty="0">
                <a:solidFill>
                  <a:srgbClr val="FFFFCC"/>
                </a:solidFill>
              </a:rPr>
              <a:t>Proclamation of God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Ch.1-2: if listen to bad advice…</a:t>
            </a:r>
          </a:p>
          <a:p>
            <a:pPr>
              <a:spcAft>
                <a:spcPts val="4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Ch.1-2: if act under influence of anger…</a:t>
            </a:r>
          </a:p>
          <a:p>
            <a:pPr>
              <a:spcAft>
                <a:spcPts val="4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Ch.1-2: if mistreat loved ones, may suffer more than they do</a:t>
            </a:r>
          </a:p>
          <a:p>
            <a:pPr>
              <a:spcAft>
                <a:spcPts val="4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Ch.3:2,5, Mordecai knew God’s word; literally ‘</a:t>
            </a:r>
            <a:r>
              <a:rPr lang="en-US" altLang="en-US" sz="3400" u="sng" dirty="0">
                <a:solidFill>
                  <a:schemeClr val="bg1"/>
                </a:solidFill>
              </a:rPr>
              <a:t>stood</a:t>
            </a:r>
            <a:r>
              <a:rPr lang="en-US" altLang="en-US" sz="3400" dirty="0">
                <a:solidFill>
                  <a:schemeClr val="bg1"/>
                </a:solidFill>
              </a:rPr>
              <a:t>’ alone</a:t>
            </a:r>
          </a:p>
          <a:p>
            <a:pPr>
              <a:spcAft>
                <a:spcPts val="4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Ch.4, if heed godly advice, no regrets</a:t>
            </a:r>
          </a:p>
          <a:p>
            <a:pPr>
              <a:spcAft>
                <a:spcPts val="4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Ch.5:2, approach king’s throne, Hb.4</a:t>
            </a:r>
          </a:p>
          <a:p>
            <a:pPr>
              <a:spcAft>
                <a:spcPts val="400"/>
              </a:spcAft>
            </a:pPr>
            <a:r>
              <a:rPr lang="en-US" altLang="en-US" sz="3400" dirty="0">
                <a:solidFill>
                  <a:schemeClr val="bg1"/>
                </a:solidFill>
              </a:rPr>
              <a:t>Ch.5-9, sin pays</a:t>
            </a: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818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2. </a:t>
            </a:r>
            <a:r>
              <a:rPr lang="en-US" altLang="en-US" sz="3600" dirty="0">
                <a:solidFill>
                  <a:srgbClr val="FFFFCC"/>
                </a:solidFill>
              </a:rPr>
              <a:t>People of God shine in the dark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examples of . . .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Forgiveness, 2:21-23 </a:t>
            </a:r>
          </a:p>
          <a:p>
            <a:pPr marL="857250" lvl="2" indent="0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Jer.29:7</a:t>
            </a:r>
          </a:p>
          <a:p>
            <a:pPr marL="857250" lvl="2" indent="0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Gn.50:17…</a:t>
            </a:r>
          </a:p>
          <a:p>
            <a:pPr marL="857250" lvl="2" indent="0">
              <a:spcAft>
                <a:spcPts val="6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c. </a:t>
            </a: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Mt.6:14-15</a:t>
            </a: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974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2. </a:t>
            </a:r>
            <a:r>
              <a:rPr lang="en-US" altLang="en-US" sz="3600" dirty="0">
                <a:solidFill>
                  <a:srgbClr val="FFFFCC"/>
                </a:solidFill>
              </a:rPr>
              <a:t>People of God shine in the dark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examples of . . .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Forgiveness, 2:21-23 </a:t>
            </a:r>
          </a:p>
          <a:p>
            <a:pPr marL="971550" lvl="1" indent="-514350">
              <a:spcAft>
                <a:spcPts val="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Faith, 4:14</a:t>
            </a:r>
          </a:p>
          <a:p>
            <a:pPr marL="971550" lvl="1" indent="-514350">
              <a:spcAft>
                <a:spcPts val="200"/>
              </a:spcAft>
              <a:buAutoNum type="arabicPeriod"/>
            </a:pPr>
            <a:endParaRPr lang="en-US" altLang="en-US" sz="3400" dirty="0">
              <a:solidFill>
                <a:schemeClr val="bg1"/>
              </a:solidFill>
            </a:endParaRPr>
          </a:p>
          <a:p>
            <a:pPr marL="971550" lvl="1" indent="-514350">
              <a:spcAft>
                <a:spcPts val="200"/>
              </a:spcAft>
              <a:buAutoNum type="arabicPeriod"/>
            </a:pPr>
            <a:endParaRPr lang="en-US" altLang="en-US" sz="3400" dirty="0">
              <a:solidFill>
                <a:schemeClr val="bg1"/>
              </a:solidFill>
            </a:endParaRPr>
          </a:p>
          <a:p>
            <a:pPr lvl="2">
              <a:spcBef>
                <a:spcPts val="1200"/>
              </a:spcBef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said it; that settles it; they believed</a:t>
            </a:r>
          </a:p>
          <a:p>
            <a:pPr lvl="2"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Standing on the promises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D43C89A2-8A59-4601-8FAE-E15E873BB844}"/>
              </a:ext>
            </a:extLst>
          </p:cNvPr>
          <p:cNvSpPr/>
          <p:nvPr/>
        </p:nvSpPr>
        <p:spPr>
          <a:xfrm>
            <a:off x="1700026" y="3200400"/>
            <a:ext cx="5749636" cy="10668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Why so sure?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Gn.12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– promises of God</a:t>
            </a:r>
          </a:p>
        </p:txBody>
      </p:sp>
    </p:spTree>
    <p:extLst>
      <p:ext uri="{BB962C8B-B14F-4D97-AF65-F5344CB8AC3E}">
        <p14:creationId xmlns="" xmlns:p14="http://schemas.microsoft.com/office/powerpoint/2010/main" val="140552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2. </a:t>
            </a:r>
            <a:r>
              <a:rPr lang="en-US" altLang="en-US" sz="3600" dirty="0">
                <a:solidFill>
                  <a:srgbClr val="FFFFCC"/>
                </a:solidFill>
              </a:rPr>
              <a:t>People of God shine in the dark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Great examples of . . .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Forgiveness, 2:21-23 </a:t>
            </a:r>
          </a:p>
          <a:p>
            <a:pPr marL="971550" lvl="1" indent="-514350">
              <a:spcAft>
                <a:spcPts val="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Faith, 4:14</a:t>
            </a:r>
          </a:p>
          <a:p>
            <a:pPr marL="971550" lvl="1" indent="-514350">
              <a:spcAft>
                <a:spcPts val="2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Fearlessness, 4:16</a:t>
            </a:r>
          </a:p>
          <a:p>
            <a:pPr marL="857250" lvl="2" indent="0">
              <a:spcAft>
                <a:spcPts val="2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a. </a:t>
            </a:r>
            <a:r>
              <a:rPr lang="en-US" altLang="en-US" sz="3200" dirty="0">
                <a:solidFill>
                  <a:schemeClr val="bg1"/>
                </a:solidFill>
              </a:rPr>
              <a:t>Our friends encourage; Dt.13:6-11</a:t>
            </a:r>
          </a:p>
          <a:p>
            <a:pPr marL="857250" lvl="2" indent="0">
              <a:spcAft>
                <a:spcPts val="200"/>
              </a:spcAft>
              <a:buNone/>
            </a:pPr>
            <a:r>
              <a:rPr lang="en-US" altLang="en-US" sz="2800" dirty="0">
                <a:solidFill>
                  <a:schemeClr val="bg1"/>
                </a:solidFill>
              </a:rPr>
              <a:t>b. </a:t>
            </a:r>
            <a:r>
              <a:rPr lang="en-US" altLang="en-US" sz="3200" dirty="0">
                <a:solidFill>
                  <a:schemeClr val="bg1"/>
                </a:solidFill>
              </a:rPr>
              <a:t>Our enemies threaten; Dn.3; 2 Tim.4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426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altLang="en-US" sz="2800" dirty="0">
                <a:solidFill>
                  <a:srgbClr val="CCFFFF"/>
                </a:solidFill>
              </a:rPr>
              <a:t>3. </a:t>
            </a:r>
            <a:r>
              <a:rPr lang="en-US" altLang="en-US" sz="3600" dirty="0">
                <a:solidFill>
                  <a:srgbClr val="FFFFCC"/>
                </a:solidFill>
              </a:rPr>
              <a:t>Providence of God</a:t>
            </a:r>
            <a:endParaRPr lang="en-US" altLang="en-US" sz="3600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>
              <a:spcAft>
                <a:spcPts val="40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4:14, who knows…?</a:t>
            </a:r>
          </a:p>
          <a:p>
            <a:pPr>
              <a:spcAft>
                <a:spcPts val="400"/>
              </a:spcAft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4:16, Jewish girl: right place / time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Miracle?   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alt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Providence?   Ac.23</a:t>
            </a:r>
          </a:p>
          <a:p>
            <a:pPr marL="914400" lvl="2" indent="-57150" defTabSz="627063">
              <a:spcAft>
                <a:spcPts val="600"/>
              </a:spcAft>
              <a:buNone/>
              <a:tabLst>
                <a:tab pos="1254125" algn="l"/>
              </a:tabLst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a.  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Used series of ‘chance events’ to 		save His people</a:t>
            </a:r>
          </a:p>
          <a:p>
            <a:pPr marL="914400" lvl="2" indent="-57150" defTabSz="627063">
              <a:spcAft>
                <a:spcPts val="600"/>
              </a:spcAft>
              <a:buNone/>
              <a:tabLst>
                <a:tab pos="1312863" algn="l"/>
              </a:tabLst>
            </a:pP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b.</a:t>
            </a:r>
            <a:r>
              <a:rPr lang="en-US" alt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 Evangelism</a:t>
            </a:r>
          </a:p>
          <a:p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893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2650</TotalTime>
  <Words>374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I. Background: No Mention of God</vt:lpstr>
      <vt:lpstr> ‘For the living God is with him’  – Esther 6:13, LXX</vt:lpstr>
      <vt:lpstr>I. Background: No Mention of God</vt:lpstr>
      <vt:lpstr>1. Proclamation of God</vt:lpstr>
      <vt:lpstr>2. People of God shine in the dark</vt:lpstr>
      <vt:lpstr>2. People of God shine in the dark</vt:lpstr>
      <vt:lpstr>2. People of God shine in the dark</vt:lpstr>
      <vt:lpstr>3. Providence of God</vt:lpstr>
      <vt:lpstr>4. Power of God</vt:lpstr>
      <vt:lpstr>5. Preservation of God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323</cp:revision>
  <dcterms:created xsi:type="dcterms:W3CDTF">2004-01-08T21:08:14Z</dcterms:created>
  <dcterms:modified xsi:type="dcterms:W3CDTF">2017-10-16T01:08:08Z</dcterms:modified>
</cp:coreProperties>
</file>