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305" r:id="rId2"/>
    <p:sldId id="366" r:id="rId3"/>
    <p:sldId id="367" r:id="rId4"/>
    <p:sldId id="419" r:id="rId5"/>
    <p:sldId id="420" r:id="rId6"/>
    <p:sldId id="402" r:id="rId7"/>
    <p:sldId id="421" r:id="rId8"/>
    <p:sldId id="422" r:id="rId9"/>
    <p:sldId id="424" r:id="rId10"/>
    <p:sldId id="418" r:id="rId11"/>
    <p:sldId id="423" r:id="rId12"/>
    <p:sldId id="403" r:id="rId13"/>
    <p:sldId id="425" r:id="rId14"/>
    <p:sldId id="426" r:id="rId15"/>
    <p:sldId id="410" r:id="rId16"/>
    <p:sldId id="427" r:id="rId17"/>
    <p:sldId id="411" r:id="rId18"/>
    <p:sldId id="428" r:id="rId19"/>
    <p:sldId id="429" r:id="rId20"/>
    <p:sldId id="434" r:id="rId21"/>
    <p:sldId id="430"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FFFFCC"/>
    <a:srgbClr val="99FF33"/>
    <a:srgbClr val="C0C0C0"/>
    <a:srgbClr val="CCFFFF"/>
    <a:srgbClr val="EAEAEA"/>
    <a:srgbClr val="F8F8F8"/>
    <a:srgbClr val="DDDDDD"/>
    <a:srgbClr val="FFFF00"/>
    <a:srgbClr val="0066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howGuides="1">
      <p:cViewPr varScale="1">
        <p:scale>
          <a:sx n="65" d="100"/>
          <a:sy n="65" d="100"/>
        </p:scale>
        <p:origin x="-582"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E0F358-7D01-4D68-BB99-394C091459F0}" type="datetimeFigureOut">
              <a:rPr lang="en-US" smtClean="0"/>
              <a:pPr/>
              <a:t>11/5/2017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C5D134-76E8-4430-B990-5385720D373D}" type="slidenum">
              <a:rPr lang="en-US" smtClean="0"/>
              <a:pPr/>
              <a:t>‹#›</a:t>
            </a:fld>
            <a:endParaRPr lang="en-US"/>
          </a:p>
        </p:txBody>
      </p:sp>
    </p:spTree>
    <p:extLst>
      <p:ext uri="{BB962C8B-B14F-4D97-AF65-F5344CB8AC3E}">
        <p14:creationId xmlns:p14="http://schemas.microsoft.com/office/powerpoint/2010/main" xmlns="" val="3949539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618CC59-2BB9-4D66-89EA-EC5F53207BBC}" type="slidenum">
              <a:rPr lang="en-US" altLang="en-US"/>
              <a:pPr/>
              <a:t>‹#›</a:t>
            </a:fld>
            <a:endParaRPr lang="en-US" altLang="en-US"/>
          </a:p>
        </p:txBody>
      </p:sp>
    </p:spTree>
    <p:extLst>
      <p:ext uri="{BB962C8B-B14F-4D97-AF65-F5344CB8AC3E}">
        <p14:creationId xmlns:p14="http://schemas.microsoft.com/office/powerpoint/2010/main" xmlns="" val="2334301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5E277CA-B34E-4685-9764-05F1582DD563}" type="slidenum">
              <a:rPr lang="en-US" altLang="en-US"/>
              <a:pPr/>
              <a:t>‹#›</a:t>
            </a:fld>
            <a:endParaRPr lang="en-US" altLang="en-US"/>
          </a:p>
        </p:txBody>
      </p:sp>
    </p:spTree>
    <p:extLst>
      <p:ext uri="{BB962C8B-B14F-4D97-AF65-F5344CB8AC3E}">
        <p14:creationId xmlns:p14="http://schemas.microsoft.com/office/powerpoint/2010/main" xmlns="" val="1740258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B7A44EF-35B6-4BA2-94E8-8A291C309A8F}" type="slidenum">
              <a:rPr lang="en-US" altLang="en-US"/>
              <a:pPr/>
              <a:t>‹#›</a:t>
            </a:fld>
            <a:endParaRPr lang="en-US" altLang="en-US"/>
          </a:p>
        </p:txBody>
      </p:sp>
    </p:spTree>
    <p:extLst>
      <p:ext uri="{BB962C8B-B14F-4D97-AF65-F5344CB8AC3E}">
        <p14:creationId xmlns:p14="http://schemas.microsoft.com/office/powerpoint/2010/main" xmlns="" val="1625706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900CDB0-671E-4BF2-9B05-F278A425E81F}" type="slidenum">
              <a:rPr lang="en-US" altLang="en-US"/>
              <a:pPr/>
              <a:t>‹#›</a:t>
            </a:fld>
            <a:endParaRPr lang="en-US" altLang="en-US"/>
          </a:p>
        </p:txBody>
      </p:sp>
    </p:spTree>
    <p:extLst>
      <p:ext uri="{BB962C8B-B14F-4D97-AF65-F5344CB8AC3E}">
        <p14:creationId xmlns:p14="http://schemas.microsoft.com/office/powerpoint/2010/main" xmlns="" val="382600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54083BD-CC05-454A-B5F3-8330BAA7D372}" type="slidenum">
              <a:rPr lang="en-US" altLang="en-US"/>
              <a:pPr/>
              <a:t>‹#›</a:t>
            </a:fld>
            <a:endParaRPr lang="en-US" altLang="en-US"/>
          </a:p>
        </p:txBody>
      </p:sp>
    </p:spTree>
    <p:extLst>
      <p:ext uri="{BB962C8B-B14F-4D97-AF65-F5344CB8AC3E}">
        <p14:creationId xmlns:p14="http://schemas.microsoft.com/office/powerpoint/2010/main" xmlns="" val="3418772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ECCE5FA-4EEC-4547-8EDF-B41A7E5E2D46}" type="slidenum">
              <a:rPr lang="en-US" altLang="en-US"/>
              <a:pPr/>
              <a:t>‹#›</a:t>
            </a:fld>
            <a:endParaRPr lang="en-US" altLang="en-US"/>
          </a:p>
        </p:txBody>
      </p:sp>
    </p:spTree>
    <p:extLst>
      <p:ext uri="{BB962C8B-B14F-4D97-AF65-F5344CB8AC3E}">
        <p14:creationId xmlns:p14="http://schemas.microsoft.com/office/powerpoint/2010/main" xmlns="" val="724892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D8784FB7-DB9A-46D2-B1A2-EB73675BA574}" type="slidenum">
              <a:rPr lang="en-US" altLang="en-US"/>
              <a:pPr/>
              <a:t>‹#›</a:t>
            </a:fld>
            <a:endParaRPr lang="en-US" altLang="en-US"/>
          </a:p>
        </p:txBody>
      </p:sp>
    </p:spTree>
    <p:extLst>
      <p:ext uri="{BB962C8B-B14F-4D97-AF65-F5344CB8AC3E}">
        <p14:creationId xmlns:p14="http://schemas.microsoft.com/office/powerpoint/2010/main" xmlns="" val="529984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861718E9-636E-4686-8A5C-2BD8042C2342}" type="slidenum">
              <a:rPr lang="en-US" altLang="en-US"/>
              <a:pPr/>
              <a:t>‹#›</a:t>
            </a:fld>
            <a:endParaRPr lang="en-US" altLang="en-US"/>
          </a:p>
        </p:txBody>
      </p:sp>
    </p:spTree>
    <p:extLst>
      <p:ext uri="{BB962C8B-B14F-4D97-AF65-F5344CB8AC3E}">
        <p14:creationId xmlns:p14="http://schemas.microsoft.com/office/powerpoint/2010/main" xmlns="" val="1408971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56E69D4D-AEBA-443F-A46F-AF483A246E5A}" type="slidenum">
              <a:rPr lang="en-US" altLang="en-US"/>
              <a:pPr/>
              <a:t>‹#›</a:t>
            </a:fld>
            <a:endParaRPr lang="en-US" altLang="en-US"/>
          </a:p>
        </p:txBody>
      </p:sp>
    </p:spTree>
    <p:extLst>
      <p:ext uri="{BB962C8B-B14F-4D97-AF65-F5344CB8AC3E}">
        <p14:creationId xmlns:p14="http://schemas.microsoft.com/office/powerpoint/2010/main" xmlns="" val="586946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90F0AC7-175D-42AC-BE4B-9BBD2289AF4C}" type="slidenum">
              <a:rPr lang="en-US" altLang="en-US"/>
              <a:pPr/>
              <a:t>‹#›</a:t>
            </a:fld>
            <a:endParaRPr lang="en-US" altLang="en-US"/>
          </a:p>
        </p:txBody>
      </p:sp>
    </p:spTree>
    <p:extLst>
      <p:ext uri="{BB962C8B-B14F-4D97-AF65-F5344CB8AC3E}">
        <p14:creationId xmlns:p14="http://schemas.microsoft.com/office/powerpoint/2010/main" xmlns="" val="1735275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351F513-D9AC-4E72-A51A-42CDBCD9FFF8}" type="slidenum">
              <a:rPr lang="en-US" altLang="en-US"/>
              <a:pPr/>
              <a:t>‹#›</a:t>
            </a:fld>
            <a:endParaRPr lang="en-US" altLang="en-US"/>
          </a:p>
        </p:txBody>
      </p:sp>
    </p:spTree>
    <p:extLst>
      <p:ext uri="{BB962C8B-B14F-4D97-AF65-F5344CB8AC3E}">
        <p14:creationId xmlns:p14="http://schemas.microsoft.com/office/powerpoint/2010/main" xmlns="" val="634056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9C68EBA-A7B9-429F-ABFC-7908F04228D3}"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uiExpand="1"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7" name="Rectangle 6"/>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2438400" y="2379408"/>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dirty="0">
              <a:solidFill>
                <a:schemeClr val="tx1"/>
              </a:solidFill>
            </a:endParaRPr>
          </a:p>
        </p:txBody>
      </p:sp>
      <p:sp>
        <p:nvSpPr>
          <p:cNvPr id="3" name="Rectangle: Rounded Corners 2">
            <a:extLst>
              <a:ext uri="{FF2B5EF4-FFF2-40B4-BE49-F238E27FC236}">
                <a16:creationId xmlns:a16="http://schemas.microsoft.com/office/drawing/2014/main" xmlns="" id="{1BBC1824-2D85-4E16-8CEF-63034EC2D16E}"/>
              </a:ext>
            </a:extLst>
          </p:cNvPr>
          <p:cNvSpPr/>
          <p:nvPr/>
        </p:nvSpPr>
        <p:spPr>
          <a:xfrm>
            <a:off x="1033002" y="1752600"/>
            <a:ext cx="7124700" cy="1424940"/>
          </a:xfrm>
          <a:prstGeom prst="roundRect">
            <a:avLst/>
          </a:prstGeom>
          <a:gradFill>
            <a:gsLst>
              <a:gs pos="0">
                <a:schemeClr val="accent1">
                  <a:lumMod val="5000"/>
                  <a:lumOff val="95000"/>
                </a:schemeClr>
              </a:gs>
              <a:gs pos="27000">
                <a:schemeClr val="accent1">
                  <a:lumMod val="45000"/>
                  <a:lumOff val="55000"/>
                </a:schemeClr>
              </a:gs>
              <a:gs pos="60000">
                <a:schemeClr val="accent1">
                  <a:lumMod val="45000"/>
                  <a:lumOff val="55000"/>
                </a:schemeClr>
              </a:gs>
              <a:gs pos="100000">
                <a:schemeClr val="accent1">
                  <a:lumMod val="30000"/>
                  <a:lumOff val="70000"/>
                </a:schemeClr>
              </a:gs>
            </a:gsLst>
            <a:lin ang="5400000" scaled="1"/>
          </a:gradFill>
          <a:ln w="19050">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solidFill>
                  <a:schemeClr val="accent2">
                    <a:lumMod val="75000"/>
                  </a:schemeClr>
                </a:solidFill>
              </a:rPr>
              <a:t>The Prophet Who Conquered Moab</a:t>
            </a:r>
            <a:endParaRPr lang="en-US" sz="4400" dirty="0">
              <a:solidFill>
                <a:schemeClr val="accent2">
                  <a:lumMod val="75000"/>
                </a:schemeClr>
              </a:solidFill>
              <a:effectLst>
                <a:outerShdw blurRad="38100" dist="38100" dir="2700000" algn="tl">
                  <a:srgbClr val="000000">
                    <a:alpha val="43137"/>
                  </a:srgbClr>
                </a:outerShdw>
              </a:effectLst>
            </a:endParaRPr>
          </a:p>
        </p:txBody>
      </p:sp>
      <p:sp>
        <p:nvSpPr>
          <p:cNvPr id="4" name="Rectangle 3">
            <a:extLst>
              <a:ext uri="{FF2B5EF4-FFF2-40B4-BE49-F238E27FC236}">
                <a16:creationId xmlns:a16="http://schemas.microsoft.com/office/drawing/2014/main" xmlns="" id="{F568C44B-236E-492F-B54D-B6DF34933A30}"/>
              </a:ext>
            </a:extLst>
          </p:cNvPr>
          <p:cNvSpPr/>
          <p:nvPr/>
        </p:nvSpPr>
        <p:spPr>
          <a:xfrm>
            <a:off x="3200400" y="3429000"/>
            <a:ext cx="2743200" cy="685800"/>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bg1"/>
                </a:solidFill>
              </a:rPr>
              <a:t>2 Kings 3</a:t>
            </a:r>
          </a:p>
        </p:txBody>
      </p:sp>
    </p:spTree>
    <p:extLst>
      <p:ext uri="{BB962C8B-B14F-4D97-AF65-F5344CB8AC3E}">
        <p14:creationId xmlns:p14="http://schemas.microsoft.com/office/powerpoint/2010/main" xmlns="" val="26594084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Moab, Edom, and Libnah Revolt">
            <a:extLst>
              <a:ext uri="{FF2B5EF4-FFF2-40B4-BE49-F238E27FC236}">
                <a16:creationId xmlns:a16="http://schemas.microsoft.com/office/drawing/2014/main" xmlns="" id="{C1418810-1416-4A09-983A-FD52F230CAB3}"/>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124075" y="95250"/>
            <a:ext cx="4895850" cy="66675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011424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a:xfrm>
            <a:off x="1738116" y="1143000"/>
            <a:ext cx="5667768" cy="457200"/>
          </a:xfr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txBody>
          <a:bodyPr anchor="ctr" anchorCtr="0"/>
          <a:lstStyle/>
          <a:p>
            <a:r>
              <a:rPr lang="en-US" sz="24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I. The Rebellion, 1-6</a:t>
            </a:r>
            <a:endParaRPr lang="en-US" sz="32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3" name="Title 1">
            <a:extLst>
              <a:ext uri="{FF2B5EF4-FFF2-40B4-BE49-F238E27FC236}">
                <a16:creationId xmlns:a16="http://schemas.microsoft.com/office/drawing/2014/main" xmlns="" id="{E59ED9A0-1A78-4210-861E-0C3AE25A12C3}"/>
              </a:ext>
            </a:extLst>
          </p:cNvPr>
          <p:cNvSpPr txBox="1">
            <a:spLocks/>
          </p:cNvSpPr>
          <p:nvPr/>
        </p:nvSpPr>
        <p:spPr bwMode="auto">
          <a:xfrm>
            <a:off x="1752600" y="2362200"/>
            <a:ext cx="5667768" cy="1219200"/>
          </a:xfrm>
          <a:prstGeom prst="rect">
            <a:avLst/>
          </a:prstGeom>
          <a:blipFill>
            <a:blip r:embed="rId2" cstate="print"/>
            <a:tile tx="0" ty="0" sx="100000" sy="100000" flip="none" algn="tl"/>
          </a:blipFill>
          <a:ln>
            <a:noFill/>
          </a:ln>
          <a:effectLst>
            <a:outerShdw blurRad="50800" dist="38100" dir="2700000" algn="tl" rotWithShape="0">
              <a:prstClr val="black">
                <a:alpha val="40000"/>
              </a:prstClr>
            </a:outerShdw>
          </a:effectLst>
          <a:scene3d>
            <a:camera prst="orthographicFront"/>
            <a:lightRig rig="threePt" dir="t"/>
          </a:scene3d>
          <a:sp3d>
            <a:bevelT/>
          </a:sp3d>
          <a:extLs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36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III. The Reproof, 9b-19</a:t>
            </a:r>
            <a:endParaRPr lang="en-US" sz="44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4" name="Title 1">
            <a:extLst>
              <a:ext uri="{FF2B5EF4-FFF2-40B4-BE49-F238E27FC236}">
                <a16:creationId xmlns:a16="http://schemas.microsoft.com/office/drawing/2014/main" xmlns="" id="{5AB9C593-F712-4A8F-9351-DA66DF4AD894}"/>
              </a:ext>
            </a:extLst>
          </p:cNvPr>
          <p:cNvSpPr txBox="1">
            <a:spLocks/>
          </p:cNvSpPr>
          <p:nvPr/>
        </p:nvSpPr>
        <p:spPr bwMode="auto">
          <a:xfrm>
            <a:off x="1752600" y="1752600"/>
            <a:ext cx="5667768" cy="457200"/>
          </a:xfrm>
          <a:prstGeom prst="rect">
            <a:avLst/>
          </a:pr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a:bevelT/>
          </a:sp3d>
          <a:extLs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24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II. The Rulers, 7-9a</a:t>
            </a:r>
            <a:endParaRPr lang="en-US" sz="32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31498133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1143000"/>
          </a:xfrm>
        </p:spPr>
        <p:txBody>
          <a:bodyPr/>
          <a:lstStyle/>
          <a:p>
            <a:r>
              <a:rPr lang="en-US" altLang="en-US" sz="3600" dirty="0">
                <a:solidFill>
                  <a:srgbClr val="FFFFCC"/>
                </a:solidFill>
              </a:rPr>
              <a:t>Seven days later: no water (9)</a:t>
            </a:r>
            <a:endParaRPr lang="en-US" altLang="en-US" sz="3600" dirty="0">
              <a:solidFill>
                <a:schemeClr val="bg1"/>
              </a:solidFill>
            </a:endParaRPr>
          </a:p>
        </p:txBody>
      </p:sp>
      <p:sp>
        <p:nvSpPr>
          <p:cNvPr id="3075" name="Rectangle 3"/>
          <p:cNvSpPr>
            <a:spLocks noGrp="1" noChangeArrowheads="1"/>
          </p:cNvSpPr>
          <p:nvPr>
            <p:ph type="body" idx="1"/>
          </p:nvPr>
        </p:nvSpPr>
        <p:spPr>
          <a:xfrm>
            <a:off x="304800" y="1066800"/>
            <a:ext cx="8534400" cy="5486400"/>
          </a:xfrm>
        </p:spPr>
        <p:txBody>
          <a:bodyPr/>
          <a:lstStyle/>
          <a:p>
            <a:pPr marL="0" indent="0" algn="ctr">
              <a:spcBef>
                <a:spcPts val="600"/>
              </a:spcBef>
              <a:spcAft>
                <a:spcPts val="600"/>
              </a:spcAft>
              <a:buNone/>
            </a:pPr>
            <a:r>
              <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rPr>
              <a:t>Why not call golden calves? (cf. v.13)</a:t>
            </a:r>
          </a:p>
          <a:p>
            <a:pPr marL="0" indent="0">
              <a:spcBef>
                <a:spcPts val="600"/>
              </a:spcBef>
              <a:spcAft>
                <a:spcPts val="600"/>
              </a:spcAft>
              <a:buNone/>
            </a:pPr>
            <a:r>
              <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11: Jehoshaphat seeks God’s guidance.  </a:t>
            </a:r>
            <a:br>
              <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br>
            <a:r>
              <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altLang="en-US" sz="2800" dirty="0">
                <a:solidFill>
                  <a:schemeClr val="bg1"/>
                </a:solidFill>
                <a:latin typeface="Verdana" panose="020B0604030504040204" pitchFamily="34" charset="0"/>
                <a:ea typeface="Verdana" panose="020B0604030504040204" pitchFamily="34" charset="0"/>
                <a:cs typeface="Verdana" panose="020B0604030504040204" pitchFamily="34" charset="0"/>
              </a:rPr>
              <a:t>1 K.22</a:t>
            </a:r>
          </a:p>
          <a:p>
            <a:pPr lvl="1">
              <a:spcBef>
                <a:spcPts val="600"/>
              </a:spcBef>
              <a:spcAft>
                <a:spcPts val="600"/>
              </a:spcAft>
              <a:buFont typeface="Courier New" panose="02070309020205020404" pitchFamily="49" charset="0"/>
              <a:buChar char="o"/>
            </a:pPr>
            <a:r>
              <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Servants knew Elisha – a servant.</a:t>
            </a:r>
          </a:p>
          <a:p>
            <a:pPr marL="0" indent="0">
              <a:spcBef>
                <a:spcPts val="600"/>
              </a:spcBef>
              <a:spcAft>
                <a:spcPts val="600"/>
              </a:spcAft>
              <a:buNone/>
            </a:pPr>
            <a:r>
              <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rPr>
              <a:t>12: three kings </a:t>
            </a:r>
            <a:r>
              <a:rPr lang="en-US" altLang="en-US" dirty="0">
                <a:solidFill>
                  <a:srgbClr val="FFC000"/>
                </a:solidFill>
                <a:latin typeface="Verdana" panose="020B0604030504040204" pitchFamily="34" charset="0"/>
                <a:ea typeface="Verdana" panose="020B0604030504040204" pitchFamily="34" charset="0"/>
                <a:cs typeface="Verdana" panose="020B0604030504040204" pitchFamily="34" charset="0"/>
              </a:rPr>
              <a:t>go to</a:t>
            </a:r>
            <a:r>
              <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rPr>
              <a:t> prophet.</a:t>
            </a:r>
          </a:p>
          <a:p>
            <a:pPr marL="0" indent="0">
              <a:spcBef>
                <a:spcPts val="600"/>
              </a:spcBef>
              <a:spcAft>
                <a:spcPts val="600"/>
              </a:spcAft>
              <a:buNone/>
            </a:pPr>
            <a:r>
              <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rPr>
              <a:t>13: to </a:t>
            </a:r>
            <a:r>
              <a:rPr lang="en-US" alt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Joram</a:t>
            </a:r>
            <a:r>
              <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altLang="en-US" sz="2800" dirty="0">
                <a:solidFill>
                  <a:schemeClr val="bg1"/>
                </a:solidFill>
                <a:latin typeface="Verdana" panose="020B0604030504040204" pitchFamily="34" charset="0"/>
                <a:ea typeface="Verdana" panose="020B0604030504040204" pitchFamily="34" charset="0"/>
                <a:cs typeface="Verdana" panose="020B0604030504040204" pitchFamily="34" charset="0"/>
              </a:rPr>
              <a:t>what do we have in common?</a:t>
            </a:r>
          </a:p>
        </p:txBody>
      </p:sp>
      <p:sp>
        <p:nvSpPr>
          <p:cNvPr id="2" name="Rectangle 1">
            <a:extLst>
              <a:ext uri="{FF2B5EF4-FFF2-40B4-BE49-F238E27FC236}">
                <a16:creationId xmlns:a16="http://schemas.microsoft.com/office/drawing/2014/main" xmlns="" id="{E521C2A7-F228-43E5-AF6B-527B4D14E858}"/>
              </a:ext>
            </a:extLst>
          </p:cNvPr>
          <p:cNvSpPr/>
          <p:nvPr/>
        </p:nvSpPr>
        <p:spPr>
          <a:xfrm>
            <a:off x="997528" y="4724400"/>
            <a:ext cx="7155872"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lgn="ctr">
              <a:buFont typeface="Wingdings" panose="05000000000000000000" pitchFamily="2" charset="2"/>
              <a:buChar char="Ø"/>
            </a:pPr>
            <a:r>
              <a:rPr lang="en-US" sz="3200" dirty="0">
                <a:solidFill>
                  <a:schemeClr val="accent2">
                    <a:lumMod val="50000"/>
                  </a:schemeClr>
                </a:solidFill>
              </a:rPr>
              <a:t>No prophet of God in Israel, 1 K.12</a:t>
            </a:r>
          </a:p>
        </p:txBody>
      </p:sp>
      <p:sp>
        <p:nvSpPr>
          <p:cNvPr id="5" name="Rectangle 4">
            <a:extLst>
              <a:ext uri="{FF2B5EF4-FFF2-40B4-BE49-F238E27FC236}">
                <a16:creationId xmlns:a16="http://schemas.microsoft.com/office/drawing/2014/main" xmlns="" id="{7D3AD579-F2ED-4985-B3E2-AD388B672C8A}"/>
              </a:ext>
            </a:extLst>
          </p:cNvPr>
          <p:cNvSpPr/>
          <p:nvPr/>
        </p:nvSpPr>
        <p:spPr>
          <a:xfrm>
            <a:off x="997528" y="5334000"/>
            <a:ext cx="7155872"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lgn="ctr">
              <a:buFont typeface="Wingdings" panose="05000000000000000000" pitchFamily="2" charset="2"/>
              <a:buChar char="Ø"/>
            </a:pPr>
            <a:r>
              <a:rPr lang="en-US" sz="3200" dirty="0">
                <a:solidFill>
                  <a:schemeClr val="accent2">
                    <a:lumMod val="50000"/>
                  </a:schemeClr>
                </a:solidFill>
              </a:rPr>
              <a:t>No worship of God in Israel, 1 K.13</a:t>
            </a:r>
          </a:p>
        </p:txBody>
      </p:sp>
      <p:sp>
        <p:nvSpPr>
          <p:cNvPr id="6" name="Rectangle 5">
            <a:extLst>
              <a:ext uri="{FF2B5EF4-FFF2-40B4-BE49-F238E27FC236}">
                <a16:creationId xmlns:a16="http://schemas.microsoft.com/office/drawing/2014/main" xmlns="" id="{15E08BCE-97A2-41F8-88F4-409D8C0C7F99}"/>
              </a:ext>
            </a:extLst>
          </p:cNvPr>
          <p:cNvSpPr/>
          <p:nvPr/>
        </p:nvSpPr>
        <p:spPr>
          <a:xfrm>
            <a:off x="997528" y="5943600"/>
            <a:ext cx="7155872"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lgn="ctr">
              <a:buFont typeface="Wingdings" panose="05000000000000000000" pitchFamily="2" charset="2"/>
              <a:buChar char="Ø"/>
            </a:pPr>
            <a:r>
              <a:rPr lang="en-US" sz="3200" dirty="0">
                <a:solidFill>
                  <a:schemeClr val="accent2">
                    <a:lumMod val="50000"/>
                  </a:schemeClr>
                </a:solidFill>
              </a:rPr>
              <a:t>No salvation of God in Israel, 1 K.14</a:t>
            </a:r>
          </a:p>
        </p:txBody>
      </p:sp>
    </p:spTree>
    <p:extLst>
      <p:ext uri="{BB962C8B-B14F-4D97-AF65-F5344CB8AC3E}">
        <p14:creationId xmlns:p14="http://schemas.microsoft.com/office/powerpoint/2010/main" xmlns="" val="1690362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1143000"/>
          </a:xfrm>
        </p:spPr>
        <p:txBody>
          <a:bodyPr/>
          <a:lstStyle/>
          <a:p>
            <a:r>
              <a:rPr lang="en-US" altLang="en-US" sz="3600" dirty="0">
                <a:solidFill>
                  <a:srgbClr val="FFFFCC"/>
                </a:solidFill>
              </a:rPr>
              <a:t>Seven days later: no water (9)</a:t>
            </a:r>
            <a:endParaRPr lang="en-US" altLang="en-US" sz="3600" dirty="0">
              <a:solidFill>
                <a:schemeClr val="bg1"/>
              </a:solidFill>
            </a:endParaRPr>
          </a:p>
        </p:txBody>
      </p:sp>
      <p:sp>
        <p:nvSpPr>
          <p:cNvPr id="3075" name="Rectangle 3"/>
          <p:cNvSpPr>
            <a:spLocks noGrp="1" noChangeArrowheads="1"/>
          </p:cNvSpPr>
          <p:nvPr>
            <p:ph type="body" idx="1"/>
          </p:nvPr>
        </p:nvSpPr>
        <p:spPr>
          <a:xfrm>
            <a:off x="304800" y="1066800"/>
            <a:ext cx="8534400" cy="5486400"/>
          </a:xfrm>
        </p:spPr>
        <p:txBody>
          <a:bodyPr/>
          <a:lstStyle/>
          <a:p>
            <a:pPr marL="0" indent="0" algn="ctr">
              <a:spcBef>
                <a:spcPts val="600"/>
              </a:spcBef>
              <a:spcAft>
                <a:spcPts val="600"/>
              </a:spcAft>
              <a:buNone/>
            </a:pPr>
            <a:r>
              <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rPr>
              <a:t>Why not call golden calves? (cf. v.13)</a:t>
            </a:r>
          </a:p>
          <a:p>
            <a:pPr marL="693738" indent="-693738">
              <a:spcBef>
                <a:spcPts val="600"/>
              </a:spcBef>
              <a:spcAft>
                <a:spcPts val="600"/>
              </a:spcAft>
              <a:buNone/>
            </a:pPr>
            <a:r>
              <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14: only attention </a:t>
            </a:r>
            <a:r>
              <a:rPr lang="en-US" altLang="en-US" sz="3200" dirty="0" err="1">
                <a:solidFill>
                  <a:schemeClr val="bg1"/>
                </a:solidFill>
                <a:latin typeface="Verdana" panose="020B0604030504040204" pitchFamily="34" charset="0"/>
                <a:ea typeface="Verdana" panose="020B0604030504040204" pitchFamily="34" charset="0"/>
                <a:cs typeface="Verdana" panose="020B0604030504040204" pitchFamily="34" charset="0"/>
              </a:rPr>
              <a:t>Joram</a:t>
            </a:r>
            <a:r>
              <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 gets is due to Jehoshaphat.</a:t>
            </a:r>
          </a:p>
          <a:p>
            <a:pPr marL="0" indent="0">
              <a:spcBef>
                <a:spcPts val="600"/>
              </a:spcBef>
              <a:spcAft>
                <a:spcPts val="600"/>
              </a:spcAft>
              <a:buNone/>
            </a:pPr>
            <a:r>
              <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rPr>
              <a:t>15: music: PUI</a:t>
            </a:r>
          </a:p>
          <a:p>
            <a:pPr marL="0" indent="0">
              <a:spcBef>
                <a:spcPts val="600"/>
              </a:spcBef>
              <a:spcAft>
                <a:spcPts val="600"/>
              </a:spcAft>
              <a:buNone/>
            </a:pPr>
            <a:r>
              <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rPr>
              <a:t>16-17: </a:t>
            </a:r>
            <a:r>
              <a:rPr lang="en-US" alt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Zered</a:t>
            </a:r>
            <a:r>
              <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rPr>
              <a:t> valley; make ditches</a:t>
            </a:r>
          </a:p>
          <a:p>
            <a:pPr marL="693738" indent="-693738">
              <a:spcBef>
                <a:spcPts val="600"/>
              </a:spcBef>
              <a:spcAft>
                <a:spcPts val="600"/>
              </a:spcAft>
              <a:buNone/>
            </a:pPr>
            <a:r>
              <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rPr>
              <a:t>18: simple / easy thing for Lord…  (20:10)</a:t>
            </a:r>
          </a:p>
          <a:p>
            <a:pPr marL="0" indent="0">
              <a:spcBef>
                <a:spcPts val="600"/>
              </a:spcBef>
              <a:spcAft>
                <a:spcPts val="600"/>
              </a:spcAft>
              <a:buNone/>
            </a:pPr>
            <a:r>
              <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rPr>
              <a:t>19: promise: total victory…  </a:t>
            </a:r>
          </a:p>
        </p:txBody>
      </p:sp>
    </p:spTree>
    <p:extLst>
      <p:ext uri="{BB962C8B-B14F-4D97-AF65-F5344CB8AC3E}">
        <p14:creationId xmlns:p14="http://schemas.microsoft.com/office/powerpoint/2010/main" xmlns="" val="257008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a:xfrm>
            <a:off x="1738116" y="1143000"/>
            <a:ext cx="5667768" cy="457200"/>
          </a:xfr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txBody>
          <a:bodyPr anchor="ctr" anchorCtr="0"/>
          <a:lstStyle/>
          <a:p>
            <a:r>
              <a:rPr lang="en-US" sz="24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I. The Rebellion, 1-6</a:t>
            </a:r>
            <a:endParaRPr lang="en-US" sz="32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3" name="Title 1">
            <a:extLst>
              <a:ext uri="{FF2B5EF4-FFF2-40B4-BE49-F238E27FC236}">
                <a16:creationId xmlns:a16="http://schemas.microsoft.com/office/drawing/2014/main" xmlns="" id="{E59ED9A0-1A78-4210-861E-0C3AE25A12C3}"/>
              </a:ext>
            </a:extLst>
          </p:cNvPr>
          <p:cNvSpPr txBox="1">
            <a:spLocks/>
          </p:cNvSpPr>
          <p:nvPr/>
        </p:nvSpPr>
        <p:spPr bwMode="auto">
          <a:xfrm>
            <a:off x="1752600" y="2971800"/>
            <a:ext cx="5667768" cy="1219200"/>
          </a:xfrm>
          <a:prstGeom prst="rect">
            <a:avLst/>
          </a:prstGeom>
          <a:blipFill>
            <a:blip r:embed="rId2" cstate="print"/>
            <a:tile tx="0" ty="0" sx="100000" sy="100000" flip="none" algn="tl"/>
          </a:blipFill>
          <a:ln>
            <a:noFill/>
          </a:ln>
          <a:effectLst>
            <a:outerShdw blurRad="50800" dist="38100" dir="2700000" algn="tl" rotWithShape="0">
              <a:prstClr val="black">
                <a:alpha val="40000"/>
              </a:prstClr>
            </a:outerShdw>
          </a:effectLst>
          <a:scene3d>
            <a:camera prst="orthographicFront"/>
            <a:lightRig rig="threePt" dir="t"/>
          </a:scene3d>
          <a:sp3d>
            <a:bevelT/>
          </a:sp3d>
          <a:extLs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36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IV. The Rout, 20-27</a:t>
            </a:r>
            <a:endParaRPr lang="en-US" sz="44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4" name="Title 1">
            <a:extLst>
              <a:ext uri="{FF2B5EF4-FFF2-40B4-BE49-F238E27FC236}">
                <a16:creationId xmlns:a16="http://schemas.microsoft.com/office/drawing/2014/main" xmlns="" id="{5AB9C593-F712-4A8F-9351-DA66DF4AD894}"/>
              </a:ext>
            </a:extLst>
          </p:cNvPr>
          <p:cNvSpPr txBox="1">
            <a:spLocks/>
          </p:cNvSpPr>
          <p:nvPr/>
        </p:nvSpPr>
        <p:spPr bwMode="auto">
          <a:xfrm>
            <a:off x="1752600" y="1752600"/>
            <a:ext cx="5667768" cy="457200"/>
          </a:xfrm>
          <a:prstGeom prst="rect">
            <a:avLst/>
          </a:pr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a:bevelT/>
          </a:sp3d>
          <a:extLs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24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II. The Rulers, 7-9a</a:t>
            </a:r>
            <a:endParaRPr lang="en-US" sz="32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6" name="Title 1">
            <a:extLst>
              <a:ext uri="{FF2B5EF4-FFF2-40B4-BE49-F238E27FC236}">
                <a16:creationId xmlns:a16="http://schemas.microsoft.com/office/drawing/2014/main" xmlns="" id="{9DB602FB-2F43-4674-A16A-74824CD6BD33}"/>
              </a:ext>
            </a:extLst>
          </p:cNvPr>
          <p:cNvSpPr txBox="1">
            <a:spLocks/>
          </p:cNvSpPr>
          <p:nvPr/>
        </p:nvSpPr>
        <p:spPr bwMode="auto">
          <a:xfrm>
            <a:off x="1752600" y="2362200"/>
            <a:ext cx="5667768" cy="457200"/>
          </a:xfrm>
          <a:prstGeom prst="rect">
            <a:avLst/>
          </a:pr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a:bevelT/>
          </a:sp3d>
          <a:extLs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24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III. The Reproof, 9b-19</a:t>
            </a:r>
            <a:endParaRPr lang="en-US" sz="32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10952013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1143000"/>
          </a:xfrm>
        </p:spPr>
        <p:txBody>
          <a:bodyPr/>
          <a:lstStyle/>
          <a:p>
            <a:r>
              <a:rPr lang="en-US" altLang="en-US" sz="3600" dirty="0">
                <a:solidFill>
                  <a:srgbClr val="FFFFCC"/>
                </a:solidFill>
              </a:rPr>
              <a:t>Sudden / complete provisions, </a:t>
            </a:r>
            <a:r>
              <a:rPr lang="en-US" altLang="en-US" sz="3600" dirty="0">
                <a:solidFill>
                  <a:schemeClr val="bg1"/>
                </a:solidFill>
              </a:rPr>
              <a:t>20</a:t>
            </a:r>
            <a:r>
              <a:rPr lang="en-US" altLang="en-US" sz="3600" dirty="0">
                <a:solidFill>
                  <a:srgbClr val="FFFFCC"/>
                </a:solidFill>
              </a:rPr>
              <a:t/>
            </a:r>
            <a:br>
              <a:rPr lang="en-US" altLang="en-US" sz="3600" dirty="0">
                <a:solidFill>
                  <a:srgbClr val="FFFFCC"/>
                </a:solidFill>
              </a:rPr>
            </a:br>
            <a:r>
              <a:rPr lang="en-US" altLang="en-US" sz="3600" dirty="0">
                <a:solidFill>
                  <a:srgbClr val="FFFFCC"/>
                </a:solidFill>
              </a:rPr>
              <a:t>Water </a:t>
            </a:r>
            <a:r>
              <a:rPr lang="en-US" altLang="en-US" sz="3600" dirty="0">
                <a:solidFill>
                  <a:schemeClr val="bg1"/>
                </a:solidFill>
              </a:rPr>
              <a:t>[cf. 1 K.18]</a:t>
            </a:r>
          </a:p>
        </p:txBody>
      </p:sp>
      <p:sp>
        <p:nvSpPr>
          <p:cNvPr id="3075" name="Rectangle 3"/>
          <p:cNvSpPr>
            <a:spLocks noGrp="1" noChangeArrowheads="1"/>
          </p:cNvSpPr>
          <p:nvPr>
            <p:ph type="body" idx="1"/>
          </p:nvPr>
        </p:nvSpPr>
        <p:spPr>
          <a:xfrm>
            <a:off x="457200" y="1278192"/>
            <a:ext cx="8229600" cy="5105400"/>
          </a:xfrm>
        </p:spPr>
        <p:txBody>
          <a:bodyPr/>
          <a:lstStyle/>
          <a:p>
            <a:pPr marL="0" indent="0">
              <a:spcBef>
                <a:spcPts val="600"/>
              </a:spcBef>
              <a:spcAft>
                <a:spcPts val="1200"/>
              </a:spcAft>
              <a:buNone/>
            </a:pPr>
            <a:r>
              <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21: desperation</a:t>
            </a:r>
          </a:p>
          <a:p>
            <a:pPr marL="0" indent="0">
              <a:spcBef>
                <a:spcPts val="600"/>
              </a:spcBef>
              <a:spcAft>
                <a:spcPts val="1200"/>
              </a:spcAft>
              <a:buNone/>
            </a:pPr>
            <a:r>
              <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rPr>
              <a:t>22-23: water . . . red as blood</a:t>
            </a:r>
          </a:p>
          <a:p>
            <a:pPr marL="0" indent="0">
              <a:spcBef>
                <a:spcPts val="600"/>
              </a:spcBef>
              <a:spcAft>
                <a:spcPts val="1200"/>
              </a:spcAft>
              <a:buNone/>
            </a:pPr>
            <a:r>
              <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24-25: destroyed </a:t>
            </a:r>
            <a:r>
              <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rPr>
              <a:t>Moabites / cities</a:t>
            </a:r>
          </a:p>
          <a:p>
            <a:pPr marL="0" indent="0">
              <a:spcBef>
                <a:spcPts val="600"/>
              </a:spcBef>
              <a:spcAft>
                <a:spcPts val="1200"/>
              </a:spcAft>
              <a:buNone/>
            </a:pPr>
            <a:r>
              <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26: last desperate attempt</a:t>
            </a:r>
          </a:p>
          <a:p>
            <a:pPr marL="633413" indent="-633413">
              <a:spcBef>
                <a:spcPts val="600"/>
              </a:spcBef>
              <a:spcAft>
                <a:spcPts val="900"/>
              </a:spcAft>
              <a:buNone/>
            </a:pPr>
            <a:r>
              <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rPr>
              <a:t>27: assumes </a:t>
            </a:r>
            <a:r>
              <a:rPr lang="en-US" alt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Chemosh</a:t>
            </a:r>
            <a:r>
              <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rPr>
              <a:t> is angry?  Induce him to give Moab victory?  </a:t>
            </a:r>
          </a:p>
          <a:p>
            <a:pPr marL="0" indent="0">
              <a:spcBef>
                <a:spcPts val="600"/>
              </a:spcBef>
              <a:spcAft>
                <a:spcPts val="900"/>
              </a:spcAft>
              <a:buNone/>
            </a:pPr>
            <a:r>
              <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	</a:t>
            </a:r>
          </a:p>
        </p:txBody>
      </p:sp>
    </p:spTree>
    <p:extLst>
      <p:ext uri="{BB962C8B-B14F-4D97-AF65-F5344CB8AC3E}">
        <p14:creationId xmlns:p14="http://schemas.microsoft.com/office/powerpoint/2010/main" xmlns="" val="2901631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1143000"/>
          </a:xfrm>
        </p:spPr>
        <p:txBody>
          <a:bodyPr/>
          <a:lstStyle/>
          <a:p>
            <a:r>
              <a:rPr lang="en-US" altLang="en-US" sz="3600" dirty="0">
                <a:solidFill>
                  <a:srgbClr val="FFFFCC"/>
                </a:solidFill>
              </a:rPr>
              <a:t>Burnt offering on the wall, </a:t>
            </a:r>
            <a:r>
              <a:rPr lang="en-US" altLang="en-US" sz="3600" dirty="0">
                <a:solidFill>
                  <a:schemeClr val="bg1"/>
                </a:solidFill>
              </a:rPr>
              <a:t>27</a:t>
            </a:r>
          </a:p>
        </p:txBody>
      </p:sp>
      <p:sp>
        <p:nvSpPr>
          <p:cNvPr id="3075" name="Rectangle 3"/>
          <p:cNvSpPr>
            <a:spLocks noGrp="1" noChangeArrowheads="1"/>
          </p:cNvSpPr>
          <p:nvPr>
            <p:ph type="body" idx="1"/>
          </p:nvPr>
        </p:nvSpPr>
        <p:spPr>
          <a:xfrm>
            <a:off x="457200" y="1143000"/>
            <a:ext cx="8229600" cy="5181600"/>
          </a:xfrm>
        </p:spPr>
        <p:txBody>
          <a:bodyPr/>
          <a:lstStyle/>
          <a:p>
            <a:pPr marL="0" indent="0">
              <a:spcBef>
                <a:spcPts val="600"/>
              </a:spcBef>
              <a:spcAft>
                <a:spcPts val="0"/>
              </a:spcAft>
              <a:buNone/>
            </a:pPr>
            <a:r>
              <a:rPr lang="en-US" altLang="en-US" sz="2800" dirty="0">
                <a:solidFill>
                  <a:srgbClr val="99FF33"/>
                </a:solidFill>
                <a:latin typeface="Verdana" panose="020B0604030504040204" pitchFamily="34" charset="0"/>
                <a:ea typeface="Verdana" panose="020B0604030504040204" pitchFamily="34" charset="0"/>
                <a:cs typeface="Verdana" panose="020B0604030504040204" pitchFamily="34" charset="0"/>
              </a:rPr>
              <a:t>1. </a:t>
            </a:r>
            <a:r>
              <a:rPr lang="en-US" altLang="en-US" sz="3400" dirty="0">
                <a:solidFill>
                  <a:srgbClr val="FFFF00"/>
                </a:solidFill>
                <a:latin typeface="Verdana" panose="020B0604030504040204" pitchFamily="34" charset="0"/>
                <a:ea typeface="Verdana" panose="020B0604030504040204" pitchFamily="34" charset="0"/>
                <a:cs typeface="Verdana" panose="020B0604030504040204" pitchFamily="34" charset="0"/>
              </a:rPr>
              <a:t>Bitter anger against Israel?</a:t>
            </a:r>
          </a:p>
          <a:p>
            <a:pPr marL="0" indent="0" defTabSz="457200">
              <a:spcBef>
                <a:spcPts val="600"/>
              </a:spcBef>
              <a:spcAft>
                <a:spcPts val="900"/>
              </a:spcAft>
              <a:buNone/>
            </a:pPr>
            <a:r>
              <a:rPr lang="en-US" altLang="en-US" sz="34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altLang="en-US" sz="2800" dirty="0">
                <a:solidFill>
                  <a:srgbClr val="FFCC00"/>
                </a:solidFill>
                <a:latin typeface="Verdana" panose="020B0604030504040204" pitchFamily="34" charset="0"/>
                <a:ea typeface="Verdana" panose="020B0604030504040204" pitchFamily="34" charset="0"/>
                <a:cs typeface="Verdana" panose="020B0604030504040204" pitchFamily="34" charset="0"/>
              </a:rPr>
              <a:t>a. </a:t>
            </a:r>
            <a:r>
              <a:rPr lang="en-US" altLang="en-US" sz="3400" dirty="0">
                <a:solidFill>
                  <a:schemeClr val="bg1"/>
                </a:solidFill>
                <a:latin typeface="Verdana" panose="020B0604030504040204" pitchFamily="34" charset="0"/>
                <a:ea typeface="Verdana" panose="020B0604030504040204" pitchFamily="34" charset="0"/>
                <a:cs typeface="Verdana" panose="020B0604030504040204" pitchFamily="34" charset="0"/>
              </a:rPr>
              <a:t>God’s anger? 	</a:t>
            </a:r>
          </a:p>
          <a:p>
            <a:pPr marL="0" indent="0" defTabSz="457200">
              <a:spcBef>
                <a:spcPts val="600"/>
              </a:spcBef>
              <a:spcAft>
                <a:spcPts val="1200"/>
              </a:spcAft>
              <a:buNone/>
            </a:pPr>
            <a:r>
              <a:rPr lang="en-US" altLang="en-US" sz="34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altLang="en-US" sz="2800" dirty="0">
                <a:solidFill>
                  <a:srgbClr val="FFCC00"/>
                </a:solidFill>
                <a:latin typeface="Verdana" panose="020B0604030504040204" pitchFamily="34" charset="0"/>
                <a:ea typeface="Verdana" panose="020B0604030504040204" pitchFamily="34" charset="0"/>
                <a:cs typeface="Verdana" panose="020B0604030504040204" pitchFamily="34" charset="0"/>
              </a:rPr>
              <a:t>b. </a:t>
            </a:r>
            <a:r>
              <a:rPr lang="en-US" altLang="en-US" sz="3400" dirty="0">
                <a:solidFill>
                  <a:schemeClr val="bg1"/>
                </a:solidFill>
                <a:latin typeface="Verdana" panose="020B0604030504040204" pitchFamily="34" charset="0"/>
                <a:ea typeface="Verdana" panose="020B0604030504040204" pitchFamily="34" charset="0"/>
                <a:cs typeface="Verdana" panose="020B0604030504040204" pitchFamily="34" charset="0"/>
              </a:rPr>
              <a:t>Moab’s anger? </a:t>
            </a:r>
          </a:p>
          <a:p>
            <a:pPr marL="0" indent="0" defTabSz="457200">
              <a:spcBef>
                <a:spcPts val="600"/>
              </a:spcBef>
              <a:spcAft>
                <a:spcPts val="0"/>
              </a:spcAft>
              <a:buNone/>
            </a:pPr>
            <a:r>
              <a:rPr lang="en-US" altLang="en-US" sz="2800" dirty="0">
                <a:solidFill>
                  <a:srgbClr val="99FF33"/>
                </a:solidFill>
                <a:latin typeface="Verdana" panose="020B0604030504040204" pitchFamily="34" charset="0"/>
                <a:ea typeface="Verdana" panose="020B0604030504040204" pitchFamily="34" charset="0"/>
                <a:cs typeface="Verdana" panose="020B0604030504040204" pitchFamily="34" charset="0"/>
              </a:rPr>
              <a:t>2. </a:t>
            </a:r>
            <a:r>
              <a:rPr lang="en-US" altLang="en-US" sz="3400" dirty="0">
                <a:solidFill>
                  <a:srgbClr val="FFFF00"/>
                </a:solidFill>
                <a:latin typeface="Verdana" panose="020B0604030504040204" pitchFamily="34" charset="0"/>
                <a:ea typeface="Verdana" panose="020B0604030504040204" pitchFamily="34" charset="0"/>
                <a:cs typeface="Verdana" panose="020B0604030504040204" pitchFamily="34" charset="0"/>
              </a:rPr>
              <a:t>Judah against Israel?  </a:t>
            </a:r>
          </a:p>
          <a:p>
            <a:pPr marL="0" indent="0" defTabSz="457200">
              <a:spcBef>
                <a:spcPts val="600"/>
              </a:spcBef>
              <a:spcAft>
                <a:spcPts val="900"/>
              </a:spcAft>
              <a:buNone/>
            </a:pPr>
            <a:r>
              <a:rPr lang="en-US" altLang="en-US" sz="34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altLang="en-US" sz="2800" dirty="0">
                <a:solidFill>
                  <a:srgbClr val="FFCC00"/>
                </a:solidFill>
                <a:latin typeface="Verdana" panose="020B0604030504040204" pitchFamily="34" charset="0"/>
                <a:ea typeface="Verdana" panose="020B0604030504040204" pitchFamily="34" charset="0"/>
                <a:cs typeface="Verdana" panose="020B0604030504040204" pitchFamily="34" charset="0"/>
              </a:rPr>
              <a:t>a. </a:t>
            </a:r>
            <a:r>
              <a:rPr lang="en-US" altLang="en-US" sz="3400" dirty="0">
                <a:solidFill>
                  <a:schemeClr val="bg1"/>
                </a:solidFill>
                <a:latin typeface="Verdana" panose="020B0604030504040204" pitchFamily="34" charset="0"/>
                <a:ea typeface="Verdana" panose="020B0604030504040204" pitchFamily="34" charset="0"/>
                <a:cs typeface="Verdana" panose="020B0604030504040204" pitchFamily="34" charset="0"/>
              </a:rPr>
              <a:t>Unpitying slaughter?</a:t>
            </a:r>
          </a:p>
          <a:p>
            <a:pPr marL="0" indent="0" defTabSz="457200">
              <a:spcBef>
                <a:spcPts val="600"/>
              </a:spcBef>
              <a:spcAft>
                <a:spcPts val="1200"/>
              </a:spcAft>
              <a:buNone/>
            </a:pPr>
            <a:r>
              <a:rPr lang="en-US" altLang="en-US" sz="34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altLang="en-US" sz="2800" dirty="0">
                <a:solidFill>
                  <a:srgbClr val="FFCC00"/>
                </a:solidFill>
                <a:latin typeface="Verdana" panose="020B0604030504040204" pitchFamily="34" charset="0"/>
                <a:ea typeface="Verdana" panose="020B0604030504040204" pitchFamily="34" charset="0"/>
                <a:cs typeface="Verdana" panose="020B0604030504040204" pitchFamily="34" charset="0"/>
              </a:rPr>
              <a:t>b. </a:t>
            </a:r>
            <a:r>
              <a:rPr lang="en-US" altLang="en-US" sz="3400" dirty="0">
                <a:solidFill>
                  <a:schemeClr val="bg1"/>
                </a:solidFill>
                <a:latin typeface="Verdana" panose="020B0604030504040204" pitchFamily="34" charset="0"/>
                <a:ea typeface="Verdana" panose="020B0604030504040204" pitchFamily="34" charset="0"/>
                <a:cs typeface="Verdana" panose="020B0604030504040204" pitchFamily="34" charset="0"/>
              </a:rPr>
              <a:t>Battle itself?</a:t>
            </a:r>
          </a:p>
          <a:p>
            <a:pPr marL="0" indent="0" defTabSz="457200">
              <a:spcBef>
                <a:spcPts val="600"/>
              </a:spcBef>
              <a:spcAft>
                <a:spcPts val="900"/>
              </a:spcAft>
              <a:buNone/>
            </a:pPr>
            <a:r>
              <a:rPr lang="en-US" altLang="en-US" sz="2800" dirty="0">
                <a:solidFill>
                  <a:srgbClr val="99FF33"/>
                </a:solidFill>
                <a:latin typeface="Verdana" panose="020B0604030504040204" pitchFamily="34" charset="0"/>
                <a:ea typeface="Verdana" panose="020B0604030504040204" pitchFamily="34" charset="0"/>
                <a:cs typeface="Verdana" panose="020B0604030504040204" pitchFamily="34" charset="0"/>
              </a:rPr>
              <a:t>3. </a:t>
            </a:r>
            <a:r>
              <a:rPr lang="en-US" altLang="en-US" sz="3400" dirty="0">
                <a:solidFill>
                  <a:srgbClr val="FFFF00"/>
                </a:solidFill>
                <a:latin typeface="Verdana" panose="020B0604030504040204" pitchFamily="34" charset="0"/>
                <a:ea typeface="Verdana" panose="020B0604030504040204" pitchFamily="34" charset="0"/>
                <a:cs typeface="Verdana" panose="020B0604030504040204" pitchFamily="34" charset="0"/>
              </a:rPr>
              <a:t>Great indignation </a:t>
            </a:r>
            <a:r>
              <a:rPr lang="en-US" altLang="en-US" sz="3400" b="1" i="1" dirty="0">
                <a:solidFill>
                  <a:srgbClr val="FFFF00"/>
                </a:solidFill>
                <a:latin typeface="Verdana" panose="020B0604030504040204" pitchFamily="34" charset="0"/>
                <a:ea typeface="Verdana" panose="020B0604030504040204" pitchFamily="34" charset="0"/>
                <a:cs typeface="Verdana" panose="020B0604030504040204" pitchFamily="34" charset="0"/>
              </a:rPr>
              <a:t>in</a:t>
            </a:r>
            <a:r>
              <a:rPr lang="en-US" altLang="en-US" sz="3400" dirty="0">
                <a:solidFill>
                  <a:srgbClr val="FFFF00"/>
                </a:solidFill>
                <a:latin typeface="Verdana" panose="020B0604030504040204" pitchFamily="34" charset="0"/>
                <a:ea typeface="Verdana" panose="020B0604030504040204" pitchFamily="34" charset="0"/>
                <a:cs typeface="Verdana" panose="020B0604030504040204" pitchFamily="34" charset="0"/>
              </a:rPr>
              <a:t> Israel?</a:t>
            </a:r>
            <a:r>
              <a:rPr lang="en-US" altLang="en-US" sz="3400" dirty="0">
                <a:solidFill>
                  <a:schemeClr val="bg1"/>
                </a:solidFill>
                <a:latin typeface="Verdana" panose="020B0604030504040204" pitchFamily="34" charset="0"/>
                <a:ea typeface="Verdana" panose="020B0604030504040204" pitchFamily="34" charset="0"/>
                <a:cs typeface="Verdana" panose="020B0604030504040204" pitchFamily="34" charset="0"/>
              </a:rPr>
              <a:t> 	[Josephus]</a:t>
            </a:r>
          </a:p>
          <a:p>
            <a:pPr marL="0" indent="0" defTabSz="457200">
              <a:spcBef>
                <a:spcPts val="600"/>
              </a:spcBef>
              <a:spcAft>
                <a:spcPts val="900"/>
              </a:spcAft>
              <a:buNone/>
            </a:pPr>
            <a:endParaRPr lang="en-US" altLang="en-US" sz="3400" dirty="0">
              <a:solidFill>
                <a:srgbClr val="FFFF00"/>
              </a:solidFill>
              <a:latin typeface="Verdana" panose="020B0604030504040204" pitchFamily="34" charset="0"/>
              <a:ea typeface="Verdana" panose="020B0604030504040204" pitchFamily="34" charset="0"/>
              <a:cs typeface="Verdana" panose="020B0604030504040204" pitchFamily="34" charset="0"/>
            </a:endParaRPr>
          </a:p>
          <a:p>
            <a:pPr marL="0" indent="0" defTabSz="457200">
              <a:spcBef>
                <a:spcPts val="600"/>
              </a:spcBef>
              <a:spcAft>
                <a:spcPts val="900"/>
              </a:spcAft>
              <a:buNone/>
            </a:pPr>
            <a:endParaRPr lang="en-US" altLang="en-US" sz="34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0" indent="0">
              <a:spcBef>
                <a:spcPts val="600"/>
              </a:spcBef>
              <a:spcAft>
                <a:spcPts val="900"/>
              </a:spcAft>
              <a:buNone/>
            </a:pPr>
            <a:r>
              <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	</a:t>
            </a:r>
          </a:p>
        </p:txBody>
      </p:sp>
    </p:spTree>
    <p:extLst>
      <p:ext uri="{BB962C8B-B14F-4D97-AF65-F5344CB8AC3E}">
        <p14:creationId xmlns:p14="http://schemas.microsoft.com/office/powerpoint/2010/main" xmlns="" val="3710667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1143000"/>
          </a:xfrm>
        </p:spPr>
        <p:txBody>
          <a:bodyPr/>
          <a:lstStyle/>
          <a:p>
            <a:r>
              <a:rPr lang="en-US" altLang="en-US" sz="3600" dirty="0">
                <a:solidFill>
                  <a:srgbClr val="FFFFCC"/>
                </a:solidFill>
              </a:rPr>
              <a:t>Concluding Lessons</a:t>
            </a:r>
            <a:endParaRPr lang="en-US" altLang="en-US" sz="3600" dirty="0">
              <a:solidFill>
                <a:schemeClr val="bg1"/>
              </a:solidFill>
            </a:endParaRPr>
          </a:p>
        </p:txBody>
      </p:sp>
      <p:sp>
        <p:nvSpPr>
          <p:cNvPr id="3075" name="Rectangle 3"/>
          <p:cNvSpPr>
            <a:spLocks noGrp="1" noChangeArrowheads="1"/>
          </p:cNvSpPr>
          <p:nvPr>
            <p:ph type="body" idx="1"/>
          </p:nvPr>
        </p:nvSpPr>
        <p:spPr>
          <a:xfrm>
            <a:off x="457200" y="1219200"/>
            <a:ext cx="8229600" cy="5181600"/>
          </a:xfrm>
        </p:spPr>
        <p:txBody>
          <a:bodyPr/>
          <a:lstStyle/>
          <a:p>
            <a:pPr marL="457200" indent="-457200">
              <a:spcBef>
                <a:spcPts val="600"/>
              </a:spcBef>
              <a:spcAft>
                <a:spcPts val="600"/>
              </a:spcAft>
              <a:buNone/>
            </a:pPr>
            <a:r>
              <a:rPr lang="en-US" altLang="en-US" sz="2800" dirty="0">
                <a:solidFill>
                  <a:srgbClr val="99FF33"/>
                </a:solidFill>
                <a:latin typeface="Verdana" panose="020B0604030504040204" pitchFamily="34" charset="0"/>
                <a:ea typeface="Verdana" panose="020B0604030504040204" pitchFamily="34" charset="0"/>
                <a:cs typeface="Verdana" panose="020B0604030504040204" pitchFamily="34" charset="0"/>
              </a:rPr>
              <a:t>1. </a:t>
            </a:r>
            <a:r>
              <a:rPr lang="en-US" altLang="en-US" sz="3200" dirty="0" err="1">
                <a:solidFill>
                  <a:srgbClr val="FFFFCC"/>
                </a:solidFill>
                <a:latin typeface="Verdana" panose="020B0604030504040204" pitchFamily="34" charset="0"/>
                <a:ea typeface="Verdana" panose="020B0604030504040204" pitchFamily="34" charset="0"/>
                <a:cs typeface="Verdana" panose="020B0604030504040204" pitchFamily="34" charset="0"/>
              </a:rPr>
              <a:t>Jehoram</a:t>
            </a:r>
            <a:r>
              <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 only God of Israel can save – dehydration; enemy</a:t>
            </a:r>
          </a:p>
          <a:p>
            <a:pPr lvl="1">
              <a:spcBef>
                <a:spcPts val="600"/>
              </a:spcBef>
              <a:spcAft>
                <a:spcPts val="600"/>
              </a:spcAft>
              <a:buFont typeface="Arial" panose="020B0604020202020204" pitchFamily="34" charset="0"/>
              <a:buChar char="•"/>
            </a:pPr>
            <a:r>
              <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Ch.6, saved; repented</a:t>
            </a:r>
          </a:p>
          <a:p>
            <a:pPr lvl="1">
              <a:spcBef>
                <a:spcPts val="600"/>
              </a:spcBef>
              <a:spcAft>
                <a:spcPts val="600"/>
              </a:spcAft>
              <a:buFont typeface="Arial" panose="020B0604020202020204" pitchFamily="34" charset="0"/>
              <a:buChar char="•"/>
            </a:pPr>
            <a:r>
              <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Ch.8, fascinated with Elisha’s miracles</a:t>
            </a:r>
          </a:p>
          <a:p>
            <a:pPr lvl="1">
              <a:spcBef>
                <a:spcPts val="600"/>
              </a:spcBef>
              <a:spcAft>
                <a:spcPts val="600"/>
              </a:spcAft>
              <a:buFont typeface="Arial" panose="020B0604020202020204" pitchFamily="34" charset="0"/>
              <a:buChar char="•"/>
            </a:pPr>
            <a:r>
              <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Ch.9, killed  </a:t>
            </a:r>
          </a:p>
          <a:p>
            <a:pPr lvl="1">
              <a:spcBef>
                <a:spcPts val="600"/>
              </a:spcBef>
              <a:spcAft>
                <a:spcPts val="600"/>
              </a:spcAft>
              <a:buFont typeface="Arial" panose="020B0604020202020204" pitchFamily="34" charset="0"/>
              <a:buChar char="•"/>
            </a:pP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2" name="Rectangle 1">
            <a:extLst>
              <a:ext uri="{FF2B5EF4-FFF2-40B4-BE49-F238E27FC236}">
                <a16:creationId xmlns:a16="http://schemas.microsoft.com/office/drawing/2014/main" xmlns="" id="{84999A93-1052-44EF-AC29-2ACABC671350}"/>
              </a:ext>
            </a:extLst>
          </p:cNvPr>
          <p:cNvSpPr/>
          <p:nvPr/>
        </p:nvSpPr>
        <p:spPr>
          <a:xfrm>
            <a:off x="1433052" y="4785852"/>
            <a:ext cx="6303818" cy="609600"/>
          </a:xfrm>
          <a:prstGeom prst="rect">
            <a:avLst/>
          </a:prstGeom>
          <a:blipFill>
            <a:blip r:embed="rId2" cstate="print"/>
            <a:tile tx="0" ty="0" sx="100000" sy="100000" flip="none" algn="tl"/>
          </a:blip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Elisha’s reproof was act of love</a:t>
            </a:r>
          </a:p>
        </p:txBody>
      </p:sp>
      <p:sp>
        <p:nvSpPr>
          <p:cNvPr id="5" name="Rectangle 4">
            <a:extLst>
              <a:ext uri="{FF2B5EF4-FFF2-40B4-BE49-F238E27FC236}">
                <a16:creationId xmlns:a16="http://schemas.microsoft.com/office/drawing/2014/main" xmlns="" id="{E357F8A6-699D-4C1C-B6D6-AF705338DF10}"/>
              </a:ext>
            </a:extLst>
          </p:cNvPr>
          <p:cNvSpPr/>
          <p:nvPr/>
        </p:nvSpPr>
        <p:spPr>
          <a:xfrm>
            <a:off x="1433052" y="5486400"/>
            <a:ext cx="6303818" cy="609600"/>
          </a:xfrm>
          <a:prstGeom prst="rect">
            <a:avLst/>
          </a:prstGeom>
          <a:blipFill>
            <a:blip r:embed="rId2" cstate="print"/>
            <a:tile tx="0" ty="0" sx="100000" sy="100000" flip="none" algn="tl"/>
          </a:blip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Hard hearts clung to idols</a:t>
            </a:r>
          </a:p>
        </p:txBody>
      </p:sp>
    </p:spTree>
    <p:extLst>
      <p:ext uri="{BB962C8B-B14F-4D97-AF65-F5344CB8AC3E}">
        <p14:creationId xmlns:p14="http://schemas.microsoft.com/office/powerpoint/2010/main" xmlns="" val="1115514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1143000"/>
          </a:xfrm>
        </p:spPr>
        <p:txBody>
          <a:bodyPr/>
          <a:lstStyle/>
          <a:p>
            <a:r>
              <a:rPr lang="en-US" altLang="en-US" sz="3600" dirty="0">
                <a:solidFill>
                  <a:srgbClr val="FFFFCC"/>
                </a:solidFill>
              </a:rPr>
              <a:t>Concluding Lessons</a:t>
            </a:r>
            <a:endParaRPr lang="en-US" altLang="en-US" sz="3600" dirty="0">
              <a:solidFill>
                <a:schemeClr val="bg1"/>
              </a:solidFill>
            </a:endParaRPr>
          </a:p>
        </p:txBody>
      </p:sp>
      <p:sp>
        <p:nvSpPr>
          <p:cNvPr id="3075" name="Rectangle 3"/>
          <p:cNvSpPr>
            <a:spLocks noGrp="1" noChangeArrowheads="1"/>
          </p:cNvSpPr>
          <p:nvPr>
            <p:ph type="body" idx="1"/>
          </p:nvPr>
        </p:nvSpPr>
        <p:spPr>
          <a:xfrm>
            <a:off x="457200" y="1219200"/>
            <a:ext cx="8229600" cy="5181600"/>
          </a:xfrm>
        </p:spPr>
        <p:txBody>
          <a:bodyPr/>
          <a:lstStyle/>
          <a:p>
            <a:pPr marL="515938" indent="-515938">
              <a:spcBef>
                <a:spcPts val="600"/>
              </a:spcBef>
              <a:spcAft>
                <a:spcPts val="600"/>
              </a:spcAft>
              <a:buNone/>
            </a:pPr>
            <a:r>
              <a:rPr lang="en-US" altLang="en-US" sz="2800" dirty="0">
                <a:solidFill>
                  <a:srgbClr val="99FF33"/>
                </a:solidFill>
                <a:latin typeface="Verdana" panose="020B0604030504040204" pitchFamily="34" charset="0"/>
                <a:ea typeface="Verdana" panose="020B0604030504040204" pitchFamily="34" charset="0"/>
                <a:cs typeface="Verdana" panose="020B0604030504040204" pitchFamily="34" charset="0"/>
              </a:rPr>
              <a:t>2. </a:t>
            </a:r>
            <a:r>
              <a:rPr lang="en-US" altLang="en-US" sz="3200" dirty="0">
                <a:solidFill>
                  <a:srgbClr val="FFFFCC"/>
                </a:solidFill>
                <a:latin typeface="Verdana" panose="020B0604030504040204" pitchFamily="34" charset="0"/>
                <a:ea typeface="Verdana" panose="020B0604030504040204" pitchFamily="34" charset="0"/>
                <a:cs typeface="Verdana" panose="020B0604030504040204" pitchFamily="34" charset="0"/>
              </a:rPr>
              <a:t>Jehoshaphat</a:t>
            </a:r>
            <a:r>
              <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 unwise pact ended in victory without the thrill.   2 Co.6</a:t>
            </a:r>
          </a:p>
          <a:p>
            <a:pPr lvl="1">
              <a:spcBef>
                <a:spcPts val="600"/>
              </a:spcBef>
              <a:spcAft>
                <a:spcPts val="600"/>
              </a:spcAft>
              <a:buFont typeface="Arial" panose="020B0604020202020204" pitchFamily="34" charset="0"/>
              <a:buChar char="•"/>
            </a:pP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20575941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1143000"/>
          </a:xfrm>
        </p:spPr>
        <p:txBody>
          <a:bodyPr/>
          <a:lstStyle/>
          <a:p>
            <a:r>
              <a:rPr lang="en-US" altLang="en-US" sz="3600" dirty="0">
                <a:solidFill>
                  <a:srgbClr val="FFFFCC"/>
                </a:solidFill>
              </a:rPr>
              <a:t>Concluding Lessons</a:t>
            </a:r>
            <a:endParaRPr lang="en-US" altLang="en-US" sz="3600" dirty="0">
              <a:solidFill>
                <a:schemeClr val="bg1"/>
              </a:solidFill>
            </a:endParaRPr>
          </a:p>
        </p:txBody>
      </p:sp>
      <p:sp>
        <p:nvSpPr>
          <p:cNvPr id="3075" name="Rectangle 3"/>
          <p:cNvSpPr>
            <a:spLocks noGrp="1" noChangeArrowheads="1"/>
          </p:cNvSpPr>
          <p:nvPr>
            <p:ph type="body" idx="1"/>
          </p:nvPr>
        </p:nvSpPr>
        <p:spPr>
          <a:xfrm>
            <a:off x="457200" y="1219200"/>
            <a:ext cx="8229600" cy="5181600"/>
          </a:xfrm>
        </p:spPr>
        <p:txBody>
          <a:bodyPr/>
          <a:lstStyle/>
          <a:p>
            <a:pPr marL="0" indent="0">
              <a:spcBef>
                <a:spcPts val="600"/>
              </a:spcBef>
              <a:spcAft>
                <a:spcPts val="600"/>
              </a:spcAft>
              <a:buNone/>
            </a:pPr>
            <a:r>
              <a:rPr lang="en-US" altLang="en-US" sz="2800" dirty="0">
                <a:solidFill>
                  <a:srgbClr val="99FF33"/>
                </a:solidFill>
                <a:latin typeface="Verdana" panose="020B0604030504040204" pitchFamily="34" charset="0"/>
                <a:ea typeface="Verdana" panose="020B0604030504040204" pitchFamily="34" charset="0"/>
                <a:cs typeface="Verdana" panose="020B0604030504040204" pitchFamily="34" charset="0"/>
              </a:rPr>
              <a:t>3. </a:t>
            </a:r>
            <a:r>
              <a:rPr lang="en-US" altLang="en-US" sz="3200" dirty="0">
                <a:solidFill>
                  <a:srgbClr val="FFFFCC"/>
                </a:solidFill>
                <a:latin typeface="Verdana" panose="020B0604030504040204" pitchFamily="34" charset="0"/>
                <a:ea typeface="Verdana" panose="020B0604030504040204" pitchFamily="34" charset="0"/>
                <a:cs typeface="Verdana" panose="020B0604030504040204" pitchFamily="34" charset="0"/>
              </a:rPr>
              <a:t>Moab</a:t>
            </a:r>
            <a:r>
              <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 despair of world without God</a:t>
            </a:r>
          </a:p>
          <a:p>
            <a:pPr marL="0" indent="0" defTabSz="574675">
              <a:spcBef>
                <a:spcPts val="600"/>
              </a:spcBef>
              <a:spcAft>
                <a:spcPts val="600"/>
              </a:spcAft>
              <a:buNone/>
            </a:pPr>
            <a:r>
              <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altLang="en-US" sz="2800" dirty="0">
                <a:solidFill>
                  <a:srgbClr val="FFC000"/>
                </a:solidFill>
                <a:latin typeface="Verdana" panose="020B0604030504040204" pitchFamily="34" charset="0"/>
                <a:ea typeface="Verdana" panose="020B0604030504040204" pitchFamily="34" charset="0"/>
                <a:cs typeface="Verdana" panose="020B0604030504040204" pitchFamily="34" charset="0"/>
              </a:rPr>
              <a:t>a. </a:t>
            </a:r>
            <a:r>
              <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rPr>
              <a:t>He could not defeat God (true 				enemy)</a:t>
            </a:r>
          </a:p>
          <a:p>
            <a:pPr marL="0" indent="0" defTabSz="574675">
              <a:spcBef>
                <a:spcPts val="600"/>
              </a:spcBef>
              <a:spcAft>
                <a:spcPts val="600"/>
              </a:spcAft>
              <a:buNone/>
            </a:pPr>
            <a:r>
              <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altLang="en-US" sz="2800" dirty="0">
                <a:solidFill>
                  <a:srgbClr val="FFC000"/>
                </a:solidFill>
                <a:latin typeface="Verdana" panose="020B0604030504040204" pitchFamily="34" charset="0"/>
                <a:ea typeface="Verdana" panose="020B0604030504040204" pitchFamily="34" charset="0"/>
                <a:cs typeface="Verdana" panose="020B0604030504040204" pitchFamily="34" charset="0"/>
              </a:rPr>
              <a:t>b. </a:t>
            </a:r>
            <a:r>
              <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Sacrificed own son.   Mic.6:6-8.</a:t>
            </a:r>
          </a:p>
          <a:p>
            <a:pPr marL="0" indent="0" defTabSz="574675">
              <a:spcBef>
                <a:spcPts val="600"/>
              </a:spcBef>
              <a:spcAft>
                <a:spcPts val="600"/>
              </a:spcAft>
              <a:buNone/>
            </a:pPr>
            <a:r>
              <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rPr>
              <a:t>		Ro.8:32</a:t>
            </a: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lvl="1">
              <a:spcBef>
                <a:spcPts val="600"/>
              </a:spcBef>
              <a:spcAft>
                <a:spcPts val="600"/>
              </a:spcAft>
              <a:buFont typeface="Arial" panose="020B0604020202020204" pitchFamily="34" charset="0"/>
              <a:buChar char="•"/>
            </a:pP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3604263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a:xfrm>
            <a:off x="1738116" y="1066800"/>
            <a:ext cx="5667768" cy="1219200"/>
          </a:xfrm>
          <a:blipFill>
            <a:blip r:embed="rId2" cstate="print"/>
            <a:tile tx="0" ty="0" sx="100000" sy="100000" flip="none" algn="tl"/>
          </a:blipFill>
          <a:effectLst>
            <a:outerShdw blurRad="50800" dist="38100" dir="2700000" algn="tl" rotWithShape="0">
              <a:prstClr val="black">
                <a:alpha val="40000"/>
              </a:prstClr>
            </a:outerShdw>
          </a:effectLst>
          <a:scene3d>
            <a:camera prst="orthographicFront"/>
            <a:lightRig rig="threePt" dir="t"/>
          </a:scene3d>
          <a:sp3d>
            <a:bevelT/>
          </a:sp3d>
        </p:spPr>
        <p:txBody>
          <a:bodyPr anchor="ctr" anchorCtr="0"/>
          <a:lstStyle/>
          <a:p>
            <a:r>
              <a:rPr lang="en-US" sz="36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I. The Rebellion, 1-6</a:t>
            </a:r>
            <a:endParaRPr lang="en-US" sz="44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10948657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1143000"/>
          </a:xfrm>
        </p:spPr>
        <p:txBody>
          <a:bodyPr/>
          <a:lstStyle/>
          <a:p>
            <a:r>
              <a:rPr lang="en-US" altLang="en-US" sz="3600" dirty="0">
                <a:solidFill>
                  <a:srgbClr val="FFFFCC"/>
                </a:solidFill>
              </a:rPr>
              <a:t>Concluding Lessons</a:t>
            </a:r>
            <a:endParaRPr lang="en-US" altLang="en-US" sz="3600" dirty="0">
              <a:solidFill>
                <a:schemeClr val="bg1"/>
              </a:solidFill>
            </a:endParaRPr>
          </a:p>
        </p:txBody>
      </p:sp>
      <p:sp>
        <p:nvSpPr>
          <p:cNvPr id="3075" name="Rectangle 3"/>
          <p:cNvSpPr>
            <a:spLocks noGrp="1" noChangeArrowheads="1"/>
          </p:cNvSpPr>
          <p:nvPr>
            <p:ph type="body" idx="1"/>
          </p:nvPr>
        </p:nvSpPr>
        <p:spPr>
          <a:xfrm>
            <a:off x="457200" y="1066800"/>
            <a:ext cx="8229600" cy="5181600"/>
          </a:xfrm>
        </p:spPr>
        <p:txBody>
          <a:bodyPr/>
          <a:lstStyle/>
          <a:p>
            <a:pPr marL="0" indent="0" defTabSz="515938">
              <a:spcBef>
                <a:spcPts val="600"/>
              </a:spcBef>
              <a:spcAft>
                <a:spcPts val="600"/>
              </a:spcAft>
              <a:buNone/>
            </a:pPr>
            <a:r>
              <a:rPr lang="en-US" altLang="en-US" sz="2800" dirty="0">
                <a:solidFill>
                  <a:srgbClr val="99FF33"/>
                </a:solidFill>
                <a:latin typeface="Verdana" panose="020B0604030504040204" pitchFamily="34" charset="0"/>
                <a:ea typeface="Verdana" panose="020B0604030504040204" pitchFamily="34" charset="0"/>
                <a:cs typeface="Verdana" panose="020B0604030504040204" pitchFamily="34" charset="0"/>
              </a:rPr>
              <a:t>4. </a:t>
            </a:r>
            <a:r>
              <a:rPr lang="en-US" altLang="en-US" sz="3200" dirty="0">
                <a:solidFill>
                  <a:srgbClr val="FFFFCC"/>
                </a:solidFill>
                <a:latin typeface="Verdana" panose="020B0604030504040204" pitchFamily="34" charset="0"/>
                <a:ea typeface="Verdana" panose="020B0604030504040204" pitchFamily="34" charset="0"/>
                <a:cs typeface="Verdana" panose="020B0604030504040204" pitchFamily="34" charset="0"/>
              </a:rPr>
              <a:t>Elisha</a:t>
            </a:r>
            <a:r>
              <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 his rebuke, like arrows of 	God, intended to save</a:t>
            </a:r>
          </a:p>
          <a:p>
            <a:pPr marL="0" indent="0" defTabSz="574675">
              <a:spcBef>
                <a:spcPts val="600"/>
              </a:spcBef>
              <a:spcAft>
                <a:spcPts val="600"/>
              </a:spcAft>
              <a:buNone/>
            </a:pPr>
            <a:r>
              <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2" name="Rectangle: Rounded Corners 1">
            <a:extLst>
              <a:ext uri="{FF2B5EF4-FFF2-40B4-BE49-F238E27FC236}">
                <a16:creationId xmlns:a16="http://schemas.microsoft.com/office/drawing/2014/main" xmlns="" id="{376B0D4B-6F45-4098-965B-317ABCF8909E}"/>
              </a:ext>
            </a:extLst>
          </p:cNvPr>
          <p:cNvSpPr/>
          <p:nvPr/>
        </p:nvSpPr>
        <p:spPr>
          <a:xfrm>
            <a:off x="609600" y="2209800"/>
            <a:ext cx="7924800" cy="4191000"/>
          </a:xfrm>
          <a:prstGeom prst="roundRect">
            <a:avLst/>
          </a:prstGeom>
          <a:solidFill>
            <a:schemeClr val="tx1"/>
          </a:solidFill>
          <a:l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3000" dirty="0"/>
              <a:t>“…They have turned their back to Me, and not their face.  But in the time of their trouble They will say, ‘Arise and save us.’  But where are your gods that you have made for yourselves?  Let them arise, If they can save you in the time of your trouble.  For according to the number of your cities Are your gods, O Judah” </a:t>
            </a:r>
            <a:br>
              <a:rPr lang="en-US" sz="3000" dirty="0"/>
            </a:br>
            <a:r>
              <a:rPr lang="en-US" sz="2400" dirty="0"/>
              <a:t>– Jer.2:27-28.</a:t>
            </a:r>
          </a:p>
        </p:txBody>
      </p:sp>
    </p:spTree>
    <p:extLst>
      <p:ext uri="{BB962C8B-B14F-4D97-AF65-F5344CB8AC3E}">
        <p14:creationId xmlns:p14="http://schemas.microsoft.com/office/powerpoint/2010/main" xmlns="" val="4168041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1143000"/>
          </a:xfrm>
        </p:spPr>
        <p:txBody>
          <a:bodyPr/>
          <a:lstStyle/>
          <a:p>
            <a:r>
              <a:rPr lang="en-US" altLang="en-US" sz="3600" dirty="0">
                <a:solidFill>
                  <a:srgbClr val="FFFFCC"/>
                </a:solidFill>
              </a:rPr>
              <a:t>Concluding Lessons</a:t>
            </a:r>
            <a:endParaRPr lang="en-US" altLang="en-US" sz="3600" dirty="0">
              <a:solidFill>
                <a:schemeClr val="bg1"/>
              </a:solidFill>
            </a:endParaRPr>
          </a:p>
        </p:txBody>
      </p:sp>
      <p:sp>
        <p:nvSpPr>
          <p:cNvPr id="3075" name="Rectangle 3"/>
          <p:cNvSpPr>
            <a:spLocks noGrp="1" noChangeArrowheads="1"/>
          </p:cNvSpPr>
          <p:nvPr>
            <p:ph type="body" idx="1"/>
          </p:nvPr>
        </p:nvSpPr>
        <p:spPr>
          <a:xfrm>
            <a:off x="457200" y="1219200"/>
            <a:ext cx="8229600" cy="5181600"/>
          </a:xfrm>
        </p:spPr>
        <p:txBody>
          <a:bodyPr/>
          <a:lstStyle/>
          <a:p>
            <a:pPr marL="0" indent="0">
              <a:spcBef>
                <a:spcPts val="600"/>
              </a:spcBef>
              <a:spcAft>
                <a:spcPts val="0"/>
              </a:spcAft>
              <a:buNone/>
            </a:pPr>
            <a:r>
              <a:rPr lang="en-US" altLang="en-US" sz="2800" dirty="0">
                <a:solidFill>
                  <a:srgbClr val="99FF33"/>
                </a:solidFill>
                <a:latin typeface="Verdana" panose="020B0604030504040204" pitchFamily="34" charset="0"/>
                <a:ea typeface="Verdana" panose="020B0604030504040204" pitchFamily="34" charset="0"/>
                <a:cs typeface="Verdana" panose="020B0604030504040204" pitchFamily="34" charset="0"/>
              </a:rPr>
              <a:t>5. </a:t>
            </a:r>
            <a:r>
              <a:rPr lang="en-US" altLang="en-US" sz="3200" dirty="0">
                <a:solidFill>
                  <a:srgbClr val="FFFFCC"/>
                </a:solidFill>
                <a:latin typeface="Verdana" panose="020B0604030504040204" pitchFamily="34" charset="0"/>
                <a:ea typeface="Verdana" panose="020B0604030504040204" pitchFamily="34" charset="0"/>
                <a:cs typeface="Verdana" panose="020B0604030504040204" pitchFamily="34" charset="0"/>
              </a:rPr>
              <a:t>God</a:t>
            </a:r>
            <a:r>
              <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a:t>
            </a:r>
          </a:p>
          <a:p>
            <a:pPr marL="0" indent="0" defTabSz="574675">
              <a:spcBef>
                <a:spcPts val="600"/>
              </a:spcBef>
              <a:spcAft>
                <a:spcPts val="600"/>
              </a:spcAft>
              <a:buNone/>
            </a:pPr>
            <a:r>
              <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altLang="en-US" sz="2800" dirty="0">
                <a:solidFill>
                  <a:srgbClr val="FFC000"/>
                </a:solidFill>
                <a:latin typeface="Verdana" panose="020B0604030504040204" pitchFamily="34" charset="0"/>
                <a:ea typeface="Verdana" panose="020B0604030504040204" pitchFamily="34" charset="0"/>
                <a:cs typeface="Verdana" panose="020B0604030504040204" pitchFamily="34" charset="0"/>
              </a:rPr>
              <a:t>a. </a:t>
            </a:r>
            <a:r>
              <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rPr>
              <a:t>worked in silence</a:t>
            </a:r>
          </a:p>
          <a:p>
            <a:pPr marL="0" indent="0" defTabSz="574675">
              <a:spcBef>
                <a:spcPts val="600"/>
              </a:spcBef>
              <a:spcAft>
                <a:spcPts val="600"/>
              </a:spcAft>
              <a:buNone/>
            </a:pPr>
            <a:r>
              <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altLang="en-US" sz="2800" dirty="0">
                <a:solidFill>
                  <a:srgbClr val="FFC000"/>
                </a:solidFill>
                <a:latin typeface="Verdana" panose="020B0604030504040204" pitchFamily="34" charset="0"/>
                <a:ea typeface="Verdana" panose="020B0604030504040204" pitchFamily="34" charset="0"/>
                <a:cs typeface="Verdana" panose="020B0604030504040204" pitchFamily="34" charset="0"/>
              </a:rPr>
              <a:t>b. </a:t>
            </a:r>
            <a:r>
              <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rPr>
              <a:t>saved 3 armies, destroyed 1</a:t>
            </a:r>
          </a:p>
          <a:p>
            <a:pPr marL="0" indent="0" defTabSz="574675">
              <a:spcBef>
                <a:spcPts val="600"/>
              </a:spcBef>
              <a:spcAft>
                <a:spcPts val="600"/>
              </a:spcAft>
              <a:buNone/>
            </a:pPr>
            <a:r>
              <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altLang="en-US" sz="2800" dirty="0">
                <a:solidFill>
                  <a:srgbClr val="FFC000"/>
                </a:solidFill>
                <a:latin typeface="Verdana" panose="020B0604030504040204" pitchFamily="34" charset="0"/>
                <a:ea typeface="Verdana" panose="020B0604030504040204" pitchFamily="34" charset="0"/>
                <a:cs typeface="Verdana" panose="020B0604030504040204" pitchFamily="34" charset="0"/>
              </a:rPr>
              <a:t>c. </a:t>
            </a:r>
            <a:r>
              <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no storm</a:t>
            </a:r>
          </a:p>
          <a:p>
            <a:pPr marL="0" indent="0" defTabSz="574675">
              <a:spcBef>
                <a:spcPts val="600"/>
              </a:spcBef>
              <a:spcAft>
                <a:spcPts val="600"/>
              </a:spcAft>
              <a:buNone/>
            </a:pPr>
            <a:r>
              <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altLang="en-US" sz="2800" dirty="0">
                <a:solidFill>
                  <a:srgbClr val="FFC000"/>
                </a:solidFill>
                <a:latin typeface="Verdana" panose="020B0604030504040204" pitchFamily="34" charset="0"/>
                <a:ea typeface="Verdana" panose="020B0604030504040204" pitchFamily="34" charset="0"/>
                <a:cs typeface="Verdana" panose="020B0604030504040204" pitchFamily="34" charset="0"/>
              </a:rPr>
              <a:t>d. </a:t>
            </a:r>
            <a:r>
              <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rPr>
              <a:t>powerful salvation</a:t>
            </a: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lvl="1">
              <a:spcBef>
                <a:spcPts val="600"/>
              </a:spcBef>
              <a:spcAft>
                <a:spcPts val="600"/>
              </a:spcAft>
              <a:buFont typeface="Arial" panose="020B0604020202020204" pitchFamily="34" charset="0"/>
              <a:buChar char="•"/>
            </a:pPr>
            <a:endPar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2" name="Rectangle: Rounded Corners 1">
            <a:extLst>
              <a:ext uri="{FF2B5EF4-FFF2-40B4-BE49-F238E27FC236}">
                <a16:creationId xmlns:a16="http://schemas.microsoft.com/office/drawing/2014/main" xmlns="" id="{A6F26731-C203-4ED6-A6AB-7ADCAB977045}"/>
              </a:ext>
            </a:extLst>
          </p:cNvPr>
          <p:cNvSpPr/>
          <p:nvPr/>
        </p:nvSpPr>
        <p:spPr>
          <a:xfrm>
            <a:off x="1138197" y="4495800"/>
            <a:ext cx="6884815" cy="1385455"/>
          </a:xfrm>
          <a:prstGeom prst="roundRect">
            <a:avLst/>
          </a:prstGeom>
          <a:solidFill>
            <a:schemeClr val="tx1"/>
          </a:solidFill>
          <a:l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Verdana" panose="020B0604030504040204" pitchFamily="34" charset="0"/>
                <a:ea typeface="Verdana" panose="020B0604030504040204" pitchFamily="34" charset="0"/>
                <a:cs typeface="Verdana" panose="020B0604030504040204" pitchFamily="34" charset="0"/>
              </a:rPr>
              <a:t>‘Never complain of misfortune while Caesar is your friend!’</a:t>
            </a:r>
          </a:p>
        </p:txBody>
      </p:sp>
    </p:spTree>
    <p:extLst>
      <p:ext uri="{BB962C8B-B14F-4D97-AF65-F5344CB8AC3E}">
        <p14:creationId xmlns:p14="http://schemas.microsoft.com/office/powerpoint/2010/main" xmlns="" val="2954539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457200" y="457200"/>
            <a:ext cx="8229600" cy="6172200"/>
          </a:xfrm>
        </p:spPr>
        <p:txBody>
          <a:bodyPr/>
          <a:lstStyle/>
          <a:p>
            <a:pPr>
              <a:spcAft>
                <a:spcPts val="900"/>
              </a:spcAft>
              <a:buFont typeface="Wingdings" panose="05000000000000000000" pitchFamily="2" charset="2"/>
              <a:buChar char="§"/>
            </a:pPr>
            <a:r>
              <a:rPr lang="en-US" alt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Jehoram</a:t>
            </a:r>
            <a:r>
              <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rPr>
              <a:t>, son of Ahab (1)</a:t>
            </a:r>
          </a:p>
          <a:p>
            <a:pPr lvl="1">
              <a:spcAft>
                <a:spcPts val="900"/>
              </a:spcAft>
              <a:buFont typeface="Wingdings" panose="05000000000000000000" pitchFamily="2" charset="2"/>
              <a:buChar char="§"/>
            </a:pPr>
            <a:r>
              <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Unlike Ahab, Jezebel, or brother </a:t>
            </a:r>
            <a:r>
              <a:rPr lang="en-US" altLang="en-US" sz="3200" dirty="0" err="1">
                <a:solidFill>
                  <a:schemeClr val="bg1"/>
                </a:solidFill>
                <a:latin typeface="Verdana" panose="020B0604030504040204" pitchFamily="34" charset="0"/>
                <a:ea typeface="Verdana" panose="020B0604030504040204" pitchFamily="34" charset="0"/>
                <a:cs typeface="Verdana" panose="020B0604030504040204" pitchFamily="34" charset="0"/>
              </a:rPr>
              <a:t>Ahaziah</a:t>
            </a:r>
            <a:r>
              <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 (1:1-2…)</a:t>
            </a:r>
          </a:p>
          <a:p>
            <a:pPr lvl="1">
              <a:spcAft>
                <a:spcPts val="900"/>
              </a:spcAft>
              <a:buFont typeface="Wingdings" panose="05000000000000000000" pitchFamily="2" charset="2"/>
              <a:buChar char="§"/>
            </a:pPr>
            <a:r>
              <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BUT: </a:t>
            </a:r>
            <a:r>
              <a:rPr lang="en-US" altLang="en-US" sz="3200" dirty="0" err="1">
                <a:solidFill>
                  <a:schemeClr val="bg1"/>
                </a:solidFill>
                <a:latin typeface="Verdana" panose="020B0604030504040204" pitchFamily="34" charset="0"/>
                <a:ea typeface="Verdana" panose="020B0604030504040204" pitchFamily="34" charset="0"/>
                <a:cs typeface="Verdana" panose="020B0604030504040204" pitchFamily="34" charset="0"/>
              </a:rPr>
              <a:t>Jehoram</a:t>
            </a:r>
            <a:r>
              <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 clung to </a:t>
            </a:r>
            <a:r>
              <a:rPr lang="en-US" altLang="en-US" sz="3000" dirty="0">
                <a:solidFill>
                  <a:schemeClr val="bg1"/>
                </a:solidFill>
                <a:latin typeface="Verdana" panose="020B0604030504040204" pitchFamily="34" charset="0"/>
                <a:ea typeface="Verdana" panose="020B0604030504040204" pitchFamily="34" charset="0"/>
                <a:cs typeface="Verdana" panose="020B0604030504040204" pitchFamily="34" charset="0"/>
              </a:rPr>
              <a:t>(Ru.1:14) </a:t>
            </a:r>
            <a:r>
              <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sins of Jeroboam (3:3)</a:t>
            </a:r>
          </a:p>
          <a:p>
            <a:endPar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endPar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altLang="en-US" dirty="0">
              <a:solidFill>
                <a:schemeClr val="bg1"/>
              </a:solidFill>
            </a:endParaRPr>
          </a:p>
        </p:txBody>
      </p:sp>
      <p:sp>
        <p:nvSpPr>
          <p:cNvPr id="2" name="Rectangle 1">
            <a:extLst>
              <a:ext uri="{FF2B5EF4-FFF2-40B4-BE49-F238E27FC236}">
                <a16:creationId xmlns:a16="http://schemas.microsoft.com/office/drawing/2014/main" xmlns="" id="{03DB4CDD-81CF-484A-BA79-136EFA5E3CD6}"/>
              </a:ext>
            </a:extLst>
          </p:cNvPr>
          <p:cNvSpPr/>
          <p:nvPr/>
        </p:nvSpPr>
        <p:spPr>
          <a:xfrm>
            <a:off x="757698" y="3733800"/>
            <a:ext cx="3771900" cy="1371600"/>
          </a:xfrm>
          <a:prstGeom prst="rect">
            <a:avLst/>
          </a:prstGeom>
          <a:solidFill>
            <a:srgbClr val="FFFFCC"/>
          </a:solidFill>
          <a:ln>
            <a:solidFill>
              <a:srgbClr val="C0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Father’s death, </a:t>
            </a:r>
            <a:br>
              <a:rPr lang="en-US" sz="32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br>
            <a:r>
              <a:rPr lang="en-US" sz="3200" dirty="0">
                <a:solidFill>
                  <a:schemeClr val="tx1"/>
                </a:solidFill>
                <a:latin typeface="Verdana" panose="020B0604030504040204" pitchFamily="34" charset="0"/>
                <a:ea typeface="Verdana" panose="020B0604030504040204" pitchFamily="34" charset="0"/>
                <a:cs typeface="Verdana" panose="020B0604030504040204" pitchFamily="34" charset="0"/>
              </a:rPr>
              <a:t>1 K.22:…34-37</a:t>
            </a:r>
          </a:p>
        </p:txBody>
      </p:sp>
      <p:sp>
        <p:nvSpPr>
          <p:cNvPr id="4" name="Rectangle 3">
            <a:extLst>
              <a:ext uri="{FF2B5EF4-FFF2-40B4-BE49-F238E27FC236}">
                <a16:creationId xmlns:a16="http://schemas.microsoft.com/office/drawing/2014/main" xmlns="" id="{9F919253-4197-47DF-824A-064ADFDC67F2}"/>
              </a:ext>
            </a:extLst>
          </p:cNvPr>
          <p:cNvSpPr/>
          <p:nvPr/>
        </p:nvSpPr>
        <p:spPr>
          <a:xfrm>
            <a:off x="4643898" y="3733800"/>
            <a:ext cx="3771900" cy="1371600"/>
          </a:xfrm>
          <a:prstGeom prst="rect">
            <a:avLst/>
          </a:prstGeom>
          <a:solidFill>
            <a:srgbClr val="FFFFCC"/>
          </a:solidFill>
          <a:ln>
            <a:solidFill>
              <a:srgbClr val="C0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Brother’s death, </a:t>
            </a:r>
            <a:r>
              <a:rPr lang="en-US" sz="3200" dirty="0">
                <a:solidFill>
                  <a:schemeClr val="tx1"/>
                </a:solidFill>
                <a:latin typeface="Verdana" panose="020B0604030504040204" pitchFamily="34" charset="0"/>
                <a:ea typeface="Verdana" panose="020B0604030504040204" pitchFamily="34" charset="0"/>
                <a:cs typeface="Verdana" panose="020B0604030504040204" pitchFamily="34" charset="0"/>
              </a:rPr>
              <a:t>2 K.1:…16-17</a:t>
            </a:r>
          </a:p>
        </p:txBody>
      </p:sp>
    </p:spTree>
    <p:extLst>
      <p:ext uri="{BB962C8B-B14F-4D97-AF65-F5344CB8AC3E}">
        <p14:creationId xmlns:p14="http://schemas.microsoft.com/office/powerpoint/2010/main" xmlns="" val="1970588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457200" y="457200"/>
            <a:ext cx="8229600" cy="6172200"/>
          </a:xfrm>
        </p:spPr>
        <p:txBody>
          <a:bodyPr/>
          <a:lstStyle/>
          <a:p>
            <a:pPr>
              <a:spcAft>
                <a:spcPts val="900"/>
              </a:spcAft>
              <a:buFont typeface="Wingdings" panose="05000000000000000000" pitchFamily="2" charset="2"/>
              <a:buChar char="§"/>
            </a:pPr>
            <a:r>
              <a:rPr lang="en-US" alt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Jehoram</a:t>
            </a:r>
            <a:r>
              <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rPr>
              <a:t>, son of Ahab (1)</a:t>
            </a:r>
          </a:p>
          <a:p>
            <a:pPr>
              <a:spcAft>
                <a:spcPts val="900"/>
              </a:spcAft>
              <a:buFont typeface="Wingdings" panose="05000000000000000000" pitchFamily="2" charset="2"/>
              <a:buChar char="§"/>
            </a:pPr>
            <a:r>
              <a:rPr lang="en-US" alt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Mesha</a:t>
            </a:r>
            <a:r>
              <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rPr>
              <a:t>, king of Moab - Ahab’s death 3:4-5 (stopped payments)</a:t>
            </a:r>
          </a:p>
          <a:p>
            <a:pPr lvl="1"/>
            <a:r>
              <a:rPr lang="en-US" altLang="en-US" sz="3400" dirty="0">
                <a:solidFill>
                  <a:schemeClr val="bg1"/>
                </a:solidFill>
                <a:latin typeface="Verdana" panose="020B0604030504040204" pitchFamily="34" charset="0"/>
                <a:ea typeface="Verdana" panose="020B0604030504040204" pitchFamily="34" charset="0"/>
                <a:cs typeface="Verdana" panose="020B0604030504040204" pitchFamily="34" charset="0"/>
              </a:rPr>
              <a:t>‘Used to pay’ </a:t>
            </a:r>
            <a:r>
              <a:rPr lang="en-US" altLang="en-US" sz="2400" dirty="0">
                <a:solidFill>
                  <a:schemeClr val="bg1"/>
                </a:solidFill>
                <a:latin typeface="Verdana" panose="020B0604030504040204" pitchFamily="34" charset="0"/>
                <a:ea typeface="Verdana" panose="020B0604030504040204" pitchFamily="34" charset="0"/>
                <a:cs typeface="Verdana" panose="020B0604030504040204" pitchFamily="34" charset="0"/>
              </a:rPr>
              <a:t>– NASB</a:t>
            </a:r>
          </a:p>
          <a:p>
            <a:pPr lvl="1"/>
            <a:r>
              <a:rPr lang="en-US" altLang="en-US" sz="3400" dirty="0">
                <a:solidFill>
                  <a:schemeClr val="bg1"/>
                </a:solidFill>
                <a:latin typeface="Verdana" panose="020B0604030504040204" pitchFamily="34" charset="0"/>
                <a:ea typeface="Verdana" panose="020B0604030504040204" pitchFamily="34" charset="0"/>
                <a:cs typeface="Verdana" panose="020B0604030504040204" pitchFamily="34" charset="0"/>
              </a:rPr>
              <a:t>Tested new king.   War! (6)</a:t>
            </a:r>
          </a:p>
          <a:p>
            <a:endParaRPr lang="en-US" altLang="en-US" sz="34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altLang="en-US" dirty="0">
              <a:solidFill>
                <a:schemeClr val="bg1"/>
              </a:solidFill>
            </a:endParaRPr>
          </a:p>
        </p:txBody>
      </p:sp>
    </p:spTree>
    <p:extLst>
      <p:ext uri="{BB962C8B-B14F-4D97-AF65-F5344CB8AC3E}">
        <p14:creationId xmlns:p14="http://schemas.microsoft.com/office/powerpoint/2010/main" xmlns="" val="2006014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a:xfrm>
            <a:off x="1738116" y="1143000"/>
            <a:ext cx="5667768" cy="457200"/>
          </a:xfr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txBody>
          <a:bodyPr anchor="ctr" anchorCtr="0"/>
          <a:lstStyle/>
          <a:p>
            <a:r>
              <a:rPr lang="en-US" sz="24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I. The Rebellion, 1-6</a:t>
            </a:r>
            <a:endParaRPr lang="en-US" sz="32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3" name="Title 1">
            <a:extLst>
              <a:ext uri="{FF2B5EF4-FFF2-40B4-BE49-F238E27FC236}">
                <a16:creationId xmlns:a16="http://schemas.microsoft.com/office/drawing/2014/main" xmlns="" id="{E59ED9A0-1A78-4210-861E-0C3AE25A12C3}"/>
              </a:ext>
            </a:extLst>
          </p:cNvPr>
          <p:cNvSpPr txBox="1">
            <a:spLocks/>
          </p:cNvSpPr>
          <p:nvPr/>
        </p:nvSpPr>
        <p:spPr bwMode="auto">
          <a:xfrm>
            <a:off x="1752600" y="1676400"/>
            <a:ext cx="5667768" cy="1219200"/>
          </a:xfrm>
          <a:prstGeom prst="rect">
            <a:avLst/>
          </a:prstGeom>
          <a:blipFill>
            <a:blip r:embed="rId2" cstate="print"/>
            <a:tile tx="0" ty="0" sx="100000" sy="100000" flip="none" algn="tl"/>
          </a:blipFill>
          <a:ln>
            <a:noFill/>
          </a:ln>
          <a:effectLst>
            <a:outerShdw blurRad="50800" dist="38100" dir="2700000" algn="tl" rotWithShape="0">
              <a:prstClr val="black">
                <a:alpha val="40000"/>
              </a:prstClr>
            </a:outerShdw>
          </a:effectLst>
          <a:scene3d>
            <a:camera prst="orthographicFront"/>
            <a:lightRig rig="threePt" dir="t"/>
          </a:scene3d>
          <a:sp3d>
            <a:bevelT/>
          </a:sp3d>
          <a:extLs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36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II. The Rulers, 7-9a</a:t>
            </a:r>
            <a:endParaRPr lang="en-US" sz="44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28765286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838200"/>
          </a:xfrm>
        </p:spPr>
        <p:txBody>
          <a:bodyPr/>
          <a:lstStyle/>
          <a:p>
            <a:r>
              <a:rPr lang="en-US" altLang="en-US" sz="3600" dirty="0" err="1">
                <a:solidFill>
                  <a:srgbClr val="FFFFCC"/>
                </a:solidFill>
                <a:latin typeface="Verdana" panose="020B0604030504040204" pitchFamily="34" charset="0"/>
                <a:ea typeface="Verdana" panose="020B0604030504040204" pitchFamily="34" charset="0"/>
                <a:cs typeface="Verdana" panose="020B0604030504040204" pitchFamily="34" charset="0"/>
              </a:rPr>
              <a:t>Joram</a:t>
            </a:r>
            <a:r>
              <a:rPr lang="en-US" alt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t> wants Jehoshaphat’s help,</a:t>
            </a:r>
            <a:r>
              <a:rPr lang="en-US" alt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 7</a:t>
            </a:r>
          </a:p>
        </p:txBody>
      </p:sp>
      <p:sp>
        <p:nvSpPr>
          <p:cNvPr id="3075" name="Rectangle 3"/>
          <p:cNvSpPr>
            <a:spLocks noGrp="1" noChangeArrowheads="1"/>
          </p:cNvSpPr>
          <p:nvPr>
            <p:ph type="body" idx="1"/>
          </p:nvPr>
        </p:nvSpPr>
        <p:spPr>
          <a:xfrm>
            <a:off x="457200" y="914400"/>
            <a:ext cx="8229600" cy="5638800"/>
          </a:xfrm>
        </p:spPr>
        <p:txBody>
          <a:bodyPr/>
          <a:lstStyle/>
          <a:p>
            <a:pPr>
              <a:spcBef>
                <a:spcPts val="600"/>
              </a:spcBef>
              <a:spcAft>
                <a:spcPts val="300"/>
              </a:spcAft>
              <a:buFont typeface="Arial" panose="020B0604020202020204" pitchFamily="34" charset="0"/>
              <a:buChar char="•"/>
            </a:pPr>
            <a:r>
              <a:rPr lang="en-US" altLang="en-US" sz="3400" dirty="0">
                <a:solidFill>
                  <a:schemeClr val="bg1"/>
                </a:solidFill>
                <a:latin typeface="Verdana" panose="020B0604030504040204" pitchFamily="34" charset="0"/>
                <a:ea typeface="Verdana" panose="020B0604030504040204" pitchFamily="34" charset="0"/>
                <a:cs typeface="Verdana" panose="020B0604030504040204" pitchFamily="34" charset="0"/>
              </a:rPr>
              <a:t>Shades of 1 K.22</a:t>
            </a:r>
          </a:p>
          <a:p>
            <a:pPr>
              <a:spcBef>
                <a:spcPts val="600"/>
              </a:spcBef>
              <a:spcAft>
                <a:spcPts val="600"/>
              </a:spcAft>
              <a:buFont typeface="Arial" panose="020B0604020202020204" pitchFamily="34" charset="0"/>
              <a:buChar char="•"/>
            </a:pPr>
            <a:r>
              <a:rPr lang="en-US" altLang="en-US" sz="3400" dirty="0">
                <a:solidFill>
                  <a:schemeClr val="bg1"/>
                </a:solidFill>
                <a:latin typeface="Verdana" panose="020B0604030504040204" pitchFamily="34" charset="0"/>
                <a:ea typeface="Verdana" panose="020B0604030504040204" pitchFamily="34" charset="0"/>
                <a:cs typeface="Verdana" panose="020B0604030504040204" pitchFamily="34" charset="0"/>
              </a:rPr>
              <a:t>Route: Wilderness of Edom (3:8)</a:t>
            </a:r>
          </a:p>
          <a:p>
            <a:pPr marL="0" indent="0">
              <a:spcBef>
                <a:spcPts val="600"/>
              </a:spcBef>
              <a:spcAft>
                <a:spcPts val="600"/>
              </a:spcAft>
              <a:buNone/>
            </a:pPr>
            <a:endParaRPr lang="en-US" altLang="en-US" sz="3200" dirty="0">
              <a:solidFill>
                <a:schemeClr val="bg1"/>
              </a:solidFill>
              <a:ea typeface="Verdana" panose="020B0604030504040204" pitchFamily="34" charset="0"/>
              <a:cs typeface="Verdana" panose="020B0604030504040204" pitchFamily="34" charset="0"/>
            </a:endParaRPr>
          </a:p>
          <a:p>
            <a:pPr lvl="1">
              <a:spcBef>
                <a:spcPts val="600"/>
              </a:spcBef>
              <a:spcAft>
                <a:spcPts val="600"/>
              </a:spcAft>
              <a:buFont typeface="Wingdings" panose="05000000000000000000" pitchFamily="2" charset="2"/>
              <a:buChar char="§"/>
            </a:pPr>
            <a:endPar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pic>
        <p:nvPicPr>
          <p:cNvPr id="5" name="Picture 2" descr="Moab, Edom, and Libnah Revolt">
            <a:extLst>
              <a:ext uri="{FF2B5EF4-FFF2-40B4-BE49-F238E27FC236}">
                <a16:creationId xmlns:a16="http://schemas.microsoft.com/office/drawing/2014/main" xmlns="" id="{3C0FF174-55CB-4656-B427-78D0F00F3806}"/>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885472" y="2236608"/>
            <a:ext cx="3382592" cy="460664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181705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1143000"/>
          </a:xfrm>
        </p:spPr>
        <p:txBody>
          <a:bodyPr/>
          <a:lstStyle/>
          <a:p>
            <a:r>
              <a:rPr lang="en-US" alt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t>Jehoshaphat – fellowship issues,</a:t>
            </a:r>
            <a:r>
              <a:rPr lang="en-US" alt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 7</a:t>
            </a:r>
          </a:p>
        </p:txBody>
      </p:sp>
      <p:sp>
        <p:nvSpPr>
          <p:cNvPr id="3075" name="Rectangle 3"/>
          <p:cNvSpPr>
            <a:spLocks noGrp="1" noChangeArrowheads="1"/>
          </p:cNvSpPr>
          <p:nvPr>
            <p:ph type="body" idx="1"/>
          </p:nvPr>
        </p:nvSpPr>
        <p:spPr>
          <a:xfrm>
            <a:off x="457200" y="1143000"/>
            <a:ext cx="8229600" cy="5181600"/>
          </a:xfrm>
        </p:spPr>
        <p:txBody>
          <a:bodyPr/>
          <a:lstStyle/>
          <a:p>
            <a:pPr>
              <a:spcBef>
                <a:spcPts val="600"/>
              </a:spcBef>
              <a:spcAft>
                <a:spcPts val="300"/>
              </a:spcAft>
              <a:buFont typeface="Arial" panose="020B0604020202020204" pitchFamily="34" charset="0"/>
              <a:buChar char="•"/>
            </a:pPr>
            <a:r>
              <a:rPr lang="en-US" altLang="en-US" sz="3400" dirty="0">
                <a:solidFill>
                  <a:schemeClr val="bg1"/>
                </a:solidFill>
                <a:latin typeface="Verdana" panose="020B0604030504040204" pitchFamily="34" charset="0"/>
                <a:ea typeface="Verdana" panose="020B0604030504040204" pitchFamily="34" charset="0"/>
                <a:cs typeface="Verdana" panose="020B0604030504040204" pitchFamily="34" charset="0"/>
              </a:rPr>
              <a:t>Taught Scripture, 2 Chr.17:7-9</a:t>
            </a:r>
          </a:p>
          <a:p>
            <a:pPr>
              <a:spcBef>
                <a:spcPts val="600"/>
              </a:spcBef>
              <a:spcAft>
                <a:spcPts val="300"/>
              </a:spcAft>
              <a:buFont typeface="Arial" panose="020B0604020202020204" pitchFamily="34" charset="0"/>
              <a:buChar char="•"/>
            </a:pPr>
            <a:r>
              <a:rPr lang="en-US" alt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Influence taught compromise</a:t>
            </a:r>
          </a:p>
          <a:p>
            <a:pPr lvl="1">
              <a:spcBef>
                <a:spcPts val="600"/>
              </a:spcBef>
              <a:spcAft>
                <a:spcPts val="600"/>
              </a:spcAft>
              <a:buFont typeface="Arial" panose="020B0604020202020204" pitchFamily="34" charset="0"/>
              <a:buChar char="•"/>
            </a:pPr>
            <a:r>
              <a:rPr lang="en-US" altLang="en-US" sz="3400" dirty="0">
                <a:solidFill>
                  <a:schemeClr val="bg1"/>
                </a:solidFill>
                <a:latin typeface="Verdana" panose="020B0604030504040204" pitchFamily="34" charset="0"/>
                <a:ea typeface="Verdana" panose="020B0604030504040204" pitchFamily="34" charset="0"/>
                <a:cs typeface="Verdana" panose="020B0604030504040204" pitchFamily="34" charset="0"/>
              </a:rPr>
              <a:t>Son married </a:t>
            </a:r>
            <a:r>
              <a:rPr lang="en-US" altLang="en-US" sz="3400" dirty="0" err="1">
                <a:solidFill>
                  <a:schemeClr val="bg1"/>
                </a:solidFill>
                <a:latin typeface="Verdana" panose="020B0604030504040204" pitchFamily="34" charset="0"/>
                <a:ea typeface="Verdana" panose="020B0604030504040204" pitchFamily="34" charset="0"/>
                <a:cs typeface="Verdana" panose="020B0604030504040204" pitchFamily="34" charset="0"/>
              </a:rPr>
              <a:t>Athaliah</a:t>
            </a:r>
            <a:r>
              <a:rPr lang="en-US" altLang="en-US" sz="3400" dirty="0">
                <a:solidFill>
                  <a:schemeClr val="bg1"/>
                </a:solidFill>
                <a:latin typeface="Verdana" panose="020B0604030504040204" pitchFamily="34" charset="0"/>
                <a:ea typeface="Verdana" panose="020B0604030504040204" pitchFamily="34" charset="0"/>
                <a:cs typeface="Verdana" panose="020B0604030504040204" pitchFamily="34" charset="0"/>
              </a:rPr>
              <a:t>, 2 Chr.21</a:t>
            </a:r>
          </a:p>
          <a:p>
            <a:pPr lvl="1">
              <a:spcBef>
                <a:spcPts val="600"/>
              </a:spcBef>
              <a:spcAft>
                <a:spcPts val="600"/>
              </a:spcAft>
              <a:buFont typeface="Arial" panose="020B0604020202020204" pitchFamily="34" charset="0"/>
              <a:buChar char="•"/>
            </a:pPr>
            <a:r>
              <a:rPr lang="en-US" altLang="en-US" sz="3400" dirty="0">
                <a:solidFill>
                  <a:schemeClr val="bg1"/>
                </a:solidFill>
                <a:latin typeface="Verdana" panose="020B0604030504040204" pitchFamily="34" charset="0"/>
                <a:ea typeface="Verdana" panose="020B0604030504040204" pitchFamily="34" charset="0"/>
                <a:cs typeface="Verdana" panose="020B0604030504040204" pitchFamily="34" charset="0"/>
              </a:rPr>
              <a:t>Ahab / </a:t>
            </a:r>
            <a:r>
              <a:rPr lang="en-US" altLang="en-US" sz="3400" dirty="0" err="1">
                <a:solidFill>
                  <a:schemeClr val="bg1"/>
                </a:solidFill>
                <a:latin typeface="Verdana" panose="020B0604030504040204" pitchFamily="34" charset="0"/>
                <a:ea typeface="Verdana" panose="020B0604030504040204" pitchFamily="34" charset="0"/>
                <a:cs typeface="Verdana" panose="020B0604030504040204" pitchFamily="34" charset="0"/>
              </a:rPr>
              <a:t>Joram</a:t>
            </a:r>
            <a:r>
              <a:rPr lang="en-US" altLang="en-US" sz="3400" dirty="0">
                <a:solidFill>
                  <a:schemeClr val="bg1"/>
                </a:solidFill>
                <a:latin typeface="Verdana" panose="020B0604030504040204" pitchFamily="34" charset="0"/>
                <a:ea typeface="Verdana" panose="020B0604030504040204" pitchFamily="34" charset="0"/>
                <a:cs typeface="Verdana" panose="020B0604030504040204" pitchFamily="34" charset="0"/>
              </a:rPr>
              <a:t> maintained </a:t>
            </a:r>
            <a:r>
              <a:rPr lang="en-US" altLang="en-US" sz="3400" dirty="0" err="1">
                <a:solidFill>
                  <a:schemeClr val="bg1"/>
                </a:solidFill>
                <a:latin typeface="Verdana" panose="020B0604030504040204" pitchFamily="34" charset="0"/>
                <a:ea typeface="Verdana" panose="020B0604030504040204" pitchFamily="34" charset="0"/>
                <a:cs typeface="Verdana" panose="020B0604030504040204" pitchFamily="34" charset="0"/>
              </a:rPr>
              <a:t>Jero-boam’s</a:t>
            </a:r>
            <a:r>
              <a:rPr lang="en-US" altLang="en-US" sz="3400" dirty="0">
                <a:solidFill>
                  <a:schemeClr val="bg1"/>
                </a:solidFill>
                <a:latin typeface="Verdana" panose="020B0604030504040204" pitchFamily="34" charset="0"/>
                <a:ea typeface="Verdana" panose="020B0604030504040204" pitchFamily="34" charset="0"/>
                <a:cs typeface="Verdana" panose="020B0604030504040204" pitchFamily="34" charset="0"/>
              </a:rPr>
              <a:t> apostasy </a:t>
            </a:r>
            <a:r>
              <a:rPr lang="en-US" altLang="en-US" sz="3000" dirty="0">
                <a:solidFill>
                  <a:schemeClr val="bg1"/>
                </a:solidFill>
                <a:latin typeface="Verdana" panose="020B0604030504040204" pitchFamily="34" charset="0"/>
                <a:ea typeface="Verdana" panose="020B0604030504040204" pitchFamily="34" charset="0"/>
                <a:cs typeface="Verdana" panose="020B0604030504040204" pitchFamily="34" charset="0"/>
              </a:rPr>
              <a:t>(1 K.22:5-7)</a:t>
            </a:r>
          </a:p>
          <a:p>
            <a:pPr lvl="1">
              <a:spcBef>
                <a:spcPts val="600"/>
              </a:spcBef>
              <a:spcAft>
                <a:spcPts val="300"/>
              </a:spcAft>
              <a:buFont typeface="Arial" panose="020B0604020202020204" pitchFamily="34" charset="0"/>
              <a:buChar char="•"/>
            </a:pPr>
            <a:r>
              <a:rPr lang="en-US" altLang="en-US" sz="3400" dirty="0">
                <a:solidFill>
                  <a:schemeClr val="bg1"/>
                </a:solidFill>
                <a:latin typeface="Verdana" panose="020B0604030504040204" pitchFamily="34" charset="0"/>
                <a:ea typeface="Verdana" panose="020B0604030504040204" pitchFamily="34" charset="0"/>
                <a:cs typeface="Verdana" panose="020B0604030504040204" pitchFamily="34" charset="0"/>
              </a:rPr>
              <a:t>Later fellowshipped </a:t>
            </a:r>
            <a:r>
              <a:rPr lang="en-US" altLang="en-US" sz="3400" dirty="0" err="1">
                <a:solidFill>
                  <a:schemeClr val="bg1"/>
                </a:solidFill>
                <a:latin typeface="Verdana" panose="020B0604030504040204" pitchFamily="34" charset="0"/>
                <a:ea typeface="Verdana" panose="020B0604030504040204" pitchFamily="34" charset="0"/>
                <a:cs typeface="Verdana" panose="020B0604030504040204" pitchFamily="34" charset="0"/>
              </a:rPr>
              <a:t>Ahaziah</a:t>
            </a:r>
            <a:r>
              <a:rPr lang="en-US" altLang="en-US" sz="3400" dirty="0">
                <a:solidFill>
                  <a:schemeClr val="bg1"/>
                </a:solidFill>
                <a:latin typeface="Verdana" panose="020B0604030504040204" pitchFamily="34" charset="0"/>
                <a:ea typeface="Verdana" panose="020B0604030504040204" pitchFamily="34" charset="0"/>
                <a:cs typeface="Verdana" panose="020B0604030504040204" pitchFamily="34" charset="0"/>
              </a:rPr>
              <a:t>, </a:t>
            </a:r>
            <a:br>
              <a:rPr lang="en-US" altLang="en-US" sz="3400" dirty="0">
                <a:solidFill>
                  <a:schemeClr val="bg1"/>
                </a:solidFill>
                <a:latin typeface="Verdana" panose="020B0604030504040204" pitchFamily="34" charset="0"/>
                <a:ea typeface="Verdana" panose="020B0604030504040204" pitchFamily="34" charset="0"/>
                <a:cs typeface="Verdana" panose="020B0604030504040204" pitchFamily="34" charset="0"/>
              </a:rPr>
            </a:br>
            <a:r>
              <a:rPr lang="en-US" altLang="en-US" sz="3400" dirty="0">
                <a:solidFill>
                  <a:schemeClr val="bg1"/>
                </a:solidFill>
                <a:latin typeface="Verdana" panose="020B0604030504040204" pitchFamily="34" charset="0"/>
                <a:ea typeface="Verdana" panose="020B0604030504040204" pitchFamily="34" charset="0"/>
                <a:cs typeface="Verdana" panose="020B0604030504040204" pitchFamily="34" charset="0"/>
              </a:rPr>
              <a:t>2 Chr.20:35-37 </a:t>
            </a:r>
          </a:p>
          <a:p>
            <a:pPr lvl="1">
              <a:spcBef>
                <a:spcPts val="600"/>
              </a:spcBef>
              <a:spcAft>
                <a:spcPts val="300"/>
              </a:spcAft>
              <a:buFont typeface="Arial" panose="020B0604020202020204" pitchFamily="34" charset="0"/>
              <a:buChar char="•"/>
            </a:pPr>
            <a:r>
              <a:rPr lang="en-US" altLang="en-US" sz="3400" dirty="0">
                <a:solidFill>
                  <a:schemeClr val="bg1"/>
                </a:solidFill>
                <a:latin typeface="Verdana" panose="020B0604030504040204" pitchFamily="34" charset="0"/>
                <a:ea typeface="Verdana" panose="020B0604030504040204" pitchFamily="34" charset="0"/>
                <a:cs typeface="Verdana" panose="020B0604030504040204" pitchFamily="34" charset="0"/>
              </a:rPr>
              <a:t>Two </a:t>
            </a:r>
            <a:r>
              <a:rPr lang="en-US" altLang="en-US" sz="3400" dirty="0" err="1">
                <a:solidFill>
                  <a:schemeClr val="bg1"/>
                </a:solidFill>
                <a:latin typeface="Verdana" panose="020B0604030504040204" pitchFamily="34" charset="0"/>
                <a:ea typeface="Verdana" panose="020B0604030504040204" pitchFamily="34" charset="0"/>
                <a:cs typeface="Verdana" panose="020B0604030504040204" pitchFamily="34" charset="0"/>
              </a:rPr>
              <a:t>Jehorams</a:t>
            </a:r>
            <a:r>
              <a:rPr lang="en-US" altLang="en-US" sz="3400" dirty="0">
                <a:solidFill>
                  <a:schemeClr val="bg1"/>
                </a:solidFill>
                <a:latin typeface="Verdana" panose="020B0604030504040204" pitchFamily="34" charset="0"/>
                <a:ea typeface="Verdana" panose="020B0604030504040204" pitchFamily="34" charset="0"/>
                <a:cs typeface="Verdana" panose="020B0604030504040204" pitchFamily="34" charset="0"/>
              </a:rPr>
              <a:t>, 2 Chr.19:1-3</a:t>
            </a:r>
          </a:p>
          <a:p>
            <a:pPr marL="0" indent="0">
              <a:spcBef>
                <a:spcPts val="600"/>
              </a:spcBef>
              <a:spcAft>
                <a:spcPts val="600"/>
              </a:spcAft>
              <a:buNone/>
            </a:pPr>
            <a:endParaRPr lang="en-US" altLang="en-US" sz="3200" dirty="0">
              <a:solidFill>
                <a:schemeClr val="bg1"/>
              </a:solidFill>
              <a:ea typeface="Verdana" panose="020B0604030504040204" pitchFamily="34" charset="0"/>
              <a:cs typeface="Verdana" panose="020B0604030504040204" pitchFamily="34" charset="0"/>
            </a:endParaRPr>
          </a:p>
          <a:p>
            <a:pPr lvl="1">
              <a:spcBef>
                <a:spcPts val="600"/>
              </a:spcBef>
              <a:spcAft>
                <a:spcPts val="600"/>
              </a:spcAft>
              <a:buFont typeface="Wingdings" panose="05000000000000000000" pitchFamily="2" charset="2"/>
              <a:buChar char="§"/>
            </a:pPr>
            <a:endPar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2079712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2" end="2"/>
                                            </p:txEl>
                                          </p:spTgt>
                                        </p:tgtEl>
                                        <p:attrNameLst>
                                          <p:attrName>ppt_c</p:attrName>
                                        </p:attrNameLst>
                                      </p:cBhvr>
                                      <p:to>
                                        <a:srgbClr val="FFFF99"/>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3" end="3"/>
                                            </p:txEl>
                                          </p:spTgt>
                                        </p:tgtEl>
                                        <p:attrNameLst>
                                          <p:attrName>ppt_c</p:attrName>
                                        </p:attrNameLst>
                                      </p:cBhvr>
                                      <p:to>
                                        <a:srgbClr val="FFFF99"/>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4" end="4"/>
                                            </p:txEl>
                                          </p:spTgt>
                                        </p:tgtEl>
                                        <p:attrNameLst>
                                          <p:attrName>ppt_c</p:attrName>
                                        </p:attrNameLst>
                                      </p:cBhvr>
                                      <p:to>
                                        <a:srgbClr val="FFFF99"/>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1143000"/>
          </a:xfrm>
        </p:spPr>
        <p:txBody>
          <a:bodyPr/>
          <a:lstStyle/>
          <a:p>
            <a:r>
              <a:rPr lang="en-US" alt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t>Jehoshaphat – fellowship issues,</a:t>
            </a:r>
            <a:r>
              <a:rPr lang="en-US" alt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 7</a:t>
            </a:r>
          </a:p>
        </p:txBody>
      </p:sp>
      <p:sp>
        <p:nvSpPr>
          <p:cNvPr id="3075" name="Rectangle 3"/>
          <p:cNvSpPr>
            <a:spLocks noGrp="1" noChangeArrowheads="1"/>
          </p:cNvSpPr>
          <p:nvPr>
            <p:ph type="body" idx="1"/>
          </p:nvPr>
        </p:nvSpPr>
        <p:spPr>
          <a:xfrm>
            <a:off x="457200" y="1143000"/>
            <a:ext cx="8229600" cy="5181600"/>
          </a:xfrm>
        </p:spPr>
        <p:txBody>
          <a:bodyPr/>
          <a:lstStyle/>
          <a:p>
            <a:pPr>
              <a:spcBef>
                <a:spcPts val="600"/>
              </a:spcBef>
              <a:spcAft>
                <a:spcPts val="300"/>
              </a:spcAft>
              <a:buFont typeface="Arial" panose="020B0604020202020204" pitchFamily="34" charset="0"/>
              <a:buChar char="•"/>
            </a:pPr>
            <a:r>
              <a:rPr lang="en-US" altLang="en-US" sz="3400" dirty="0">
                <a:solidFill>
                  <a:schemeClr val="bg1"/>
                </a:solidFill>
                <a:latin typeface="Verdana" panose="020B0604030504040204" pitchFamily="34" charset="0"/>
                <a:ea typeface="Verdana" panose="020B0604030504040204" pitchFamily="34" charset="0"/>
                <a:cs typeface="Verdana" panose="020B0604030504040204" pitchFamily="34" charset="0"/>
              </a:rPr>
              <a:t>2 Chr.19:1-3, Israel different in …</a:t>
            </a:r>
          </a:p>
          <a:p>
            <a:pPr marL="457200" lvl="1" indent="0">
              <a:spcBef>
                <a:spcPts val="600"/>
              </a:spcBef>
              <a:spcAft>
                <a:spcPts val="300"/>
              </a:spcAft>
              <a:buNone/>
            </a:pPr>
            <a:r>
              <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a. </a:t>
            </a:r>
            <a:r>
              <a:rPr lang="en-US" altLang="en-US" sz="3200" dirty="0">
                <a:solidFill>
                  <a:srgbClr val="FFFF00"/>
                </a:solidFill>
                <a:latin typeface="Verdana" panose="020B0604030504040204" pitchFamily="34" charset="0"/>
                <a:ea typeface="Verdana" panose="020B0604030504040204" pitchFamily="34" charset="0"/>
                <a:cs typeface="Verdana" panose="020B0604030504040204" pitchFamily="34" charset="0"/>
              </a:rPr>
              <a:t>worship,</a:t>
            </a:r>
            <a:r>
              <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 1 K.12</a:t>
            </a:r>
          </a:p>
          <a:p>
            <a:pPr marL="457200" lvl="1" indent="0">
              <a:spcBef>
                <a:spcPts val="600"/>
              </a:spcBef>
              <a:spcAft>
                <a:spcPts val="300"/>
              </a:spcAft>
              <a:buNone/>
            </a:pPr>
            <a:r>
              <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b. </a:t>
            </a:r>
            <a:r>
              <a:rPr lang="en-US" altLang="en-US" sz="3200" dirty="0">
                <a:solidFill>
                  <a:srgbClr val="FFFF00"/>
                </a:solidFill>
                <a:latin typeface="Verdana" panose="020B0604030504040204" pitchFamily="34" charset="0"/>
                <a:ea typeface="Verdana" panose="020B0604030504040204" pitchFamily="34" charset="0"/>
                <a:cs typeface="Verdana" panose="020B0604030504040204" pitchFamily="34" charset="0"/>
              </a:rPr>
              <a:t>morals,</a:t>
            </a:r>
            <a:r>
              <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 1 K.17, 19, 21</a:t>
            </a:r>
          </a:p>
          <a:p>
            <a:pPr marL="457200" lvl="1" indent="0">
              <a:spcBef>
                <a:spcPts val="600"/>
              </a:spcBef>
              <a:spcAft>
                <a:spcPts val="300"/>
              </a:spcAft>
              <a:buNone/>
            </a:pPr>
            <a:r>
              <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c. </a:t>
            </a:r>
            <a:r>
              <a:rPr lang="en-US" altLang="en-US" sz="3200" dirty="0">
                <a:solidFill>
                  <a:srgbClr val="FFFF00"/>
                </a:solidFill>
                <a:latin typeface="Verdana" panose="020B0604030504040204" pitchFamily="34" charset="0"/>
                <a:ea typeface="Verdana" panose="020B0604030504040204" pitchFamily="34" charset="0"/>
                <a:cs typeface="Verdana" panose="020B0604030504040204" pitchFamily="34" charset="0"/>
              </a:rPr>
              <a:t>gods,</a:t>
            </a:r>
            <a:r>
              <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 1 K.18:19 [3:2 – 10:19-28]</a:t>
            </a:r>
          </a:p>
          <a:p>
            <a:pPr marL="457200" lvl="1" indent="0">
              <a:spcBef>
                <a:spcPts val="600"/>
              </a:spcBef>
              <a:spcAft>
                <a:spcPts val="300"/>
              </a:spcAft>
              <a:buNone/>
            </a:pPr>
            <a:r>
              <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 </a:t>
            </a:r>
          </a:p>
          <a:p>
            <a:pPr marL="0" indent="0">
              <a:spcBef>
                <a:spcPts val="600"/>
              </a:spcBef>
              <a:spcAft>
                <a:spcPts val="600"/>
              </a:spcAft>
              <a:buNone/>
            </a:pPr>
            <a:endParaRPr lang="en-US" altLang="en-US" sz="3200" dirty="0">
              <a:solidFill>
                <a:schemeClr val="bg1"/>
              </a:solidFill>
              <a:ea typeface="Verdana" panose="020B0604030504040204" pitchFamily="34" charset="0"/>
              <a:cs typeface="Verdana" panose="020B0604030504040204" pitchFamily="34" charset="0"/>
            </a:endParaRPr>
          </a:p>
          <a:p>
            <a:pPr lvl="1">
              <a:spcBef>
                <a:spcPts val="600"/>
              </a:spcBef>
              <a:spcAft>
                <a:spcPts val="600"/>
              </a:spcAft>
              <a:buFont typeface="Wingdings" panose="05000000000000000000" pitchFamily="2" charset="2"/>
              <a:buChar char="§"/>
            </a:pPr>
            <a:endPar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2" name="Rectangle: Rounded Corners 1">
            <a:extLst>
              <a:ext uri="{FF2B5EF4-FFF2-40B4-BE49-F238E27FC236}">
                <a16:creationId xmlns:a16="http://schemas.microsoft.com/office/drawing/2014/main" xmlns="" id="{602207FB-8B3C-411F-9EDD-D457D2D9B726}"/>
              </a:ext>
            </a:extLst>
          </p:cNvPr>
          <p:cNvSpPr/>
          <p:nvPr/>
        </p:nvSpPr>
        <p:spPr>
          <a:xfrm>
            <a:off x="1752600" y="3810000"/>
            <a:ext cx="5638800" cy="1752600"/>
          </a:xfrm>
          <a:prstGeom prst="roundRect">
            <a:avLst/>
          </a:prstGeom>
          <a:solidFill>
            <a:schemeClr val="tx1"/>
          </a:solidFill>
          <a:l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bg1"/>
                </a:solidFill>
              </a:rPr>
              <a:t>You cannot combat error by fellowshipping it and</a:t>
            </a:r>
            <a:br>
              <a:rPr lang="en-US" sz="3200" dirty="0">
                <a:solidFill>
                  <a:schemeClr val="bg1"/>
                </a:solidFill>
              </a:rPr>
            </a:br>
            <a:r>
              <a:rPr lang="en-US" sz="3200" dirty="0">
                <a:solidFill>
                  <a:schemeClr val="bg1"/>
                </a:solidFill>
              </a:rPr>
              <a:t>going along with it</a:t>
            </a:r>
          </a:p>
        </p:txBody>
      </p:sp>
    </p:spTree>
    <p:extLst>
      <p:ext uri="{BB962C8B-B14F-4D97-AF65-F5344CB8AC3E}">
        <p14:creationId xmlns:p14="http://schemas.microsoft.com/office/powerpoint/2010/main" xmlns="" val="3278164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1143000"/>
          </a:xfrm>
        </p:spPr>
        <p:txBody>
          <a:bodyPr/>
          <a:lstStyle/>
          <a:p>
            <a:r>
              <a:rPr lang="en-US" alt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t>King of Edom,</a:t>
            </a:r>
            <a:r>
              <a:rPr lang="en-US" alt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 9a</a:t>
            </a:r>
          </a:p>
        </p:txBody>
      </p:sp>
      <p:sp>
        <p:nvSpPr>
          <p:cNvPr id="3075" name="Rectangle 3"/>
          <p:cNvSpPr>
            <a:spLocks noGrp="1" noChangeArrowheads="1"/>
          </p:cNvSpPr>
          <p:nvPr>
            <p:ph type="body" idx="1"/>
          </p:nvPr>
        </p:nvSpPr>
        <p:spPr>
          <a:xfrm>
            <a:off x="457200" y="990600"/>
            <a:ext cx="8229600" cy="5181600"/>
          </a:xfrm>
        </p:spPr>
        <p:txBody>
          <a:bodyPr/>
          <a:lstStyle/>
          <a:p>
            <a:pPr>
              <a:spcBef>
                <a:spcPts val="600"/>
              </a:spcBef>
              <a:spcAft>
                <a:spcPts val="300"/>
              </a:spcAft>
              <a:buFont typeface="Arial" panose="020B0604020202020204" pitchFamily="34" charset="0"/>
              <a:buChar char="•"/>
            </a:pPr>
            <a:r>
              <a:rPr lang="en-US" altLang="en-US" sz="3400" dirty="0">
                <a:solidFill>
                  <a:schemeClr val="bg1"/>
                </a:solidFill>
                <a:latin typeface="Verdana" panose="020B0604030504040204" pitchFamily="34" charset="0"/>
                <a:ea typeface="Verdana" panose="020B0604030504040204" pitchFamily="34" charset="0"/>
                <a:cs typeface="Verdana" panose="020B0604030504040204" pitchFamily="34" charset="0"/>
              </a:rPr>
              <a:t>Vassal of Judah, 8:20-22</a:t>
            </a:r>
          </a:p>
          <a:p>
            <a:pPr marL="457200" lvl="1" indent="0">
              <a:spcBef>
                <a:spcPts val="600"/>
              </a:spcBef>
              <a:spcAft>
                <a:spcPts val="300"/>
              </a:spcAft>
              <a:buNone/>
            </a:pPr>
            <a:r>
              <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 </a:t>
            </a:r>
          </a:p>
          <a:p>
            <a:pPr marL="0" indent="0">
              <a:spcBef>
                <a:spcPts val="600"/>
              </a:spcBef>
              <a:spcAft>
                <a:spcPts val="600"/>
              </a:spcAft>
              <a:buNone/>
            </a:pPr>
            <a:endParaRPr lang="en-US" altLang="en-US" sz="3200" dirty="0">
              <a:solidFill>
                <a:schemeClr val="bg1"/>
              </a:solidFill>
              <a:ea typeface="Verdana" panose="020B0604030504040204" pitchFamily="34" charset="0"/>
              <a:cs typeface="Verdana" panose="020B0604030504040204" pitchFamily="34" charset="0"/>
            </a:endParaRPr>
          </a:p>
        </p:txBody>
      </p:sp>
      <p:pic>
        <p:nvPicPr>
          <p:cNvPr id="2050" name="Picture 2" descr="Image result for mesha stele">
            <a:extLst>
              <a:ext uri="{FF2B5EF4-FFF2-40B4-BE49-F238E27FC236}">
                <a16:creationId xmlns:a16="http://schemas.microsoft.com/office/drawing/2014/main" xmlns="" id="{A74FE35D-9268-40A6-B124-FF355FE8D33D}"/>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14400" y="1703762"/>
            <a:ext cx="3870076" cy="5154237"/>
          </a:xfrm>
          <a:prstGeom prst="rect">
            <a:avLst/>
          </a:prstGeom>
          <a:noFill/>
          <a:extLst>
            <a:ext uri="{909E8E84-426E-40DD-AFC4-6F175D3DCCD1}">
              <a14:hiddenFill xmlns:a14="http://schemas.microsoft.com/office/drawing/2010/main" xmlns="">
                <a:solidFill>
                  <a:srgbClr val="FFFFFF"/>
                </a:solidFill>
              </a14:hiddenFill>
            </a:ext>
          </a:extLst>
        </p:spPr>
      </p:pic>
      <p:sp>
        <p:nvSpPr>
          <p:cNvPr id="3" name="Rectangle 2">
            <a:extLst>
              <a:ext uri="{FF2B5EF4-FFF2-40B4-BE49-F238E27FC236}">
                <a16:creationId xmlns:a16="http://schemas.microsoft.com/office/drawing/2014/main" xmlns="" id="{ACC9806A-1210-4379-B53B-A3D4BCA8152C}"/>
              </a:ext>
            </a:extLst>
          </p:cNvPr>
          <p:cNvSpPr/>
          <p:nvPr/>
        </p:nvSpPr>
        <p:spPr>
          <a:xfrm>
            <a:off x="5241676" y="2702495"/>
            <a:ext cx="3445124" cy="2977010"/>
          </a:xfrm>
          <a:prstGeom prst="rect">
            <a:avLst/>
          </a:prstGeom>
          <a:solidFill>
            <a:srgbClr val="C0C0C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2">
                    <a:lumMod val="50000"/>
                  </a:schemeClr>
                </a:solidFill>
              </a:rPr>
              <a:t>Moab’s army heavily defended northern approach to Moab.</a:t>
            </a:r>
          </a:p>
        </p:txBody>
      </p:sp>
    </p:spTree>
    <p:extLst>
      <p:ext uri="{BB962C8B-B14F-4D97-AF65-F5344CB8AC3E}">
        <p14:creationId xmlns:p14="http://schemas.microsoft.com/office/powerpoint/2010/main" xmlns="" val="365854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3239</TotalTime>
  <Words>614</Words>
  <Application>Microsoft Office PowerPoint</Application>
  <PresentationFormat>On-screen Show (4:3)</PresentationFormat>
  <Paragraphs>102</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Default Design</vt:lpstr>
      <vt:lpstr>Slide 1</vt:lpstr>
      <vt:lpstr>I. The Rebellion, 1-6</vt:lpstr>
      <vt:lpstr>Slide 3</vt:lpstr>
      <vt:lpstr>Slide 4</vt:lpstr>
      <vt:lpstr>I. The Rebellion, 1-6</vt:lpstr>
      <vt:lpstr>Joram wants Jehoshaphat’s help, 7</vt:lpstr>
      <vt:lpstr>Jehoshaphat – fellowship issues, 7</vt:lpstr>
      <vt:lpstr>Jehoshaphat – fellowship issues, 7</vt:lpstr>
      <vt:lpstr>King of Edom, 9a</vt:lpstr>
      <vt:lpstr>Slide 10</vt:lpstr>
      <vt:lpstr>I. The Rebellion, 1-6</vt:lpstr>
      <vt:lpstr>Seven days later: no water (9)</vt:lpstr>
      <vt:lpstr>Seven days later: no water (9)</vt:lpstr>
      <vt:lpstr>I. The Rebellion, 1-6</vt:lpstr>
      <vt:lpstr>Sudden / complete provisions, 20 Water [cf. 1 K.18]</vt:lpstr>
      <vt:lpstr>Burnt offering on the wall, 27</vt:lpstr>
      <vt:lpstr>Concluding Lessons</vt:lpstr>
      <vt:lpstr>Concluding Lessons</vt:lpstr>
      <vt:lpstr>Concluding Lessons</vt:lpstr>
      <vt:lpstr>Concluding Lessons</vt:lpstr>
      <vt:lpstr>Concluding Lessons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 Duggin</dc:creator>
  <cp:lastModifiedBy>church of Christ</cp:lastModifiedBy>
  <cp:revision>403</cp:revision>
  <dcterms:created xsi:type="dcterms:W3CDTF">2004-01-08T21:08:14Z</dcterms:created>
  <dcterms:modified xsi:type="dcterms:W3CDTF">2017-11-06T01:31:56Z</dcterms:modified>
</cp:coreProperties>
</file>