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</p:sldMasterIdLst>
  <p:notesMasterIdLst>
    <p:notesMasterId r:id="rId20"/>
  </p:notesMasterIdLst>
  <p:sldIdLst>
    <p:sldId id="368" r:id="rId3"/>
    <p:sldId id="384" r:id="rId4"/>
    <p:sldId id="369" r:id="rId5"/>
    <p:sldId id="388" r:id="rId6"/>
    <p:sldId id="399" r:id="rId7"/>
    <p:sldId id="389" r:id="rId8"/>
    <p:sldId id="400" r:id="rId9"/>
    <p:sldId id="401" r:id="rId10"/>
    <p:sldId id="402" r:id="rId11"/>
    <p:sldId id="403" r:id="rId12"/>
    <p:sldId id="410" r:id="rId13"/>
    <p:sldId id="405" r:id="rId14"/>
    <p:sldId id="406" r:id="rId15"/>
    <p:sldId id="371" r:id="rId16"/>
    <p:sldId id="407" r:id="rId17"/>
    <p:sldId id="408" r:id="rId18"/>
    <p:sldId id="409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FFCC00"/>
    <a:srgbClr val="CCFFFF"/>
    <a:srgbClr val="99FF33"/>
    <a:srgbClr val="FF9900"/>
    <a:srgbClr val="663300"/>
    <a:srgbClr val="0066FF"/>
    <a:srgbClr val="FFFF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65" d="100"/>
          <a:sy n="65" d="100"/>
        </p:scale>
        <p:origin x="-5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pPr/>
              <a:t>11/12/2017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6257068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48A348-F764-4027-93E5-50EDA6BF1C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80228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F3B88-9178-4F37-819D-9A00BC7E1D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606961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182199-33B0-4495-A86D-C884FE228A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750711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9C72D-86C2-4051-B16B-D138B0069E9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20558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497A1-742C-4E57-8AF3-736A8F437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136615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CFF45D-6DFA-4FD1-9245-CF0B143DEF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34374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13F87-4736-461E-8519-1FE2C4DE63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275328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17B4E-6D93-4083-A7F5-B7B3E5A209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1091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826006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44125-0CA2-4809-AFBB-C79CA0EB28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813344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7025253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790189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="" xmlns:p14="http://schemas.microsoft.com/office/powerpoint/2010/main" val="276435793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583774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568827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727679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99473B-6E2B-44B0-9AE8-A5ED2C8EDA0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6523212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0DFC3-3C7C-4180-BF6F-8517666D04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93019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=""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5709673-6BBF-44D0-A09C-EE9E25C1CB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54285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10000"/>
            <a:alpha val="8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043010" y="1066800"/>
            <a:ext cx="7080026" cy="1659459"/>
          </a:xfrm>
          <a:solidFill>
            <a:schemeClr val="bg1"/>
          </a:solidFill>
          <a:ln>
            <a:solidFill>
              <a:schemeClr val="accent1"/>
            </a:solidFill>
          </a:ln>
        </p:spPr>
        <p:txBody>
          <a:bodyPr anchor="ctr" anchorCtr="0">
            <a:normAutofit fontScale="90000"/>
          </a:bodyPr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Harrington" panose="04040505050A02020702" pitchFamily="82" charset="0"/>
              </a:rPr>
              <a:t>A Bad Man’s</a:t>
            </a:r>
            <a:br>
              <a:rPr lang="en-US" b="1" dirty="0">
                <a:solidFill>
                  <a:schemeClr val="tx1"/>
                </a:solidFill>
                <a:latin typeface="Harrington" panose="04040505050A02020702" pitchFamily="82" charset="0"/>
              </a:rPr>
            </a:br>
            <a:r>
              <a:rPr lang="en-US" b="1" dirty="0">
                <a:solidFill>
                  <a:schemeClr val="tx1"/>
                </a:solidFill>
                <a:latin typeface="Harrington" panose="04040505050A02020702" pitchFamily="82" charset="0"/>
              </a:rPr>
              <a:t>Good Example</a:t>
            </a:r>
          </a:p>
        </p:txBody>
      </p:sp>
    </p:spTree>
    <p:extLst>
      <p:ext uri="{BB962C8B-B14F-4D97-AF65-F5344CB8AC3E}">
        <p14:creationId xmlns="" xmlns:p14="http://schemas.microsoft.com/office/powerpoint/2010/main" val="415723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8: commended?  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760" y="1371600"/>
            <a:ext cx="8430904" cy="4876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NOT</a:t>
            </a: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because he was dishonest.  Ga.6:7.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HIS</a:t>
            </a: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lord commended him.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BECAUSE</a:t>
            </a: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he acted ‘shrewdly’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[Mt.10:16]</a:t>
            </a:r>
            <a:endParaRPr 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Prepared for future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Acted quickly</a:t>
            </a:r>
          </a:p>
        </p:txBody>
      </p:sp>
    </p:spTree>
    <p:extLst>
      <p:ext uri="{BB962C8B-B14F-4D97-AF65-F5344CB8AC3E}">
        <p14:creationId xmlns="" xmlns:p14="http://schemas.microsoft.com/office/powerpoint/2010/main" val="54608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9: you also make friends ‘by’ unrighteous mammon . . 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760" y="1371600"/>
            <a:ext cx="8430904" cy="4876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we use our worldly resources rightly . . . </a:t>
            </a:r>
          </a:p>
          <a:p>
            <a:pPr marL="971550" lvl="1" indent="-514350">
              <a:spcAft>
                <a:spcPts val="600"/>
              </a:spcAft>
              <a:buAutoNum type="arabicPeriod"/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our possessions are gone, welcomed into eternal home.</a:t>
            </a:r>
          </a:p>
          <a:p>
            <a:pPr marL="971550" lvl="1" indent="-514350">
              <a:spcAft>
                <a:spcPts val="0"/>
              </a:spcAft>
              <a:buAutoNum type="arabicPeriod"/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Illustrated –</a:t>
            </a:r>
          </a:p>
          <a:p>
            <a:pPr marL="857250" lvl="2" indent="0">
              <a:spcAft>
                <a:spcPts val="600"/>
              </a:spcAft>
              <a:buNone/>
            </a:pP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a. </a:t>
            </a:r>
            <a:r>
              <a:rPr 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Positive:</a:t>
            </a: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Mt.25:31-46 </a:t>
            </a:r>
          </a:p>
          <a:p>
            <a:pPr marL="857250" lvl="2" indent="0">
              <a:spcAft>
                <a:spcPts val="600"/>
              </a:spcAft>
              <a:buNone/>
            </a:pP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b.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Negative:</a:t>
            </a: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Lk.12:13-21</a:t>
            </a:r>
          </a:p>
        </p:txBody>
      </p:sp>
      <p:sp>
        <p:nvSpPr>
          <p:cNvPr id="4" name="Speech Bubble: Rectangle 3">
            <a:extLst>
              <a:ext uri="{FF2B5EF4-FFF2-40B4-BE49-F238E27FC236}">
                <a16:creationId xmlns="" xmlns:a16="http://schemas.microsoft.com/office/drawing/2014/main" id="{A9BF4CCB-6FF1-40A8-9D19-CA8D12933112}"/>
              </a:ext>
            </a:extLst>
          </p:cNvPr>
          <p:cNvSpPr/>
          <p:nvPr/>
        </p:nvSpPr>
        <p:spPr>
          <a:xfrm>
            <a:off x="1219200" y="152400"/>
            <a:ext cx="6705600" cy="1981200"/>
          </a:xfrm>
          <a:prstGeom prst="wedgeRectCallout">
            <a:avLst>
              <a:gd name="adj1" fmla="val 7370"/>
              <a:gd name="adj2" fmla="val 111680"/>
            </a:avLst>
          </a:prstGeom>
          <a:solidFill>
            <a:schemeClr val="accent2">
              <a:lumMod val="50000"/>
            </a:schemeClr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Rabbis: ‘The rich help the poor</a:t>
            </a:r>
            <a:br>
              <a:rPr lang="en-US" sz="3200" dirty="0"/>
            </a:br>
            <a:r>
              <a:rPr lang="en-US" sz="3200" dirty="0"/>
              <a:t>in this world, but the poor help</a:t>
            </a:r>
            <a:br>
              <a:rPr lang="en-US" sz="3200" dirty="0"/>
            </a:br>
            <a:r>
              <a:rPr lang="en-US" sz="3200" dirty="0"/>
              <a:t>the rich in the world to come.’ </a:t>
            </a:r>
          </a:p>
        </p:txBody>
      </p:sp>
    </p:spTree>
    <p:extLst>
      <p:ext uri="{BB962C8B-B14F-4D97-AF65-F5344CB8AC3E}">
        <p14:creationId xmlns="" xmlns:p14="http://schemas.microsoft.com/office/powerpoint/2010/main" val="161499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10-12: ‘little things mean a lot’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760" y="1371600"/>
            <a:ext cx="8430904" cy="4876800"/>
          </a:xfrm>
        </p:spPr>
        <p:txBody>
          <a:bodyPr/>
          <a:lstStyle/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faithful in least . . .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unjust in least . . .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not faithful in unrighteous mammon . . . </a:t>
            </a:r>
          </a:p>
          <a:p>
            <a:pPr lvl="1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not faithful in what is another man’s . . . </a:t>
            </a:r>
          </a:p>
          <a:p>
            <a:pPr>
              <a:spcAft>
                <a:spcPts val="600"/>
              </a:spcAft>
              <a:buFont typeface="Wingdings" panose="05000000000000000000" pitchFamily="2" charset="2"/>
              <a:buChar char="§"/>
            </a:pPr>
            <a:endParaRPr lang="en-US" sz="2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123354" y="1219200"/>
            <a:ext cx="6927273" cy="533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66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Is A Steward?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="" xmlns:a16="http://schemas.microsoft.com/office/drawing/2014/main" id="{2BC51CAB-CAED-425E-9F9F-A37BCA363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020" y="2590800"/>
            <a:ext cx="6927273" cy="12954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rgbClr val="000066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Can We Learn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From The Steward?</a:t>
            </a:r>
          </a:p>
        </p:txBody>
      </p:sp>
      <p:sp>
        <p:nvSpPr>
          <p:cNvPr id="4" name="AutoShape 4">
            <a:extLst>
              <a:ext uri="{FF2B5EF4-FFF2-40B4-BE49-F238E27FC236}">
                <a16:creationId xmlns="" xmlns:a16="http://schemas.microsoft.com/office/drawing/2014/main" id="{937CC8BF-0901-4AFD-BF88-BD319B00F0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020" y="1905000"/>
            <a:ext cx="6927273" cy="533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66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Why Did Jesus Praise This Steward?</a:t>
            </a:r>
          </a:p>
        </p:txBody>
      </p:sp>
    </p:spTree>
    <p:extLst>
      <p:ext uri="{BB962C8B-B14F-4D97-AF65-F5344CB8AC3E}">
        <p14:creationId xmlns="" xmlns:p14="http://schemas.microsoft.com/office/powerpoint/2010/main" val="239185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570" y="76200"/>
            <a:ext cx="8610600" cy="1676400"/>
          </a:xfrm>
        </p:spPr>
        <p:txBody>
          <a:bodyPr/>
          <a:lstStyle/>
          <a:p>
            <a:pPr marL="344488" indent="-344488"/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5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Sinners often show more preparation for this life than Christians do for eternal life, </a:t>
            </a:r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3-4, 8. </a:t>
            </a:r>
            <a:endParaRPr lang="en-US" sz="36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1040" y="1828800"/>
            <a:ext cx="8503170" cy="4648200"/>
          </a:xfrm>
        </p:spPr>
        <p:txBody>
          <a:bodyPr/>
          <a:lstStyle/>
          <a:p>
            <a:pPr marL="231775" indent="-231775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 we bypass opportunities to do good?</a:t>
            </a:r>
          </a:p>
          <a:p>
            <a:pPr marL="231775" indent="-231775"/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What if we worked as hard for eternal success as sinners for earthly success?</a:t>
            </a:r>
          </a:p>
          <a:p>
            <a:pPr marL="631825" lvl="1" indent="-231775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Insurance</a:t>
            </a:r>
          </a:p>
          <a:p>
            <a:pPr marL="631825" lvl="1" indent="-231775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Farmer</a:t>
            </a:r>
          </a:p>
          <a:p>
            <a:pPr marL="631825" lvl="1" indent="-231775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Athlete</a:t>
            </a:r>
          </a:p>
          <a:p>
            <a:pPr marL="631825" lvl="1" indent="-231775"/>
            <a:r>
              <a:rPr lang="en-US" sz="32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Christian.  Lk.13:24; 2 Co.12:15</a:t>
            </a:r>
          </a:p>
        </p:txBody>
      </p:sp>
    </p:spTree>
    <p:extLst>
      <p:ext uri="{BB962C8B-B14F-4D97-AF65-F5344CB8AC3E}">
        <p14:creationId xmlns="" xmlns:p14="http://schemas.microsoft.com/office/powerpoint/2010/main" val="2869411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 for us to prepare for eternity is now,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3-6.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371600"/>
            <a:ext cx="8305800" cy="4648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 face same facts as steward</a:t>
            </a:r>
          </a:p>
          <a:p>
            <a:pPr marL="0" indent="0" defTabSz="404813">
              <a:spcAft>
                <a:spcPts val="600"/>
              </a:spcAft>
              <a:buNone/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sz="34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have wealth today, Ac.4:32; 		 	 1 Co.10:26.</a:t>
            </a:r>
          </a:p>
          <a:p>
            <a:pPr marL="0" indent="0" defTabSz="404813">
              <a:spcAft>
                <a:spcPts val="600"/>
              </a:spcAft>
              <a:buNone/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will lose it soon.</a:t>
            </a:r>
          </a:p>
          <a:p>
            <a:pPr marL="0" indent="0" defTabSz="404813">
              <a:spcAft>
                <a:spcPts val="600"/>
              </a:spcAft>
              <a:buNone/>
            </a:pPr>
            <a:r>
              <a:rPr lang="en-US" sz="28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3. </a:t>
            </a: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 provide for that time.</a:t>
            </a:r>
          </a:p>
          <a:p>
            <a:pPr marL="0" indent="0" defTabSz="404813">
              <a:buNone/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 prepare for then with 					 	 wealth today, 1 Tim.6:17-19.</a:t>
            </a:r>
          </a:p>
          <a:p>
            <a:pPr marL="0" indent="0" defTabSz="404813">
              <a:buNone/>
            </a:pPr>
            <a:endParaRPr lang="en-US" sz="3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04936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Time for us to prepare for eternity is now,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3-6.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371600"/>
            <a:ext cx="8305800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Face same facts as steward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we improperly use lesser, cannot expect greater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</a:t>
            </a:r>
            <a:r>
              <a:rPr lang="en-US" sz="28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time, Ep.5:16</a:t>
            </a:r>
          </a:p>
          <a:p>
            <a:pPr marL="0" indent="0">
              <a:spcAft>
                <a:spcPts val="400"/>
              </a:spcAft>
              <a:buNone/>
            </a:pPr>
            <a:r>
              <a:rPr 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</a:t>
            </a:r>
            <a:r>
              <a:rPr 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money, 1 Co.16</a:t>
            </a:r>
          </a:p>
          <a:p>
            <a:pPr marL="0" indent="0">
              <a:buNone/>
            </a:pPr>
            <a:r>
              <a:rPr lang="en-US" sz="3400" dirty="0">
                <a:solidFill>
                  <a:srgbClr val="FFFF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  <a:r>
              <a:rPr lang="en-US" sz="28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Our talents, Mt.25:14-30</a:t>
            </a:r>
            <a:endParaRPr lang="en-US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defTabSz="404813">
              <a:buNone/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	</a:t>
            </a:r>
          </a:p>
        </p:txBody>
      </p:sp>
    </p:spTree>
    <p:extLst>
      <p:ext uri="{BB962C8B-B14F-4D97-AF65-F5344CB8AC3E}">
        <p14:creationId xmlns="" xmlns:p14="http://schemas.microsoft.com/office/powerpoint/2010/main" val="2028595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sz="28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wise to act promptly,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371600"/>
            <a:ext cx="8305800" cy="46482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worst funeral . . 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Judgment parables: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316F630-1938-4234-9736-D88B616BDDFA}"/>
              </a:ext>
            </a:extLst>
          </p:cNvPr>
          <p:cNvSpPr/>
          <p:nvPr/>
        </p:nvSpPr>
        <p:spPr>
          <a:xfrm>
            <a:off x="1219200" y="2971800"/>
            <a:ext cx="3255818" cy="1371600"/>
          </a:xfrm>
          <a:prstGeom prst="rect">
            <a:avLst/>
          </a:prstGeom>
          <a:solidFill>
            <a:srgbClr val="00206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/>
              <a:t>Not sins of commission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329A48C-3F8E-4A68-8EDF-F4F14255E546}"/>
              </a:ext>
            </a:extLst>
          </p:cNvPr>
          <p:cNvSpPr/>
          <p:nvPr/>
        </p:nvSpPr>
        <p:spPr>
          <a:xfrm>
            <a:off x="4668982" y="2971800"/>
            <a:ext cx="3255818" cy="1371600"/>
          </a:xfrm>
          <a:prstGeom prst="rect">
            <a:avLst/>
          </a:prstGeom>
          <a:solidFill>
            <a:srgbClr val="00206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00" dirty="0"/>
              <a:t>Sins of</a:t>
            </a:r>
            <a:br>
              <a:rPr lang="en-US" sz="3400" dirty="0"/>
            </a:br>
            <a:r>
              <a:rPr lang="en-US" sz="3400" dirty="0"/>
              <a:t>omission</a:t>
            </a:r>
          </a:p>
        </p:txBody>
      </p:sp>
    </p:spTree>
    <p:extLst>
      <p:ext uri="{BB962C8B-B14F-4D97-AF65-F5344CB8AC3E}">
        <p14:creationId xmlns="" xmlns:p14="http://schemas.microsoft.com/office/powerpoint/2010/main" val="840942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Pharisees accuse Jesus –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371600"/>
            <a:ext cx="8305800" cy="51816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turns to disciples – </a:t>
            </a: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Lk.16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most misunderstood parable?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sz="2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400" dirty="0">
                <a:solidFill>
                  <a:srgbClr val="CCFFFF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We can learn from bad men.</a:t>
            </a:r>
          </a:p>
        </p:txBody>
      </p:sp>
    </p:spTree>
    <p:extLst>
      <p:ext uri="{BB962C8B-B14F-4D97-AF65-F5344CB8AC3E}">
        <p14:creationId xmlns="" xmlns:p14="http://schemas.microsoft.com/office/powerpoint/2010/main" val="222721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123354" y="1219200"/>
            <a:ext cx="6927273" cy="12954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rgbClr val="000066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Is A Steward?</a:t>
            </a:r>
          </a:p>
        </p:txBody>
      </p:sp>
    </p:spTree>
    <p:extLst>
      <p:ext uri="{BB962C8B-B14F-4D97-AF65-F5344CB8AC3E}">
        <p14:creationId xmlns="" xmlns:p14="http://schemas.microsoft.com/office/powerpoint/2010/main" val="697942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Steward has charge of</a:t>
            </a:r>
            <a:b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family affairs, business, etc.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371600"/>
            <a:ext cx="8305800" cy="5181600"/>
          </a:xfrm>
        </p:spPr>
        <p:txBody>
          <a:bodyPr/>
          <a:lstStyle/>
          <a:p>
            <a:pPr marL="231775" indent="-231775">
              <a:spcBef>
                <a:spcPts val="600"/>
              </a:spcBef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Gn.24:2-13, Eliezer – Abraham</a:t>
            </a:r>
          </a:p>
          <a:p>
            <a:pPr marL="231775" indent="-231775">
              <a:spcBef>
                <a:spcPts val="600"/>
              </a:spcBef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Gn.39:4, Joseph – Potiphar</a:t>
            </a:r>
          </a:p>
          <a:p>
            <a:pPr marL="231775" indent="-231775">
              <a:spcBef>
                <a:spcPts val="600"/>
              </a:spcBef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Lk.12:42, manage household / estate</a:t>
            </a:r>
          </a:p>
          <a:p>
            <a:pPr marL="231775" indent="-231775">
              <a:spcBef>
                <a:spcPts val="600"/>
              </a:spcBef>
              <a:spcAft>
                <a:spcPts val="8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Co.4:1-2, God requires faithfulness</a:t>
            </a:r>
          </a:p>
          <a:p>
            <a:pPr marL="231775" indent="-231775">
              <a:spcBef>
                <a:spcPts val="600"/>
              </a:spcBef>
              <a:spcAft>
                <a:spcPts val="600"/>
              </a:spcAft>
            </a:pP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Pt.4:10, God’s stewards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B6C1139D-815F-4C25-9877-F35EAD620555}"/>
              </a:ext>
            </a:extLst>
          </p:cNvPr>
          <p:cNvSpPr/>
          <p:nvPr/>
        </p:nvSpPr>
        <p:spPr>
          <a:xfrm>
            <a:off x="914400" y="4876800"/>
            <a:ext cx="7315200" cy="1143000"/>
          </a:xfrm>
          <a:prstGeom prst="roundRect">
            <a:avLst/>
          </a:prstGeom>
          <a:solidFill>
            <a:schemeClr val="tx1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Position afforded great opportunity for dishonesty</a:t>
            </a:r>
          </a:p>
        </p:txBody>
      </p:sp>
    </p:spTree>
    <p:extLst>
      <p:ext uri="{BB962C8B-B14F-4D97-AF65-F5344CB8AC3E}">
        <p14:creationId xmlns="" xmlns:p14="http://schemas.microsoft.com/office/powerpoint/2010/main" val="660904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1123354" y="1219200"/>
            <a:ext cx="6927273" cy="5334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solidFill>
              <a:srgbClr val="000066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What Is A Steward?</a:t>
            </a:r>
          </a:p>
        </p:txBody>
      </p:sp>
      <p:sp>
        <p:nvSpPr>
          <p:cNvPr id="3" name="AutoShape 4">
            <a:extLst>
              <a:ext uri="{FF2B5EF4-FFF2-40B4-BE49-F238E27FC236}">
                <a16:creationId xmlns="" xmlns:a16="http://schemas.microsoft.com/office/drawing/2014/main" id="{2BC51CAB-CAED-425E-9F9F-A37BCA363C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3020" y="1905000"/>
            <a:ext cx="6927273" cy="1295400"/>
          </a:xfrm>
          <a:prstGeom prst="roundRect">
            <a:avLst>
              <a:gd name="adj" fmla="val 16667"/>
            </a:avLst>
          </a:prstGeom>
          <a:blipFill>
            <a:blip r:embed="rId2" cstate="print"/>
            <a:tile tx="0" ty="0" sx="100000" sy="100000" flip="none" algn="tl"/>
          </a:blipFill>
          <a:ln w="9525">
            <a:solidFill>
              <a:srgbClr val="000066"/>
            </a:solidFill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prst="angle"/>
          </a:sp3d>
          <a:extLst/>
        </p:spPr>
        <p:txBody>
          <a:bodyPr wrap="none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Why Did Jesus Praise</a:t>
            </a:r>
            <a:b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This Steward?</a:t>
            </a:r>
          </a:p>
        </p:txBody>
      </p:sp>
    </p:spTree>
    <p:extLst>
      <p:ext uri="{BB962C8B-B14F-4D97-AF65-F5344CB8AC3E}">
        <p14:creationId xmlns="" xmlns:p14="http://schemas.microsoft.com/office/powerpoint/2010/main" val="835788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1-2: had to account for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misuse of goods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904" y="1371600"/>
            <a:ext cx="8305800" cy="5181600"/>
          </a:xfrm>
        </p:spPr>
        <p:txBody>
          <a:bodyPr/>
          <a:lstStyle/>
          <a:p>
            <a:pPr marL="231775" indent="-231775">
              <a:spcAft>
                <a:spcPts val="600"/>
              </a:spcAft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Thought he could get away with dishonesty?</a:t>
            </a:r>
          </a:p>
          <a:p>
            <a:pPr marL="231775" indent="-231775">
              <a:spcAft>
                <a:spcPts val="600"/>
              </a:spcAft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Dismissed as steward.</a:t>
            </a:r>
          </a:p>
          <a:p>
            <a:pPr marL="231775" indent="-231775">
              <a:spcAft>
                <a:spcPts val="600"/>
              </a:spcAft>
            </a:pP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Jesus uses dishonest manager to teach spiritual lesson?</a:t>
            </a:r>
          </a:p>
          <a:p>
            <a:pPr marL="631825" lvl="1" indent="-231775"/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Mt.10:16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="" xmlns:a16="http://schemas.microsoft.com/office/drawing/2014/main" id="{E2BA3BCC-B3F3-4345-B9C1-DF7634DBD108}"/>
              </a:ext>
            </a:extLst>
          </p:cNvPr>
          <p:cNvSpPr/>
          <p:nvPr/>
        </p:nvSpPr>
        <p:spPr>
          <a:xfrm>
            <a:off x="808220" y="5257800"/>
            <a:ext cx="7543800" cy="1066800"/>
          </a:xfrm>
          <a:prstGeom prst="roundRect">
            <a:avLst/>
          </a:prstGeom>
          <a:solidFill>
            <a:srgbClr val="FFFFCC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tx1"/>
                </a:solidFill>
              </a:rPr>
              <a:t>God can use bad men to teach good example without endorsing their evil.</a:t>
            </a:r>
          </a:p>
        </p:txBody>
      </p:sp>
    </p:spTree>
    <p:extLst>
      <p:ext uri="{BB962C8B-B14F-4D97-AF65-F5344CB8AC3E}">
        <p14:creationId xmlns="" xmlns:p14="http://schemas.microsoft.com/office/powerpoint/2010/main" val="1928841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3: thought about his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760" y="1371600"/>
            <a:ext cx="8430904" cy="4876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is deceitful, but not to himself– </a:t>
            </a:r>
          </a:p>
          <a:p>
            <a:pPr marL="0" indent="0" defTabSz="344488">
              <a:spcAft>
                <a:spcPts val="600"/>
              </a:spcAft>
              <a:buNone/>
            </a:pPr>
            <a:r>
              <a:rPr lang="en-US" sz="24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possession of wealth today</a:t>
            </a:r>
          </a:p>
          <a:p>
            <a:pPr marL="0" indent="0" defTabSz="344488">
              <a:spcAft>
                <a:spcPts val="600"/>
              </a:spcAft>
              <a:buNone/>
            </a:pPr>
            <a:r>
              <a:rPr lang="en-US" sz="24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Will lose it soon</a:t>
            </a:r>
          </a:p>
          <a:p>
            <a:pPr marL="0" indent="0" defTabSz="344488">
              <a:spcAft>
                <a:spcPts val="600"/>
              </a:spcAft>
              <a:buNone/>
            </a:pPr>
            <a:r>
              <a:rPr lang="en-US" sz="24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Must provide for that time</a:t>
            </a:r>
          </a:p>
          <a:p>
            <a:pPr marL="0" indent="0" defTabSz="344488">
              <a:spcAft>
                <a:spcPts val="600"/>
              </a:spcAft>
              <a:buNone/>
            </a:pPr>
            <a:r>
              <a:rPr lang="en-US" sz="2400" dirty="0">
                <a:solidFill>
                  <a:srgbClr val="FFCC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</a:t>
            </a:r>
            <a:r>
              <a:rPr lang="en-US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Only way is to use wealth he has now</a:t>
            </a:r>
          </a:p>
          <a:p>
            <a:pPr marL="0" indent="0" algn="ctr" defTabSz="344488">
              <a:spcAft>
                <a:spcPts val="600"/>
              </a:spcAft>
              <a:buNone/>
            </a:pPr>
            <a:r>
              <a:rPr 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cannot dig</a:t>
            </a:r>
          </a:p>
          <a:p>
            <a:pPr marL="0" indent="0" algn="ctr" defTabSz="344488">
              <a:buNone/>
            </a:pPr>
            <a:r>
              <a:rPr 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 is ashamed to beg</a:t>
            </a:r>
          </a:p>
        </p:txBody>
      </p:sp>
    </p:spTree>
    <p:extLst>
      <p:ext uri="{BB962C8B-B14F-4D97-AF65-F5344CB8AC3E}">
        <p14:creationId xmlns="" xmlns:p14="http://schemas.microsoft.com/office/powerpoint/2010/main" val="20251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4: resolution: must act now</a:t>
            </a:r>
            <a:b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prepare for future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760" y="1371600"/>
            <a:ext cx="8430904" cy="4876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he loses everything</a:t>
            </a:r>
            <a:br>
              <a:rPr 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400" dirty="0">
                <a:solidFill>
                  <a:srgbClr val="FFFFCC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friends will receive him</a:t>
            </a:r>
          </a:p>
          <a:p>
            <a:pPr marL="0" indent="0" defTabSz="344488">
              <a:buNone/>
            </a:pPr>
            <a:endParaRPr lang="en-US" sz="34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38996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D8ABBF-14B5-4929-82EE-C2E7A6D88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sz="36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5-7: put his plan into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07C2DAE-550C-46CF-89B9-3C73FD2EB8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760" y="1371600"/>
            <a:ext cx="8430904" cy="48768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</a:t>
            </a: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Acted quickly, 5-6.</a:t>
            </a:r>
          </a:p>
          <a:p>
            <a:pPr marL="509588" indent="-509588">
              <a:spcAft>
                <a:spcPts val="600"/>
              </a:spcAft>
              <a:buNone/>
            </a:pPr>
            <a:r>
              <a:rPr lang="en-US" sz="2800" dirty="0">
                <a:solidFill>
                  <a:srgbClr val="99FF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</a:t>
            </a:r>
            <a:r>
              <a:rPr lang="en-US" sz="3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Put great importance on securing his future.   This comes first.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endParaRPr lang="en-US" sz="34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 defTabSz="344488">
              <a:buNone/>
            </a:pPr>
            <a:endParaRPr lang="en-US" sz="3400" dirty="0">
              <a:solidFill>
                <a:srgbClr val="FFFFCC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6917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Slate" id="{C3F70B94-7CE9-428E-ADC1-3269CC2C3385}" vid="{3F2DE9A5-64E6-437C-A389-CC4477E817E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2431</TotalTime>
  <Words>511</Words>
  <Application>Microsoft Office PowerPoint</Application>
  <PresentationFormat>On-screen Show (4:3)</PresentationFormat>
  <Paragraphs>80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Slate</vt:lpstr>
      <vt:lpstr>A Bad Man’s Good Example</vt:lpstr>
      <vt:lpstr>Pharisees accuse Jesus – Lk.15</vt:lpstr>
      <vt:lpstr>Slide 3</vt:lpstr>
      <vt:lpstr>Steward has charge of family affairs, business, etc.</vt:lpstr>
      <vt:lpstr>Slide 5</vt:lpstr>
      <vt:lpstr>1-2: had to account for misuse of goods</vt:lpstr>
      <vt:lpstr>3: thought about his situation</vt:lpstr>
      <vt:lpstr>4: resolution: must act now to prepare for future</vt:lpstr>
      <vt:lpstr>5-7: put his plan into action</vt:lpstr>
      <vt:lpstr>8: commended?   WHY?</vt:lpstr>
      <vt:lpstr>9: you also make friends ‘by’ unrighteous mammon . . .</vt:lpstr>
      <vt:lpstr>10-12: ‘little things mean a lot’</vt:lpstr>
      <vt:lpstr>Slide 13</vt:lpstr>
      <vt:lpstr>1. Sinners often show more preparation for this life than Christians do for eternal life, 3-4, 8. </vt:lpstr>
      <vt:lpstr>2. Time for us to prepare for eternity is now, 3-6.</vt:lpstr>
      <vt:lpstr>2. Time for us to prepare for eternity is now, 3-6.</vt:lpstr>
      <vt:lpstr>3. It is wise to act promptly,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church of Christ</cp:lastModifiedBy>
  <cp:revision>331</cp:revision>
  <dcterms:created xsi:type="dcterms:W3CDTF">2004-01-08T21:08:14Z</dcterms:created>
  <dcterms:modified xsi:type="dcterms:W3CDTF">2017-11-12T17:56:36Z</dcterms:modified>
</cp:coreProperties>
</file>