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05" r:id="rId2"/>
    <p:sldId id="366" r:id="rId3"/>
    <p:sldId id="367" r:id="rId4"/>
    <p:sldId id="435" r:id="rId5"/>
    <p:sldId id="421" r:id="rId6"/>
    <p:sldId id="436" r:id="rId7"/>
    <p:sldId id="422" r:id="rId8"/>
    <p:sldId id="438" r:id="rId9"/>
    <p:sldId id="437" r:id="rId10"/>
    <p:sldId id="439" r:id="rId11"/>
    <p:sldId id="403" r:id="rId12"/>
    <p:sldId id="440" r:id="rId13"/>
    <p:sldId id="464" r:id="rId14"/>
    <p:sldId id="441" r:id="rId15"/>
    <p:sldId id="410" r:id="rId16"/>
    <p:sldId id="442" r:id="rId17"/>
    <p:sldId id="427" r:id="rId18"/>
    <p:sldId id="443" r:id="rId19"/>
    <p:sldId id="444" r:id="rId20"/>
    <p:sldId id="446" r:id="rId21"/>
    <p:sldId id="445" r:id="rId22"/>
    <p:sldId id="448" r:id="rId23"/>
    <p:sldId id="447" r:id="rId24"/>
    <p:sldId id="450" r:id="rId25"/>
    <p:sldId id="449" r:id="rId26"/>
    <p:sldId id="451" r:id="rId27"/>
    <p:sldId id="452" r:id="rId28"/>
    <p:sldId id="453" r:id="rId29"/>
    <p:sldId id="454" r:id="rId30"/>
    <p:sldId id="456" r:id="rId31"/>
    <p:sldId id="455" r:id="rId32"/>
    <p:sldId id="458" r:id="rId33"/>
    <p:sldId id="457" r:id="rId34"/>
    <p:sldId id="460" r:id="rId35"/>
    <p:sldId id="459" r:id="rId36"/>
    <p:sldId id="411" r:id="rId37"/>
    <p:sldId id="463" r:id="rId38"/>
    <p:sldId id="461" r:id="rId39"/>
    <p:sldId id="46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CC"/>
    <a:srgbClr val="99FF33"/>
    <a:srgbClr val="C0C0C0"/>
    <a:srgbClr val="CCFFFF"/>
    <a:srgbClr val="EAEAEA"/>
    <a:srgbClr val="F8F8F8"/>
    <a:srgbClr val="DDDDDD"/>
    <a:srgbClr val="FFFF00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esv?ref=BibleESV.Pr13.24&amp;off=7&amp;ctx=%EF%BB%BFinjustice.+%0a+24%C2%A0+c%EF%BB%BF~Whoever+spares+the+%E2%80%A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Ro2.24&amp;off=3&amp;ctx=reaking+the+law?+24%C2%A0~For+c%E2%80%9Cthe+name+of+G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1Pe1.15&amp;off=5&amp;ctx=our+ignorance;+15%C2%A0y%EF%BB%BF~but+as+He+who+calle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1Pe1.15&amp;off=5&amp;ctx=our+ignorance;+15%C2%A0y%EF%BB%BF~but+as+He+who+calle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2Pe2.7&amp;off=8&amp;ctx=ve+ungodly;+7%C2%A0and+c%EF%BB%BF~delivered+righteous+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26.41&amp;off=5&amp;ctx=h+Me+one+hour?+41%C2%A0q%EF%BB%BF~Watch+and+pray,+les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Mt26.41&amp;off=5&amp;ctx=h+Me+one+hour?+41%C2%A0q%EF%BB%BF~Watch+and+pray,+les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3Jn9&amp;off=27&amp;ctx=hes+and+Demetrius%0a9%C2%A0~I+wrote+to+the+churc" TargetMode="External"/><Relationship Id="rId2" Type="http://schemas.openxmlformats.org/officeDocument/2006/relationships/hyperlink" Target="https://ref.ly/logosres/nkjv?ref=BibleNKJV.2Pe2.10&amp;off=110&amp;ctx=espise+authority.+g%EF%BB%BF~They+are+presumptuou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30000">
              <a:schemeClr val="accent2">
                <a:lumMod val="95000"/>
                <a:lumOff val="5000"/>
              </a:schemeClr>
            </a:gs>
            <a:gs pos="44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651261" y="1752600"/>
            <a:ext cx="5888182" cy="1424940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What Are Christians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Made Of?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1066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32766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600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2133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011180" y="2667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465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Eph.4:26-27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‘Be angry’: intensely provoked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many lost because do not control anger?    Gn.4 . . .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35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control our anger</a:t>
            </a:r>
          </a:p>
        </p:txBody>
      </p:sp>
    </p:spTree>
    <p:extLst>
      <p:ext uri="{BB962C8B-B14F-4D97-AF65-F5344CB8AC3E}">
        <p14:creationId xmlns:p14="http://schemas.microsoft.com/office/powerpoint/2010/main" xmlns="" val="169036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35814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371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1905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1996190" y="24384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1996190" y="29718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3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Eph.6:4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86400"/>
          </a:xfrm>
        </p:spPr>
        <p:txBody>
          <a:bodyPr/>
          <a:lstStyle/>
          <a:p>
            <a:pPr marL="693738" indent="-69373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indent="-69373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indent="-69373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93738" indent="-693738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D9D9C476-8D45-4594-B0D8-DA85B4A355E9}"/>
              </a:ext>
            </a:extLst>
          </p:cNvPr>
          <p:cNvSpPr/>
          <p:nvPr/>
        </p:nvSpPr>
        <p:spPr>
          <a:xfrm>
            <a:off x="929390" y="1219200"/>
            <a:ext cx="7315200" cy="1600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He who spares his rod hates his son, </a:t>
            </a:r>
          </a:p>
          <a:p>
            <a:r>
              <a:rPr lang="en-US" sz="3200" dirty="0">
                <a:solidFill>
                  <a:schemeClr val="tx1"/>
                </a:solidFill>
              </a:rPr>
              <a:t>But he who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loves</a:t>
            </a:r>
            <a:r>
              <a:rPr lang="en-US" sz="3200" dirty="0">
                <a:solidFill>
                  <a:schemeClr val="tx1"/>
                </a:solidFill>
              </a:rPr>
              <a:t> him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disciplines</a:t>
            </a:r>
            <a:r>
              <a:rPr lang="en-US" sz="3200" dirty="0">
                <a:solidFill>
                  <a:schemeClr val="tx1"/>
                </a:solidFill>
              </a:rPr>
              <a:t> him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promptly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Prov.13:24. </a:t>
            </a:r>
            <a:endParaRPr lang="en-US" sz="3200" dirty="0">
              <a:solidFill>
                <a:schemeClr val="tx1"/>
              </a:solidFill>
              <a:hlinkClick r:id="rId3"/>
            </a:endParaRPr>
          </a:p>
        </p:txBody>
      </p:sp>
      <p:sp>
        <p:nvSpPr>
          <p:cNvPr id="3" name="Arrow: Curved Down 2">
            <a:extLst>
              <a:ext uri="{FF2B5EF4-FFF2-40B4-BE49-F238E27FC236}">
                <a16:creationId xmlns:a16="http://schemas.microsoft.com/office/drawing/2014/main" xmlns="" id="{C78F4ED2-821C-413E-8462-1A535157B855}"/>
              </a:ext>
            </a:extLst>
          </p:cNvPr>
          <p:cNvSpPr/>
          <p:nvPr/>
        </p:nvSpPr>
        <p:spPr>
          <a:xfrm rot="20610567" flipH="1">
            <a:off x="1824786" y="1740991"/>
            <a:ext cx="1963839" cy="457200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xmlns="" id="{BE056866-3A4C-4EF7-8624-915A8C9CA97E}"/>
              </a:ext>
            </a:extLst>
          </p:cNvPr>
          <p:cNvSpPr/>
          <p:nvPr/>
        </p:nvSpPr>
        <p:spPr>
          <a:xfrm>
            <a:off x="3810000" y="1447800"/>
            <a:ext cx="2057400" cy="457200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51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8382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41148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Influence; Maintain Reputation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371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1905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011180" y="24384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1996190" y="29718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1996190" y="3505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0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Th.4:12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8192"/>
            <a:ext cx="82296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Properly: decently, becomingly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Worldly people recognize inconsistency in Christians </a:t>
            </a: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 Tim.6:1;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Tit.2:5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474CB665-7766-4A1F-AA58-74D18A1AB4F6}"/>
              </a:ext>
            </a:extLst>
          </p:cNvPr>
          <p:cNvSpPr/>
          <p:nvPr/>
        </p:nvSpPr>
        <p:spPr>
          <a:xfrm>
            <a:off x="1021830" y="1982450"/>
            <a:ext cx="7116580" cy="1524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For “the name of God is blasphemed among the Gentiles because of you,”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as it is </a:t>
            </a:r>
            <a:r>
              <a:rPr lang="en-US" sz="3200" dirty="0" smtClean="0">
                <a:solidFill>
                  <a:schemeClr val="bg1"/>
                </a:solidFill>
              </a:rPr>
              <a:t>written </a:t>
            </a:r>
            <a:r>
              <a:rPr lang="en-US" sz="2400" dirty="0" smtClean="0">
                <a:solidFill>
                  <a:schemeClr val="bg1"/>
                </a:solidFill>
              </a:rPr>
              <a:t>– </a:t>
            </a:r>
            <a:r>
              <a:rPr lang="en-US" sz="2400" dirty="0">
                <a:solidFill>
                  <a:schemeClr val="bg1"/>
                </a:solidFill>
              </a:rPr>
              <a:t>Ro.2:24</a:t>
            </a:r>
            <a:r>
              <a:rPr lang="en-US" sz="1400" dirty="0">
                <a:solidFill>
                  <a:schemeClr val="bg1"/>
                </a:solidFill>
              </a:rPr>
              <a:t> . </a:t>
            </a:r>
            <a:endParaRPr lang="en-US" dirty="0">
              <a:solidFill>
                <a:schemeClr val="bg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63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685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44958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219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1752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011180" y="2286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1996190" y="28194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1996190" y="33528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1996190" y="3886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 / </a:t>
            </a:r>
            <a:r>
              <a:rPr lang="en-US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02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Tim.2:8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Holy: devout, pious, pure, pleasing to God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4BD2F8-6B53-4DB1-BAB6-7825905ADB12}"/>
              </a:ext>
            </a:extLst>
          </p:cNvPr>
          <p:cNvSpPr/>
          <p:nvPr/>
        </p:nvSpPr>
        <p:spPr>
          <a:xfrm>
            <a:off x="1126760" y="2209800"/>
            <a:ext cx="6919210" cy="2133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15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as He who called you is holy,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you also be holy in all your conduct, </a:t>
            </a:r>
            <a:r>
              <a:rPr lang="en-US" sz="3200" b="1" baseline="30000" dirty="0">
                <a:solidFill>
                  <a:schemeClr val="tx1"/>
                </a:solidFill>
              </a:rPr>
              <a:t>16</a:t>
            </a:r>
            <a:r>
              <a:rPr lang="en-US" sz="32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because it is written, “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Be holy, for</a:t>
            </a:r>
            <a:b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 am holy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” </a:t>
            </a:r>
            <a:r>
              <a:rPr lang="en-US" sz="2400" dirty="0">
                <a:solidFill>
                  <a:schemeClr val="tx1"/>
                </a:solidFill>
              </a:rPr>
              <a:t>– 1 Pt.1:15-16</a:t>
            </a:r>
            <a:r>
              <a:rPr lang="en-US" sz="2400" dirty="0"/>
              <a:t> . </a:t>
            </a:r>
            <a:endParaRPr lang="en-US" sz="2400" dirty="0"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AA917CA-3B9B-4565-A007-B1FFBB5D990B}"/>
              </a:ext>
            </a:extLst>
          </p:cNvPr>
          <p:cNvSpPr/>
          <p:nvPr/>
        </p:nvSpPr>
        <p:spPr>
          <a:xfrm>
            <a:off x="2332220" y="2345718"/>
            <a:ext cx="1143000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F5E2346-28E9-4970-A5F5-C903B97F3C91}"/>
              </a:ext>
            </a:extLst>
          </p:cNvPr>
          <p:cNvSpPr/>
          <p:nvPr/>
        </p:nvSpPr>
        <p:spPr>
          <a:xfrm>
            <a:off x="1243777" y="2834390"/>
            <a:ext cx="1673466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8A1228-A5A9-4733-9B5C-1D6EB0CC4B18}"/>
              </a:ext>
            </a:extLst>
          </p:cNvPr>
          <p:cNvSpPr/>
          <p:nvPr/>
        </p:nvSpPr>
        <p:spPr>
          <a:xfrm>
            <a:off x="4287616" y="2834148"/>
            <a:ext cx="3454804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310AF4-FFBE-4DA1-B86D-174E144ABC18}"/>
              </a:ext>
            </a:extLst>
          </p:cNvPr>
          <p:cNvSpPr/>
          <p:nvPr/>
        </p:nvSpPr>
        <p:spPr>
          <a:xfrm>
            <a:off x="3356869" y="3322820"/>
            <a:ext cx="1950146" cy="457200"/>
          </a:xfrm>
          <a:prstGeom prst="rect">
            <a:avLst/>
          </a:prstGeom>
          <a:solidFill>
            <a:srgbClr val="FFFF00">
              <a:alpha val="31000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66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685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50292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219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1752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1996190" y="22860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1996190" y="28194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1996190" y="33528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1996190" y="3886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 / </a:t>
            </a:r>
            <a:r>
              <a:rPr lang="en-US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1996190" y="4419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2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Tim.5:7; 6:14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Irreproachable, without reproach – no one can rightly charge unfitness.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4BD2F8-6B53-4DB1-BAB6-7825905ADB12}"/>
              </a:ext>
            </a:extLst>
          </p:cNvPr>
          <p:cNvSpPr/>
          <p:nvPr/>
        </p:nvSpPr>
        <p:spPr>
          <a:xfrm>
            <a:off x="1294150" y="2286000"/>
            <a:ext cx="6569440" cy="2133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‘But we desire to hear from you what you think; for concerning this sect, we know that it is spoken against everywhere’ </a:t>
            </a:r>
            <a:r>
              <a:rPr lang="en-US" sz="2400" dirty="0">
                <a:solidFill>
                  <a:schemeClr val="tx1"/>
                </a:solidFill>
              </a:rPr>
              <a:t>– Acts 28:22</a:t>
            </a:r>
            <a:endParaRPr lang="en-US" sz="2400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77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1066800"/>
            <a:ext cx="5152516" cy="12192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3810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Skilled In Teaching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</p:spTree>
    <p:extLst>
      <p:ext uri="{BB962C8B-B14F-4D97-AF65-F5344CB8AC3E}">
        <p14:creationId xmlns:p14="http://schemas.microsoft.com/office/powerpoint/2010/main" xmlns="" val="41855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Tim.2:24-26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Rare combination: gentle + able to teach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Able to teach: skillful in teaching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acquired, Hb.5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02CBE90E-893E-4E26-9923-0A6D175225B6}"/>
              </a:ext>
            </a:extLst>
          </p:cNvPr>
          <p:cNvSpPr/>
          <p:nvPr/>
        </p:nvSpPr>
        <p:spPr>
          <a:xfrm>
            <a:off x="808220" y="3733800"/>
            <a:ext cx="7543800" cy="1295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Welfare of church depends on teaching.</a:t>
            </a:r>
          </a:p>
          <a:p>
            <a:pPr algn="ctr"/>
            <a:r>
              <a:rPr lang="en-US" sz="3200" dirty="0">
                <a:solidFill>
                  <a:srgbClr val="FFFFCC"/>
                </a:solidFill>
              </a:rPr>
              <a:t>Starvation – error destroy.</a:t>
            </a:r>
          </a:p>
        </p:txBody>
      </p:sp>
    </p:spTree>
    <p:extLst>
      <p:ext uri="{BB962C8B-B14F-4D97-AF65-F5344CB8AC3E}">
        <p14:creationId xmlns:p14="http://schemas.microsoft.com/office/powerpoint/2010/main" xmlns="" val="363487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9906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Just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Skilled In Teaching</a:t>
            </a:r>
          </a:p>
        </p:txBody>
      </p:sp>
    </p:spTree>
    <p:extLst>
      <p:ext uri="{BB962C8B-B14F-4D97-AF65-F5344CB8AC3E}">
        <p14:creationId xmlns:p14="http://schemas.microsoft.com/office/powerpoint/2010/main" xmlns="" val="286150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Hb.10:38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Just: upright, fair, without partiality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91259AB-3673-4D9F-A773-5F12F28BC1BB}"/>
              </a:ext>
            </a:extLst>
          </p:cNvPr>
          <p:cNvSpPr/>
          <p:nvPr/>
        </p:nvSpPr>
        <p:spPr>
          <a:xfrm>
            <a:off x="685800" y="1905000"/>
            <a:ext cx="7772400" cy="304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7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…delivered righteous Lot,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who was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oppressed by the filthy conduct of the wicked </a:t>
            </a:r>
            <a:r>
              <a:rPr lang="en-US" sz="3200" b="1" baseline="30000" dirty="0">
                <a:solidFill>
                  <a:schemeClr val="tx1"/>
                </a:solidFill>
              </a:rPr>
              <a:t>8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 (for that righteous man, dwelling among them, tormented his righteous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soul from day to day by seeing and hearing their lawless deeds) </a:t>
            </a:r>
            <a:r>
              <a:rPr lang="en-US" sz="2400" dirty="0">
                <a:solidFill>
                  <a:schemeClr val="tx1"/>
                </a:solidFill>
              </a:rPr>
              <a:t>– 2 Pt.2:7-8</a:t>
            </a:r>
            <a:r>
              <a:rPr lang="en-US" dirty="0"/>
              <a:t> </a:t>
            </a:r>
            <a:endParaRPr lang="en-US" dirty="0">
              <a:hlinkClick r:id="rId3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BD8B0382-FD70-48A1-9F3A-9BA821A79FAE}"/>
              </a:ext>
            </a:extLst>
          </p:cNvPr>
          <p:cNvCxnSpPr>
            <a:cxnSpLocks/>
          </p:cNvCxnSpPr>
          <p:nvPr/>
        </p:nvCxnSpPr>
        <p:spPr>
          <a:xfrm>
            <a:off x="3116138" y="2407170"/>
            <a:ext cx="179189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0F7CD61-4C80-454D-A8B3-D46AB0DCBAF1}"/>
              </a:ext>
            </a:extLst>
          </p:cNvPr>
          <p:cNvCxnSpPr>
            <a:cxnSpLocks/>
          </p:cNvCxnSpPr>
          <p:nvPr/>
        </p:nvCxnSpPr>
        <p:spPr>
          <a:xfrm>
            <a:off x="3856220" y="3382780"/>
            <a:ext cx="179189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CAB0115-3BDE-4E30-AB5B-BE9262FF80D2}"/>
              </a:ext>
            </a:extLst>
          </p:cNvPr>
          <p:cNvCxnSpPr>
            <a:cxnSpLocks/>
          </p:cNvCxnSpPr>
          <p:nvPr/>
        </p:nvCxnSpPr>
        <p:spPr>
          <a:xfrm>
            <a:off x="5776210" y="3871210"/>
            <a:ext cx="179189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582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15240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</p:spTree>
    <p:extLst>
      <p:ext uri="{BB962C8B-B14F-4D97-AF65-F5344CB8AC3E}">
        <p14:creationId xmlns:p14="http://schemas.microsoft.com/office/powerpoint/2010/main" xmlns="" val="33778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James 3:17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we approachable?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knowledge and sound advice but cold, rough, bristly demeanor.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was patient with disciples.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98993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20574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XIII. Free Of Intoxicants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8018A2B-BA03-416D-814E-328B0FD41755}"/>
              </a:ext>
            </a:extLst>
          </p:cNvPr>
          <p:cNvSpPr txBox="1">
            <a:spLocks/>
          </p:cNvSpPr>
          <p:nvPr/>
        </p:nvSpPr>
        <p:spPr bwMode="auto">
          <a:xfrm>
            <a:off x="4648200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Gentles</a:t>
            </a:r>
          </a:p>
        </p:txBody>
      </p:sp>
    </p:spTree>
    <p:extLst>
      <p:ext uri="{BB962C8B-B14F-4D97-AF65-F5344CB8AC3E}">
        <p14:creationId xmlns:p14="http://schemas.microsoft.com/office/powerpoint/2010/main" xmlns="" val="38596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Pt.4:3, 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Drunkenness, Revelries, Drinking parties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Serious, Watchful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A47C38B8-D7E2-4BC4-949E-F51C6B497AC4}"/>
              </a:ext>
            </a:extLst>
          </p:cNvPr>
          <p:cNvSpPr/>
          <p:nvPr/>
        </p:nvSpPr>
        <p:spPr>
          <a:xfrm>
            <a:off x="2728210" y="2226040"/>
            <a:ext cx="2133600" cy="609600"/>
          </a:xfrm>
          <a:prstGeom prst="ellipse">
            <a:avLst/>
          </a:prstGeom>
          <a:noFill/>
          <a:ln w="76200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xmlns="" id="{7644BB28-3E63-4C43-911A-D6672982BAA6}"/>
              </a:ext>
            </a:extLst>
          </p:cNvPr>
          <p:cNvCxnSpPr/>
          <p:nvPr/>
        </p:nvCxnSpPr>
        <p:spPr>
          <a:xfrm rot="16200000" flipH="1">
            <a:off x="3855595" y="2896225"/>
            <a:ext cx="457200" cy="395990"/>
          </a:xfrm>
          <a:prstGeom prst="bentConnector3">
            <a:avLst/>
          </a:prstGeom>
          <a:ln w="38100">
            <a:solidFill>
              <a:srgbClr val="99FF33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E042683-C303-4240-B579-7BD22148B2DD}"/>
              </a:ext>
            </a:extLst>
          </p:cNvPr>
          <p:cNvSpPr/>
          <p:nvPr/>
        </p:nvSpPr>
        <p:spPr>
          <a:xfrm>
            <a:off x="3007602" y="3306580"/>
            <a:ext cx="2581656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Sober</a:t>
            </a:r>
            <a:r>
              <a:rPr lang="en-US" sz="3200" dirty="0">
                <a:solidFill>
                  <a:schemeClr val="tx1"/>
                </a:solidFill>
              </a:rPr>
              <a:t>, 5:8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5E1B75A-CA41-4D0F-A2CE-8F958DCF2175}"/>
              </a:ext>
            </a:extLst>
          </p:cNvPr>
          <p:cNvSpPr/>
          <p:nvPr/>
        </p:nvSpPr>
        <p:spPr>
          <a:xfrm>
            <a:off x="2093172" y="4038600"/>
            <a:ext cx="4987636" cy="1219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‘To be free from influence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of intoxicants’ </a:t>
            </a:r>
            <a:r>
              <a:rPr lang="en-US" sz="2400" dirty="0">
                <a:solidFill>
                  <a:schemeClr val="tx1"/>
                </a:solidFill>
              </a:rPr>
              <a:t>(Vine)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10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25908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XIV. Sober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8018A2B-BA03-416D-814E-328B0FD41755}"/>
              </a:ext>
            </a:extLst>
          </p:cNvPr>
          <p:cNvSpPr txBox="1">
            <a:spLocks/>
          </p:cNvSpPr>
          <p:nvPr/>
        </p:nvSpPr>
        <p:spPr bwMode="auto">
          <a:xfrm>
            <a:off x="4648200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7F044D0-0EF5-4A44-A962-D67DC98B378E}"/>
              </a:ext>
            </a:extLst>
          </p:cNvPr>
          <p:cNvSpPr txBox="1">
            <a:spLocks/>
          </p:cNvSpPr>
          <p:nvPr/>
        </p:nvSpPr>
        <p:spPr bwMode="auto">
          <a:xfrm>
            <a:off x="4648200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XIII. Free Of Intoxicants</a:t>
            </a:r>
          </a:p>
        </p:txBody>
      </p:sp>
    </p:spTree>
    <p:extLst>
      <p:ext uri="{BB962C8B-B14F-4D97-AF65-F5344CB8AC3E}">
        <p14:creationId xmlns:p14="http://schemas.microsoft.com/office/powerpoint/2010/main" xmlns="" val="45828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Pt.5:8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Sober, self-controlled:</a:t>
            </a: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Pilot…</a:t>
            </a: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Driver…</a:t>
            </a: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Gal.5:22-23, governed by God…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131611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 goals in life make poor Christians.  Lk.12:13-15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 left mark because they were preoccupied with heaven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we forget ‘there,’ we become barren ‘here’</a:t>
            </a:r>
          </a:p>
          <a:p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DB4CDD-81CF-484A-BA79-136EFA5E3CD6}"/>
              </a:ext>
            </a:extLst>
          </p:cNvPr>
          <p:cNvSpPr/>
          <p:nvPr/>
        </p:nvSpPr>
        <p:spPr>
          <a:xfrm>
            <a:off x="425970" y="3780504"/>
            <a:ext cx="8320790" cy="2895600"/>
          </a:xfrm>
          <a:prstGeom prst="rect">
            <a:avLst/>
          </a:prstGeom>
          <a:solidFill>
            <a:srgbClr val="FFFFC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 fornication and all uncleanness or covetous-ness, let it not even be named among you, as is fitting for saints 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… </a:t>
            </a:r>
            <a:r>
              <a:rPr lang="en-US" sz="3100" b="1" baseline="300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fornicator, unclean person, nor covetous man, who is an idolater, has any inheritance in the kingdom of Christ and God</a:t>
            </a:r>
            <a:b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Ep.5</a:t>
            </a: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31242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XV. Vigilant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8018A2B-BA03-416D-814E-328B0FD41755}"/>
              </a:ext>
            </a:extLst>
          </p:cNvPr>
          <p:cNvSpPr txBox="1">
            <a:spLocks/>
          </p:cNvSpPr>
          <p:nvPr/>
        </p:nvSpPr>
        <p:spPr bwMode="auto">
          <a:xfrm>
            <a:off x="4648200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7F044D0-0EF5-4A44-A962-D67DC98B378E}"/>
              </a:ext>
            </a:extLst>
          </p:cNvPr>
          <p:cNvSpPr txBox="1">
            <a:spLocks/>
          </p:cNvSpPr>
          <p:nvPr/>
        </p:nvSpPr>
        <p:spPr bwMode="auto">
          <a:xfrm>
            <a:off x="4648200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XIII. Free Of Intoxicants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8F76CFE-72A9-4997-AB8A-7D906034723F}"/>
              </a:ext>
            </a:extLst>
          </p:cNvPr>
          <p:cNvSpPr txBox="1">
            <a:spLocks/>
          </p:cNvSpPr>
          <p:nvPr/>
        </p:nvSpPr>
        <p:spPr bwMode="auto">
          <a:xfrm>
            <a:off x="4648200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XIV. Sober</a:t>
            </a:r>
          </a:p>
        </p:txBody>
      </p:sp>
    </p:spTree>
    <p:extLst>
      <p:ext uri="{BB962C8B-B14F-4D97-AF65-F5344CB8AC3E}">
        <p14:creationId xmlns:p14="http://schemas.microsoft.com/office/powerpoint/2010/main" xmlns="" val="12405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Pt.5:8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Vigilant: be awake; in constant readiness, </a:t>
            </a: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on the alert.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Keep eyes open.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Walk in jungle of lions…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6DD5E2-DD36-4135-A554-1DAF91444B27}"/>
              </a:ext>
            </a:extLst>
          </p:cNvPr>
          <p:cNvSpPr/>
          <p:nvPr/>
        </p:nvSpPr>
        <p:spPr>
          <a:xfrm>
            <a:off x="1036820" y="3810000"/>
            <a:ext cx="7086600" cy="1676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“Watch and </a:t>
            </a:r>
            <a:r>
              <a:rPr lang="en-US" sz="3200" dirty="0">
                <a:solidFill>
                  <a:schemeClr val="tx1"/>
                </a:solidFill>
              </a:rPr>
              <a:t>pray, lest you enter into temptation. The spirit indeed is willing, but the flesh is weak”</a:t>
            </a:r>
            <a:r>
              <a:rPr lang="en-US" sz="3200" i="1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Mt.26:41</a:t>
            </a:r>
            <a:r>
              <a:rPr lang="en-US" dirty="0"/>
              <a:t> </a:t>
            </a:r>
            <a:endParaRPr lang="en-US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91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36576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XVI. Loves What Is Good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Good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8018A2B-BA03-416D-814E-328B0FD41755}"/>
              </a:ext>
            </a:extLst>
          </p:cNvPr>
          <p:cNvSpPr txBox="1">
            <a:spLocks/>
          </p:cNvSpPr>
          <p:nvPr/>
        </p:nvSpPr>
        <p:spPr bwMode="auto">
          <a:xfrm>
            <a:off x="4648200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7F044D0-0EF5-4A44-A962-D67DC98B378E}"/>
              </a:ext>
            </a:extLst>
          </p:cNvPr>
          <p:cNvSpPr txBox="1">
            <a:spLocks/>
          </p:cNvSpPr>
          <p:nvPr/>
        </p:nvSpPr>
        <p:spPr bwMode="auto">
          <a:xfrm>
            <a:off x="4648200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XIII. Free Of Intoxicants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8F76CFE-72A9-4997-AB8A-7D906034723F}"/>
              </a:ext>
            </a:extLst>
          </p:cNvPr>
          <p:cNvSpPr txBox="1">
            <a:spLocks/>
          </p:cNvSpPr>
          <p:nvPr/>
        </p:nvSpPr>
        <p:spPr bwMode="auto">
          <a:xfrm>
            <a:off x="4648200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XIV. Sober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0206AD15-D915-480B-93FC-97AA96F6CF91}"/>
              </a:ext>
            </a:extLst>
          </p:cNvPr>
          <p:cNvSpPr txBox="1">
            <a:spLocks/>
          </p:cNvSpPr>
          <p:nvPr/>
        </p:nvSpPr>
        <p:spPr bwMode="auto">
          <a:xfrm>
            <a:off x="4648200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XV. Vigilant</a:t>
            </a:r>
          </a:p>
        </p:txBody>
      </p:sp>
    </p:spTree>
    <p:extLst>
      <p:ext uri="{BB962C8B-B14F-4D97-AF65-F5344CB8AC3E}">
        <p14:creationId xmlns:p14="http://schemas.microsoft.com/office/powerpoint/2010/main" xmlns="" val="28056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‘What is good’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Cling to,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Ro.12:9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Stir up love and good works,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Hb.10:24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6DD5E2-DD36-4135-A554-1DAF91444B27}"/>
              </a:ext>
            </a:extLst>
          </p:cNvPr>
          <p:cNvSpPr/>
          <p:nvPr/>
        </p:nvSpPr>
        <p:spPr>
          <a:xfrm>
            <a:off x="1143000" y="2667000"/>
            <a:ext cx="688798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…unloving, unforgiving, slanderers, without self-control, brutal, 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despisers of good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2 Tim.3:3</a:t>
            </a:r>
            <a:r>
              <a:rPr lang="en-US" dirty="0">
                <a:solidFill>
                  <a:schemeClr val="tx1"/>
                </a:solidFill>
              </a:rPr>
              <a:t> . </a:t>
            </a:r>
            <a:endParaRPr lang="en-US" dirty="0">
              <a:solidFill>
                <a:schemeClr val="tx1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5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914" y="381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4648200" y="4191000"/>
            <a:ext cx="4258277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5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XVII. Not Contentious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213362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213362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187308A-B31E-4147-9DF1-5966D319138C}"/>
              </a:ext>
            </a:extLst>
          </p:cNvPr>
          <p:cNvSpPr txBox="1">
            <a:spLocks/>
          </p:cNvSpPr>
          <p:nvPr/>
        </p:nvSpPr>
        <p:spPr bwMode="auto">
          <a:xfrm>
            <a:off x="213362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5A30FE40-6609-45D9-9A77-D28E4E3FBC84}"/>
              </a:ext>
            </a:extLst>
          </p:cNvPr>
          <p:cNvSpPr txBox="1">
            <a:spLocks/>
          </p:cNvSpPr>
          <p:nvPr/>
        </p:nvSpPr>
        <p:spPr bwMode="auto">
          <a:xfrm>
            <a:off x="213362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Anger Control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68B71FC8-A4C5-4252-B748-641130432661}"/>
              </a:ext>
            </a:extLst>
          </p:cNvPr>
          <p:cNvSpPr txBox="1">
            <a:spLocks/>
          </p:cNvSpPr>
          <p:nvPr/>
        </p:nvSpPr>
        <p:spPr bwMode="auto">
          <a:xfrm>
            <a:off x="213362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Love For Children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D5E0B8CD-134E-4761-A6EB-99CD0CD7C8F6}"/>
              </a:ext>
            </a:extLst>
          </p:cNvPr>
          <p:cNvSpPr txBox="1">
            <a:spLocks/>
          </p:cNvSpPr>
          <p:nvPr/>
        </p:nvSpPr>
        <p:spPr bwMode="auto">
          <a:xfrm>
            <a:off x="213362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VII. Guard Influence/</a:t>
            </a:r>
            <a:r>
              <a:rPr lang="en-US" sz="23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Repu</a:t>
            </a:r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DC21F753-5BA7-40A8-B43A-FE650CF70F38}"/>
              </a:ext>
            </a:extLst>
          </p:cNvPr>
          <p:cNvSpPr txBox="1">
            <a:spLocks/>
          </p:cNvSpPr>
          <p:nvPr/>
        </p:nvSpPr>
        <p:spPr bwMode="auto">
          <a:xfrm>
            <a:off x="213362" y="4114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VIII. Holy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CBE69BA5-C8D7-4114-9EE6-D900B54B5DA5}"/>
              </a:ext>
            </a:extLst>
          </p:cNvPr>
          <p:cNvSpPr txBox="1">
            <a:spLocks/>
          </p:cNvSpPr>
          <p:nvPr/>
        </p:nvSpPr>
        <p:spPr bwMode="auto">
          <a:xfrm>
            <a:off x="212914" y="4648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IX. Blameless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5542EAFC-78AC-43C5-B958-35D5777AA099}"/>
              </a:ext>
            </a:extLst>
          </p:cNvPr>
          <p:cNvSpPr txBox="1">
            <a:spLocks/>
          </p:cNvSpPr>
          <p:nvPr/>
        </p:nvSpPr>
        <p:spPr bwMode="auto">
          <a:xfrm>
            <a:off x="4657123" y="381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X. Skilled In Teaching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3D3361F7-358E-4485-9246-051518021CDE}"/>
              </a:ext>
            </a:extLst>
          </p:cNvPr>
          <p:cNvSpPr txBox="1">
            <a:spLocks/>
          </p:cNvSpPr>
          <p:nvPr/>
        </p:nvSpPr>
        <p:spPr bwMode="auto">
          <a:xfrm>
            <a:off x="4648200" y="914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XI. Just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E8018A2B-BA03-416D-814E-328B0FD41755}"/>
              </a:ext>
            </a:extLst>
          </p:cNvPr>
          <p:cNvSpPr txBox="1">
            <a:spLocks/>
          </p:cNvSpPr>
          <p:nvPr/>
        </p:nvSpPr>
        <p:spPr bwMode="auto">
          <a:xfrm>
            <a:off x="4648200" y="14478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XII. Gentle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7F044D0-0EF5-4A44-A962-D67DC98B378E}"/>
              </a:ext>
            </a:extLst>
          </p:cNvPr>
          <p:cNvSpPr txBox="1">
            <a:spLocks/>
          </p:cNvSpPr>
          <p:nvPr/>
        </p:nvSpPr>
        <p:spPr bwMode="auto">
          <a:xfrm>
            <a:off x="4648200" y="19812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XIII. Free Of Intoxicants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38F76CFE-72A9-4997-AB8A-7D906034723F}"/>
              </a:ext>
            </a:extLst>
          </p:cNvPr>
          <p:cNvSpPr txBox="1">
            <a:spLocks/>
          </p:cNvSpPr>
          <p:nvPr/>
        </p:nvSpPr>
        <p:spPr bwMode="auto">
          <a:xfrm>
            <a:off x="4648200" y="25146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XIV. Sober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0206AD15-D915-480B-93FC-97AA96F6CF91}"/>
              </a:ext>
            </a:extLst>
          </p:cNvPr>
          <p:cNvSpPr txBox="1">
            <a:spLocks/>
          </p:cNvSpPr>
          <p:nvPr/>
        </p:nvSpPr>
        <p:spPr bwMode="auto">
          <a:xfrm>
            <a:off x="4648200" y="30480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XV. Vigilant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67AC557C-21FE-4201-87AF-757500ABF62F}"/>
              </a:ext>
            </a:extLst>
          </p:cNvPr>
          <p:cNvSpPr txBox="1">
            <a:spLocks/>
          </p:cNvSpPr>
          <p:nvPr/>
        </p:nvSpPr>
        <p:spPr bwMode="auto">
          <a:xfrm>
            <a:off x="4648200" y="3581400"/>
            <a:ext cx="425827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XVI. Loves What Is Good</a:t>
            </a:r>
          </a:p>
        </p:txBody>
      </p:sp>
    </p:spTree>
    <p:extLst>
      <p:ext uri="{BB962C8B-B14F-4D97-AF65-F5344CB8AC3E}">
        <p14:creationId xmlns:p14="http://schemas.microsoft.com/office/powerpoint/2010/main" xmlns="" val="41752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Contentiousness caused by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Self-will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Hunger for power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6DD5E2-DD36-4135-A554-1DAF91444B27}"/>
              </a:ext>
            </a:extLst>
          </p:cNvPr>
          <p:cNvSpPr/>
          <p:nvPr/>
        </p:nvSpPr>
        <p:spPr>
          <a:xfrm>
            <a:off x="1249180" y="1828800"/>
            <a:ext cx="6659380" cy="1143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They are presumptuous, self-willed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 – 2 Pt.2:10.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  <a:hlinkClick r:id="rId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C14A714-0098-4E12-87E9-C092F5B67F02}"/>
              </a:ext>
            </a:extLst>
          </p:cNvPr>
          <p:cNvSpPr/>
          <p:nvPr/>
        </p:nvSpPr>
        <p:spPr>
          <a:xfrm>
            <a:off x="1509010" y="3733800"/>
            <a:ext cx="6142220" cy="21336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</a:rPr>
              <a:t>I wrote to the church, but </a:t>
            </a:r>
            <a:r>
              <a:rPr lang="en-US" sz="3200" dirty="0" err="1">
                <a:solidFill>
                  <a:schemeClr val="bg1"/>
                </a:solidFill>
              </a:rPr>
              <a:t>Diotre-phes</a:t>
            </a:r>
            <a:r>
              <a:rPr lang="en-US" sz="3200" dirty="0">
                <a:solidFill>
                  <a:schemeClr val="bg1"/>
                </a:solidFill>
              </a:rPr>
              <a:t>, who loves to have the preeminence among them, does not receive us </a:t>
            </a:r>
            <a:r>
              <a:rPr lang="en-US" sz="2400" dirty="0">
                <a:solidFill>
                  <a:schemeClr val="bg1"/>
                </a:solidFill>
              </a:rPr>
              <a:t>– 3 Jn.9</a:t>
            </a:r>
            <a:endParaRPr lang="en-US" dirty="0">
              <a:solidFill>
                <a:schemeClr val="bg1"/>
              </a:solidFill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15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524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Conclusion –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qualifications for elders,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1 Tim.3; Tit.1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 marL="569913" indent="-5699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requires these traits of </a:t>
            </a:r>
            <a:r>
              <a:rPr lang="en-US" altLang="en-US" sz="3200" b="1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Christians.   Ac.20:28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did Holy Spirit do it?  He first made Christians.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E45C2FA-9729-4173-9F2E-CD34001A7846}"/>
              </a:ext>
            </a:extLst>
          </p:cNvPr>
          <p:cNvSpPr/>
          <p:nvPr/>
        </p:nvSpPr>
        <p:spPr>
          <a:xfrm>
            <a:off x="744997" y="4191000"/>
            <a:ext cx="201520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WORD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08FD478-F8F3-4AFF-AF43-9324F4058788}"/>
              </a:ext>
            </a:extLst>
          </p:cNvPr>
          <p:cNvSpPr/>
          <p:nvPr/>
        </p:nvSpPr>
        <p:spPr>
          <a:xfrm>
            <a:off x="3367790" y="4191000"/>
            <a:ext cx="2438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Christians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03FEB33-67AB-4A0F-97D8-990A801C640C}"/>
              </a:ext>
            </a:extLst>
          </p:cNvPr>
          <p:cNvSpPr/>
          <p:nvPr/>
        </p:nvSpPr>
        <p:spPr>
          <a:xfrm>
            <a:off x="6428525" y="4191000"/>
            <a:ext cx="201520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ELDERS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2654DB78-BC9E-407F-B99D-0AD121C32AE4}"/>
              </a:ext>
            </a:extLst>
          </p:cNvPr>
          <p:cNvSpPr/>
          <p:nvPr/>
        </p:nvSpPr>
        <p:spPr>
          <a:xfrm>
            <a:off x="2758190" y="4191000"/>
            <a:ext cx="609600" cy="609600"/>
          </a:xfrm>
          <a:prstGeom prst="rightArrow">
            <a:avLst>
              <a:gd name="adj1" fmla="val 50000"/>
              <a:gd name="adj2" fmla="val 4606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57FCB01D-18C0-48B4-A9A9-3702AF3B0394}"/>
              </a:ext>
            </a:extLst>
          </p:cNvPr>
          <p:cNvSpPr/>
          <p:nvPr/>
        </p:nvSpPr>
        <p:spPr>
          <a:xfrm>
            <a:off x="5807440" y="4191000"/>
            <a:ext cx="609600" cy="609600"/>
          </a:xfrm>
          <a:prstGeom prst="rightArrow">
            <a:avLst>
              <a:gd name="adj1" fmla="val 50000"/>
              <a:gd name="adj2" fmla="val 4606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551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4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651261" y="1752600"/>
            <a:ext cx="5888182" cy="1424940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What Are Christians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Made Of?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1D4EE142-C403-43EB-A661-362BCC2EF484}"/>
              </a:ext>
            </a:extLst>
          </p:cNvPr>
          <p:cNvSpPr/>
          <p:nvPr/>
        </p:nvSpPr>
        <p:spPr>
          <a:xfrm>
            <a:off x="1631430" y="3429000"/>
            <a:ext cx="5888182" cy="1424940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What Are </a:t>
            </a:r>
            <a:r>
              <a:rPr lang="en-US" sz="4000" u="sng" dirty="0">
                <a:solidFill>
                  <a:schemeClr val="bg1"/>
                </a:solidFill>
              </a:rPr>
              <a:t>Elders</a:t>
            </a:r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Made Of?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5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752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Conclusion –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qualifications for elders,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1 Tim.3; Tit.1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requires these traits of all Christians.   Ac.20:28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lament shortage of elders.</a:t>
            </a:r>
            <a:endParaRPr lang="en-US" alt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a shortage? </a:t>
            </a:r>
          </a:p>
          <a:p>
            <a:pPr marL="857250" lvl="2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Lack of godly, mature, committed Christians.</a:t>
            </a:r>
          </a:p>
          <a:p>
            <a:pPr marL="1314450" lvl="3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Exceptions: family; new/young congregation, etc.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734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Conclusion –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qualifications for elders,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1 Tim.3; Tit.1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requires these traits of all Christians.   Ac.20:28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lament shortage of elders.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Lk.16:10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Faithfully execute every task, small or great; day of greater responsibility will come</a:t>
            </a:r>
          </a:p>
          <a:p>
            <a:pPr marL="85725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lessons; study; teach; preach; train family…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5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1066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1676400"/>
            <a:ext cx="5152516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3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12:9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Glue, cement together.   Marriage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‘He’s married to his work’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 marries good works</a:t>
            </a:r>
          </a:p>
          <a:p>
            <a:pPr marL="457200" lvl="1" indent="-457200" algn="ctr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12:11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lagging in diligence (zeal).  </a:t>
            </a:r>
          </a:p>
          <a:p>
            <a:pPr marL="0" indent="0" defTabSz="46513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Lagging: 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 back, reluctant, lazy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71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1066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22098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600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7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Eager to show hospitality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Ro.12:13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Jn.5-8</a:t>
            </a:r>
          </a:p>
        </p:txBody>
      </p:sp>
    </p:spTree>
    <p:extLst>
      <p:ext uri="{BB962C8B-B14F-4D97-AF65-F5344CB8AC3E}">
        <p14:creationId xmlns:p14="http://schemas.microsoft.com/office/powerpoint/2010/main" xmlns="" val="32781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5742" y="1066800"/>
            <a:ext cx="5152516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Not Covetousness, Greed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29E4F84F-2F97-48D4-8309-C455B98798C0}"/>
              </a:ext>
            </a:extLst>
          </p:cNvPr>
          <p:cNvSpPr txBox="1">
            <a:spLocks/>
          </p:cNvSpPr>
          <p:nvPr/>
        </p:nvSpPr>
        <p:spPr bwMode="auto">
          <a:xfrm>
            <a:off x="2006600" y="2743200"/>
            <a:ext cx="5152516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Self-Control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CCC1715-78E0-4740-9103-5807E0EF6E90}"/>
              </a:ext>
            </a:extLst>
          </p:cNvPr>
          <p:cNvSpPr txBox="1">
            <a:spLocks/>
          </p:cNvSpPr>
          <p:nvPr/>
        </p:nvSpPr>
        <p:spPr bwMode="auto">
          <a:xfrm>
            <a:off x="1996190" y="16002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Good Behavior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7D5BCDA-F65E-4630-8BFA-9E2B830F9B01}"/>
              </a:ext>
            </a:extLst>
          </p:cNvPr>
          <p:cNvSpPr txBox="1">
            <a:spLocks/>
          </p:cNvSpPr>
          <p:nvPr/>
        </p:nvSpPr>
        <p:spPr bwMode="auto">
          <a:xfrm>
            <a:off x="1996190" y="2133600"/>
            <a:ext cx="5152516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Hospitality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79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Self-mastery: mind over matter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Co.6:12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mastered, controlled, or dominated by emotions, etc.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Co.9:25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emotions, impulses, desires under control, abstain…</a:t>
            </a:r>
          </a:p>
        </p:txBody>
      </p:sp>
    </p:spTree>
    <p:extLst>
      <p:ext uri="{BB962C8B-B14F-4D97-AF65-F5344CB8AC3E}">
        <p14:creationId xmlns:p14="http://schemas.microsoft.com/office/powerpoint/2010/main" xmlns="" val="217224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3617</TotalTime>
  <Words>1271</Words>
  <Application>Microsoft Office PowerPoint</Application>
  <PresentationFormat>On-screen Show (4:3)</PresentationFormat>
  <Paragraphs>305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Slide 1</vt:lpstr>
      <vt:lpstr>I. Not Covetousness, Greed</vt:lpstr>
      <vt:lpstr>Slide 3</vt:lpstr>
      <vt:lpstr>I. Not Covetousness, Greed</vt:lpstr>
      <vt:lpstr>Romans 12:9</vt:lpstr>
      <vt:lpstr>I. Not Covetousness, Greed</vt:lpstr>
      <vt:lpstr>Eager to show hospitality</vt:lpstr>
      <vt:lpstr>I. Not Covetousness, Greed</vt:lpstr>
      <vt:lpstr>Self-mastery: mind over matter</vt:lpstr>
      <vt:lpstr>I. Not Covetousness, Greed</vt:lpstr>
      <vt:lpstr>Eph.4:26-27</vt:lpstr>
      <vt:lpstr>I. Not Covetousness, Greed</vt:lpstr>
      <vt:lpstr>Eph.6:4</vt:lpstr>
      <vt:lpstr>I. Not Covetousness, Greed</vt:lpstr>
      <vt:lpstr>1 Th.4:12</vt:lpstr>
      <vt:lpstr>I. Not Covetousness, Greed</vt:lpstr>
      <vt:lpstr>1 Tim.2:8</vt:lpstr>
      <vt:lpstr>I. Not Covetousness, Greed</vt:lpstr>
      <vt:lpstr>1 Tim.5:7; 6:14</vt:lpstr>
      <vt:lpstr>I. Not Covetousness, Greed</vt:lpstr>
      <vt:lpstr>2 Tim.2:24-26</vt:lpstr>
      <vt:lpstr>I. Not Covetousness, Greed</vt:lpstr>
      <vt:lpstr>Hb.10:38</vt:lpstr>
      <vt:lpstr>I. Not Covetousness, Greed</vt:lpstr>
      <vt:lpstr>James 3:17</vt:lpstr>
      <vt:lpstr>I. Not Covetousness, Greed</vt:lpstr>
      <vt:lpstr>1 Pt.4:3, 7</vt:lpstr>
      <vt:lpstr>I. Not Covetousness, Greed</vt:lpstr>
      <vt:lpstr>1 Pt.5:8</vt:lpstr>
      <vt:lpstr>I. Not Covetousness, Greed</vt:lpstr>
      <vt:lpstr>1 Pt.5:8</vt:lpstr>
      <vt:lpstr>I. Not Covetousness, Greed</vt:lpstr>
      <vt:lpstr>‘What is good’</vt:lpstr>
      <vt:lpstr>I. Not Covetousness, Greed</vt:lpstr>
      <vt:lpstr>Contentiousness caused by . . .</vt:lpstr>
      <vt:lpstr>Conclusion –  qualifications for elders, 1 Tim.3; Tit.1</vt:lpstr>
      <vt:lpstr>Slide 37</vt:lpstr>
      <vt:lpstr>Conclusion – qualifications for elders, 1 Tim.3; Tit.1</vt:lpstr>
      <vt:lpstr>Conclusion – qualifications for elders, 1 Tim.3; Tit.1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464</cp:revision>
  <dcterms:created xsi:type="dcterms:W3CDTF">2004-01-08T21:08:14Z</dcterms:created>
  <dcterms:modified xsi:type="dcterms:W3CDTF">2017-11-13T01:30:28Z</dcterms:modified>
</cp:coreProperties>
</file>