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5" r:id="rId2"/>
    <p:sldId id="367" r:id="rId3"/>
    <p:sldId id="366" r:id="rId4"/>
    <p:sldId id="419" r:id="rId5"/>
    <p:sldId id="446" r:id="rId6"/>
    <p:sldId id="447" r:id="rId7"/>
    <p:sldId id="437" r:id="rId8"/>
    <p:sldId id="448" r:id="rId9"/>
    <p:sldId id="450" r:id="rId10"/>
    <p:sldId id="438" r:id="rId11"/>
    <p:sldId id="439" r:id="rId12"/>
    <p:sldId id="45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FFFF"/>
    <a:srgbClr val="FFCC00"/>
    <a:srgbClr val="99FF33"/>
    <a:srgbClr val="FFFFCC"/>
    <a:srgbClr val="C0C0C0"/>
    <a:srgbClr val="EAEAEA"/>
    <a:srgbClr val="F8F8F8"/>
    <a:srgbClr val="DDDDDD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11000">
              <a:schemeClr val="accent2">
                <a:lumMod val="95000"/>
                <a:lumOff val="5000"/>
              </a:schemeClr>
            </a:gs>
            <a:gs pos="36000">
              <a:schemeClr val="accent2">
                <a:lumMod val="60000"/>
              </a:schemeClr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BBC1824-2D85-4E16-8CEF-63034EC2D16E}"/>
              </a:ext>
            </a:extLst>
          </p:cNvPr>
          <p:cNvSpPr/>
          <p:nvPr/>
        </p:nvSpPr>
        <p:spPr>
          <a:xfrm>
            <a:off x="1903916" y="1295400"/>
            <a:ext cx="5352893" cy="142494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In The Grip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Of Gratitude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4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990" y="457200"/>
            <a:ext cx="8382000" cy="61722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should Paul be thankful?</a:t>
            </a:r>
          </a:p>
          <a:p>
            <a:pPr marL="971550" lvl="1" indent="-514350">
              <a:spcAft>
                <a:spcPts val="900"/>
              </a:spcAft>
              <a:buAutoNum type="arabicPeriod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Co.11:22-23, the torture</a:t>
            </a:r>
          </a:p>
          <a:p>
            <a:pPr marL="971550" lvl="1" indent="-514350">
              <a:spcAft>
                <a:spcPts val="900"/>
              </a:spcAft>
              <a:buAutoNum type="arabicPeriod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Co.12:7-9, the thorn</a:t>
            </a:r>
          </a:p>
          <a:p>
            <a:pPr marL="457200" lvl="1" indent="-457200" algn="ctr">
              <a:spcAft>
                <a:spcPts val="90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27:…35, thanks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495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990" y="457200"/>
            <a:ext cx="8382000" cy="61722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did Paul give thanks?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Food, Mt.6.   1 Tim.4:3-4.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Faith,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Ro.1:8  [Dn.2:23].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BA12533-FC36-4113-A797-281EC5367B52}"/>
              </a:ext>
            </a:extLst>
          </p:cNvPr>
          <p:cNvSpPr/>
          <p:nvPr/>
        </p:nvSpPr>
        <p:spPr>
          <a:xfrm>
            <a:off x="762000" y="2667000"/>
            <a:ext cx="3657600" cy="2286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3200" dirty="0">
                <a:solidFill>
                  <a:schemeClr val="tx1"/>
                </a:solidFill>
              </a:rPr>
              <a:t>Pharisees: blind guides (Mt.23:16).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NT: kind guide (Ac.8:31).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BD6DA5F-FF79-4A3E-A21C-91FE48003BC5}"/>
              </a:ext>
            </a:extLst>
          </p:cNvPr>
          <p:cNvSpPr/>
          <p:nvPr/>
        </p:nvSpPr>
        <p:spPr>
          <a:xfrm>
            <a:off x="4724400" y="2667000"/>
            <a:ext cx="3657600" cy="2286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3200" dirty="0">
                <a:solidFill>
                  <a:schemeClr val="tx1"/>
                </a:solidFill>
              </a:rPr>
              <a:t>Gives us hope – Ph.1:21-24.</a:t>
            </a:r>
          </a:p>
          <a:p>
            <a:pPr algn="ctr">
              <a:spcAft>
                <a:spcPts val="1200"/>
              </a:spcAft>
            </a:pPr>
            <a:r>
              <a:rPr lang="en-US" sz="3200" dirty="0">
                <a:solidFill>
                  <a:schemeClr val="tx1"/>
                </a:solidFill>
              </a:rPr>
              <a:t>Future eternal blessings.</a:t>
            </a:r>
          </a:p>
        </p:txBody>
      </p:sp>
    </p:spTree>
    <p:extLst>
      <p:ext uri="{BB962C8B-B14F-4D97-AF65-F5344CB8AC3E}">
        <p14:creationId xmlns:p14="http://schemas.microsoft.com/office/powerpoint/2010/main" xmlns="" val="377087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990" y="457200"/>
            <a:ext cx="8382000" cy="61722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did Paul give thanks?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Food, Mt.6.   1 Tim.4:3-4.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Faith,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Ro.1:8  [Dn.2:23].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Salvation,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Ro.7:14-25…8:1-3.    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Friends,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Ro.16:4; 1 Th.3:9; Ac.28:15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Service,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 Co.15:9-10.  [Dn.6:10].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Greatest Gift,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 Co.9:15.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9D71F821-9EB8-4D84-AECA-B24E020ECD92}"/>
              </a:ext>
            </a:extLst>
          </p:cNvPr>
          <p:cNvSpPr/>
          <p:nvPr/>
        </p:nvSpPr>
        <p:spPr>
          <a:xfrm>
            <a:off x="655820" y="5334000"/>
            <a:ext cx="7848600" cy="12192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bg1"/>
                </a:solidFill>
              </a:rPr>
              <a:t>Inexpressible, indescribable, ineffable (too overwhelming to be expressed in words)</a:t>
            </a:r>
            <a:r>
              <a:rPr lang="en-US" sz="3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91034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457200"/>
            <a:ext cx="8229600" cy="6172200"/>
          </a:xfrm>
        </p:spPr>
        <p:txBody>
          <a:bodyPr/>
          <a:lstStyle/>
          <a:p>
            <a:pPr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Ingratitude: Lk.17:11-19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Gratitude can be ugly: Jon.4:6</a:t>
            </a:r>
          </a:p>
          <a:p>
            <a:pPr lvl="1"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1620, pilgrims arrive; thanksgiving</a:t>
            </a:r>
          </a:p>
          <a:p>
            <a:pPr lvl="1"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1789, Washington – national day</a:t>
            </a:r>
          </a:p>
          <a:p>
            <a:pPr lvl="1"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1863, Lincoln – annual event</a:t>
            </a:r>
          </a:p>
          <a:p>
            <a:pPr lvl="1"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1941, FDR – 4</a:t>
            </a:r>
            <a:r>
              <a:rPr lang="en-US" altLang="en-US" sz="32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Thursday of Nov.</a:t>
            </a:r>
          </a:p>
          <a:p>
            <a:pPr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Lk.17:17 – thanks for healing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Ph.1:3 – thanks for spiritual healing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5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590" y="902856"/>
            <a:ext cx="7915092" cy="1318489"/>
          </a:xfr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 anchorCtr="0"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God Gave Israel Many Reasons To Be Thankful: </a:t>
            </a:r>
            <a:r>
              <a:rPr lang="en-US" sz="3600" u="sng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Ps.103</a:t>
            </a:r>
            <a:endParaRPr lang="en-US" sz="4400" u="sng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8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1-2: ‘Bless L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(6x) 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 forgiveness; healing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4: redemption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5-6: satisfied with good things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7-9: revelation; mercy; grace  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10: not treated as our guilt deserves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601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11-13: FOR – distance.   Mic.7:19</a:t>
            </a: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14-15: FOR – knows our weaknesses</a:t>
            </a: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16: FOR – blowing in wind</a:t>
            </a: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17-18: BUT – mercy forever</a:t>
            </a: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19: THRONE in heaven; over all</a:t>
            </a: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20-22: BLESS = thank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Mt.26:26, blessed bread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Co.11:23-24, gave thanks</a:t>
            </a:r>
          </a:p>
          <a:p>
            <a:pPr lvl="2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Co.14:16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137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590" y="902857"/>
            <a:ext cx="7915092" cy="773544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God Gave Israel Many Reasons</a:t>
            </a:r>
            <a:b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Be Thankful: Ps.103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70B53D3A-D76E-44D3-9048-BAA0E087C2E2}"/>
              </a:ext>
            </a:extLst>
          </p:cNvPr>
          <p:cNvSpPr txBox="1">
            <a:spLocks/>
          </p:cNvSpPr>
          <p:nvPr/>
        </p:nvSpPr>
        <p:spPr bwMode="auto">
          <a:xfrm>
            <a:off x="624590" y="1828800"/>
            <a:ext cx="7915092" cy="131848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Israel Took Many Opportunities To Complain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03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990" y="457200"/>
            <a:ext cx="8382000" cy="6172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Ex.14:12, before ‘baptismal’ water ...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Ex.15:22-24, after ‘baptismal’ water.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Israel ignored God’s blessings –</a:t>
            </a: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Chose Israel: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exalted nation status</a:t>
            </a: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Redeemed Israel: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 more slaves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Blessed Israel: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protection, manna, clothes, Canaan, prosperity</a:t>
            </a:r>
          </a:p>
          <a:p>
            <a:pPr marL="457200" lvl="1" indent="0">
              <a:spcAft>
                <a:spcPts val="9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0F1C1A9-7C68-4FF5-8210-C5CC7B03512C}"/>
              </a:ext>
            </a:extLst>
          </p:cNvPr>
          <p:cNvSpPr/>
          <p:nvPr/>
        </p:nvSpPr>
        <p:spPr>
          <a:xfrm>
            <a:off x="990600" y="5029200"/>
            <a:ext cx="3505200" cy="9906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Constant complaints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10C57E7-0072-4FBB-BBDB-75B58249CD64}"/>
              </a:ext>
            </a:extLst>
          </p:cNvPr>
          <p:cNvSpPr/>
          <p:nvPr/>
        </p:nvSpPr>
        <p:spPr>
          <a:xfrm>
            <a:off x="4663190" y="5029200"/>
            <a:ext cx="3505200" cy="9906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Inexcusable unbelief</a:t>
            </a:r>
          </a:p>
        </p:txBody>
      </p:sp>
    </p:spTree>
    <p:extLst>
      <p:ext uri="{BB962C8B-B14F-4D97-AF65-F5344CB8AC3E}">
        <p14:creationId xmlns:p14="http://schemas.microsoft.com/office/powerpoint/2010/main" xmlns="" val="157117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990" y="457200"/>
            <a:ext cx="83820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twofold danger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Value gifts over Giver.   Dt.8.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on negative over positive, </a:t>
            </a:r>
            <a:b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Co.10:10.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590" y="902857"/>
            <a:ext cx="7915092" cy="773544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God Gave Israel Many Reasons</a:t>
            </a:r>
            <a:b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Be Thankful: Ps.103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70B53D3A-D76E-44D3-9048-BAA0E087C2E2}"/>
              </a:ext>
            </a:extLst>
          </p:cNvPr>
          <p:cNvSpPr txBox="1">
            <a:spLocks/>
          </p:cNvSpPr>
          <p:nvPr/>
        </p:nvSpPr>
        <p:spPr bwMode="auto">
          <a:xfrm>
            <a:off x="624590" y="2743200"/>
            <a:ext cx="7915092" cy="131848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Paul – Model Of Gratitude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A2A6314B-0F3D-4938-8843-AC5AE57642FE}"/>
              </a:ext>
            </a:extLst>
          </p:cNvPr>
          <p:cNvSpPr txBox="1">
            <a:spLocks/>
          </p:cNvSpPr>
          <p:nvPr/>
        </p:nvSpPr>
        <p:spPr bwMode="auto">
          <a:xfrm>
            <a:off x="624590" y="1817256"/>
            <a:ext cx="7915092" cy="7735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Israel Took Many Opportunities To Complain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462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3698</TotalTime>
  <Words>377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Slide 2</vt:lpstr>
      <vt:lpstr>I. God Gave Israel Many Reasons To Be Thankful: Ps.103</vt:lpstr>
      <vt:lpstr>Slide 4</vt:lpstr>
      <vt:lpstr>Slide 5</vt:lpstr>
      <vt:lpstr>I. God Gave Israel Many Reasons To Be Thankful: Ps.103</vt:lpstr>
      <vt:lpstr>Slide 7</vt:lpstr>
      <vt:lpstr>Slide 8</vt:lpstr>
      <vt:lpstr>I. God Gave Israel Many Reasons To Be Thankful: Ps.103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420</cp:revision>
  <dcterms:created xsi:type="dcterms:W3CDTF">2004-01-08T21:08:14Z</dcterms:created>
  <dcterms:modified xsi:type="dcterms:W3CDTF">2017-11-19T17:57:40Z</dcterms:modified>
</cp:coreProperties>
</file>