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05" r:id="rId2"/>
    <p:sldId id="367" r:id="rId3"/>
    <p:sldId id="435" r:id="rId4"/>
    <p:sldId id="436" r:id="rId5"/>
    <p:sldId id="366" r:id="rId6"/>
    <p:sldId id="419" r:id="rId7"/>
    <p:sldId id="437" r:id="rId8"/>
    <p:sldId id="438" r:id="rId9"/>
    <p:sldId id="445" r:id="rId10"/>
    <p:sldId id="439" r:id="rId11"/>
    <p:sldId id="440" r:id="rId12"/>
    <p:sldId id="402" r:id="rId13"/>
    <p:sldId id="441" r:id="rId14"/>
    <p:sldId id="421" r:id="rId15"/>
    <p:sldId id="442" r:id="rId16"/>
    <p:sldId id="443" r:id="rId17"/>
    <p:sldId id="444" r:id="rId18"/>
    <p:sldId id="422" r:id="rId19"/>
    <p:sldId id="410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00"/>
    <a:srgbClr val="FFCC00"/>
    <a:srgbClr val="CCFFFF"/>
    <a:srgbClr val="C0C0C0"/>
    <a:srgbClr val="99FF33"/>
    <a:srgbClr val="EAEAEA"/>
    <a:srgbClr val="F8F8F8"/>
    <a:srgbClr val="DDDDDD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11/19/2017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1BBC1824-2D85-4E16-8CEF-63034EC2D16E}"/>
              </a:ext>
            </a:extLst>
          </p:cNvPr>
          <p:cNvSpPr/>
          <p:nvPr/>
        </p:nvSpPr>
        <p:spPr>
          <a:xfrm>
            <a:off x="1033002" y="1752600"/>
            <a:ext cx="7124700" cy="1424940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27000">
                <a:schemeClr val="accent1">
                  <a:lumMod val="45000"/>
                  <a:lumOff val="55000"/>
                </a:schemeClr>
              </a:gs>
              <a:gs pos="6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Bible Study:</a:t>
            </a:r>
            <a:br>
              <a:rPr lang="en-US" sz="44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4400" dirty="0">
                <a:solidFill>
                  <a:schemeClr val="accent2">
                    <a:lumMod val="75000"/>
                  </a:schemeClr>
                </a:solidFill>
              </a:rPr>
              <a:t>Digging Deeper</a:t>
            </a:r>
            <a:endParaRPr lang="en-US" sz="44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94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990" y="304800"/>
            <a:ext cx="8382000" cy="6324600"/>
          </a:xfrm>
        </p:spPr>
        <p:txBody>
          <a:bodyPr/>
          <a:lstStyle/>
          <a:p>
            <a:pPr marL="0" indent="0" algn="ctr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Read with scrutiny  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Dr. Agassiz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Look for . . .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Mt.22:32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Gal.3:16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2EC512E-A362-46C9-AC9F-D418A225C69F}"/>
              </a:ext>
            </a:extLst>
          </p:cNvPr>
          <p:cNvSpPr/>
          <p:nvPr/>
        </p:nvSpPr>
        <p:spPr>
          <a:xfrm>
            <a:off x="578370" y="2438400"/>
            <a:ext cx="8001000" cy="26670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...repetition,  comparison/contrast, numbers,  themes,  cause/effect, audience,  people,  places,  </a:t>
            </a:r>
            <a:r>
              <a:rPr lang="en-US" sz="3200" dirty="0" err="1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conclu-sions</a:t>
            </a: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 times,  verb tenses,  parallels,  commands, etc. </a:t>
            </a:r>
          </a:p>
        </p:txBody>
      </p:sp>
      <p:pic>
        <p:nvPicPr>
          <p:cNvPr id="4" name="Picture 3" descr="http://philosophy.lander.edu/intro/introbook2.1/images1/haemulon.jpg">
            <a:extLst>
              <a:ext uri="{FF2B5EF4-FFF2-40B4-BE49-F238E27FC236}">
                <a16:creationId xmlns:a16="http://schemas.microsoft.com/office/drawing/2014/main" xmlns="" id="{1E398971-DA51-4B2C-9CF5-D284477B198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21112" y="1004340"/>
            <a:ext cx="2503488" cy="12054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77087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5336" y="609600"/>
            <a:ext cx="4815084" cy="533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Observation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6D611EA3-6C2C-4966-ABBF-2BFD69132BEB}"/>
              </a:ext>
            </a:extLst>
          </p:cNvPr>
          <p:cNvSpPr txBox="1">
            <a:spLocks/>
          </p:cNvSpPr>
          <p:nvPr/>
        </p:nvSpPr>
        <p:spPr bwMode="auto">
          <a:xfrm>
            <a:off x="2164830" y="1295400"/>
            <a:ext cx="4815084" cy="990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Explanation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908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does it mean? 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(Ac.8:30)</a:t>
            </a:r>
            <a:endParaRPr lang="en-US" alt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9790" y="914400"/>
            <a:ext cx="8534400" cy="56388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expressed Himself in different ways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Biography: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Abraham, Isaac . . 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Law: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Exodus - Deuteronomy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Narrative: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Genesis – Ezra; Mt.-John…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Poetry: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Psalms – Song of Solomon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alt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Apocalyptic: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Ezekiel, Daniel, Rev.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Prophecy: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Isaiah – Malachi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Method: Isa.34:4 (5-6)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170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Isa.34:4</a:t>
            </a:r>
            <a:endParaRPr lang="en-US" alt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6388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Earth without heavens, </a:t>
            </a:r>
            <a:r>
              <a:rPr lang="en-US" alt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4-5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Eternal fire, </a:t>
            </a:r>
            <a:r>
              <a:rPr lang="en-US" alt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9-10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Animal habitat,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11-15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endParaRPr lang="en-US" altLang="en-US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4D8DAE4-AF64-4832-BD2F-857F0CE70553}"/>
              </a:ext>
            </a:extLst>
          </p:cNvPr>
          <p:cNvSpPr/>
          <p:nvPr/>
        </p:nvSpPr>
        <p:spPr>
          <a:xfrm>
            <a:off x="6477000" y="762000"/>
            <a:ext cx="2209800" cy="22098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</a:t>
            </a:r>
            <a:br>
              <a:rPr 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literally true? </a:t>
            </a:r>
          </a:p>
          <a:p>
            <a:pPr algn="ctr">
              <a:spcAft>
                <a:spcPts val="1200"/>
              </a:spcAft>
            </a:pPr>
            <a:r>
              <a:rPr 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No!</a:t>
            </a:r>
          </a:p>
        </p:txBody>
      </p:sp>
      <p:pic>
        <p:nvPicPr>
          <p:cNvPr id="1026" name="Picture 2" descr="Image result for microsoft clipart site: scroll">
            <a:extLst>
              <a:ext uri="{FF2B5EF4-FFF2-40B4-BE49-F238E27FC236}">
                <a16:creationId xmlns:a16="http://schemas.microsoft.com/office/drawing/2014/main" xmlns="" id="{79B67733-251B-4D5D-8C9C-329625B119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370" y="3124200"/>
            <a:ext cx="8763000" cy="3429000"/>
          </a:xfrm>
          <a:prstGeom prst="rect">
            <a:avLst/>
          </a:prstGeom>
          <a:solidFill>
            <a:srgbClr val="FFFFCC"/>
          </a:solidFill>
          <a:extLst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06B5FEA-7E1D-48E8-BCF0-59FF043F4A8F}"/>
              </a:ext>
            </a:extLst>
          </p:cNvPr>
          <p:cNvSpPr/>
          <p:nvPr/>
        </p:nvSpPr>
        <p:spPr>
          <a:xfrm>
            <a:off x="2362200" y="4035385"/>
            <a:ext cx="48768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Is.34:4, </a:t>
            </a:r>
            <a:r>
              <a:rPr lang="en-US" sz="28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rolled up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(scroll).</a:t>
            </a:r>
          </a:p>
          <a:p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Hb.1:12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rolled up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(cloak).  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earthly judgment</a:t>
            </a:r>
            <a:br>
              <a:rPr lang="en-US" sz="2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(e.g.: DOJ)?</a:t>
            </a:r>
          </a:p>
        </p:txBody>
      </p:sp>
    </p:spTree>
    <p:extLst>
      <p:ext uri="{BB962C8B-B14F-4D97-AF65-F5344CB8AC3E}">
        <p14:creationId xmlns:p14="http://schemas.microsoft.com/office/powerpoint/2010/main" xmlns="" val="11231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‘Destruction words’ describe national </a:t>
            </a:r>
            <a:r>
              <a:rPr lang="en-US" altLang="en-US" sz="3600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cosmic disaster</a:t>
            </a:r>
            <a:endParaRPr lang="en-US" alt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Lk.12:46-47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Mal.4 – Elijah?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Ezk.34 – David?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Ac.14:27, </a:t>
            </a:r>
            <a:r>
              <a:rPr lang="en-US" altLang="en-US" sz="32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door of faith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971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Cannot determine NT usage</a:t>
            </a:r>
            <a:b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mere OT quotations</a:t>
            </a:r>
            <a:endParaRPr lang="en-US" alt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Verbal allusions do not require same </a:t>
            </a:r>
            <a:r>
              <a:rPr lang="en-US" altLang="en-US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application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as original OT context</a:t>
            </a:r>
          </a:p>
          <a:p>
            <a:pPr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 context determines application</a:t>
            </a:r>
          </a:p>
          <a:p>
            <a:pPr lvl="1"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Ps.102:26-28, JHVH; Hb.1, Christ</a:t>
            </a:r>
          </a:p>
          <a:p>
            <a:pPr lvl="1"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Beginning (= Jn.1:3)</a:t>
            </a:r>
          </a:p>
          <a:p>
            <a:pPr lvl="2"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Earth – not Jerusalem but earth</a:t>
            </a:r>
          </a:p>
          <a:p>
            <a:pPr lvl="2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Heavens – no nations</a:t>
            </a:r>
          </a:p>
          <a:p>
            <a:pPr marL="457200" lvl="1" indent="0">
              <a:spcBef>
                <a:spcPts val="600"/>
              </a:spcBef>
              <a:spcAft>
                <a:spcPts val="300"/>
              </a:spcAft>
              <a:buNone/>
            </a:pPr>
            <a:endParaRPr lang="en-US" alt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29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Cannot determine NT usage</a:t>
            </a:r>
            <a:b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mere OT quotations</a:t>
            </a:r>
            <a:endParaRPr lang="en-US" alt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Verbal allusions do not require same application as original OT context</a:t>
            </a:r>
          </a:p>
          <a:p>
            <a:pPr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 context determines application</a:t>
            </a:r>
          </a:p>
          <a:p>
            <a:pPr lvl="1"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11: </a:t>
            </a:r>
            <a:r>
              <a:rPr lang="en-US" altLang="en-US" sz="3200" i="1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perish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(= Mt.10:28)</a:t>
            </a:r>
          </a:p>
          <a:p>
            <a:pPr lvl="1"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12: </a:t>
            </a: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borrows language of Isa.34:4</a:t>
            </a:r>
          </a:p>
          <a:p>
            <a:pPr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Hebrews point: none of these things said of angels</a:t>
            </a:r>
          </a:p>
          <a:p>
            <a:pPr marL="457200" lvl="1" indent="0">
              <a:spcBef>
                <a:spcPts val="600"/>
              </a:spcBef>
              <a:spcAft>
                <a:spcPts val="300"/>
              </a:spcAft>
              <a:buNone/>
            </a:pPr>
            <a:endParaRPr lang="en-US" alt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556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5336" y="609600"/>
            <a:ext cx="4815084" cy="5334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Observation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6D611EA3-6C2C-4966-ABBF-2BFD69132BEB}"/>
              </a:ext>
            </a:extLst>
          </p:cNvPr>
          <p:cNvSpPr txBox="1">
            <a:spLocks/>
          </p:cNvSpPr>
          <p:nvPr/>
        </p:nvSpPr>
        <p:spPr bwMode="auto">
          <a:xfrm>
            <a:off x="2164830" y="1981200"/>
            <a:ext cx="4815084" cy="990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Application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6B4D04C1-ADAE-4785-AA82-D83031615708}"/>
              </a:ext>
            </a:extLst>
          </p:cNvPr>
          <p:cNvSpPr txBox="1">
            <a:spLocks/>
          </p:cNvSpPr>
          <p:nvPr/>
        </p:nvSpPr>
        <p:spPr bwMode="auto">
          <a:xfrm>
            <a:off x="2164830" y="1295400"/>
            <a:ext cx="4815084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Explanation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00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difference does it make?</a:t>
            </a:r>
            <a:br>
              <a:rPr lang="en-US" altLang="en-US" sz="35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5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 I willing to do what it teaches?</a:t>
            </a:r>
            <a:endParaRPr lang="en-US" altLang="en-US" sz="35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1295400"/>
            <a:ext cx="8229600" cy="51054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 it give me . . .</a:t>
            </a:r>
          </a:p>
          <a:p>
            <a:pPr marL="5715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Verse to use?  </a:t>
            </a:r>
            <a:r>
              <a:rPr lang="en-US" alt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Mt.4:4</a:t>
            </a:r>
          </a:p>
          <a:p>
            <a:pPr marL="5715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Reason to change conduct?  </a:t>
            </a:r>
            <a:r>
              <a:rPr lang="en-US" alt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Ro.12:1</a:t>
            </a:r>
          </a:p>
          <a:p>
            <a:pPr marL="5715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example to follow?  </a:t>
            </a:r>
            <a:r>
              <a:rPr lang="en-US" alt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Co.4:1-2</a:t>
            </a:r>
          </a:p>
          <a:p>
            <a:pPr marL="509588" indent="-452438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d.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Unapproved example to avoid? </a:t>
            </a:r>
            <a:r>
              <a:rPr lang="en-US" alt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 10:1-13</a:t>
            </a:r>
          </a:p>
          <a:p>
            <a:pPr marL="5715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e.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Fact to believe?  </a:t>
            </a:r>
            <a:r>
              <a:rPr lang="en-US" alt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Co.15:1-3</a:t>
            </a:r>
          </a:p>
          <a:p>
            <a:pPr marL="5715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f.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Command to obey?  </a:t>
            </a:r>
            <a:r>
              <a:rPr lang="en-US" alt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Co.16:1-2</a:t>
            </a:r>
          </a:p>
          <a:p>
            <a:pPr marL="5715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g. </a:t>
            </a: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Promise to receive?  </a:t>
            </a:r>
            <a:r>
              <a:rPr lang="en-US" altLang="en-US" sz="3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Co.7:1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816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800" dirty="0">
                <a:solidFill>
                  <a:srgbClr val="FFFFCC"/>
                </a:solidFill>
              </a:rPr>
              <a:t>Bible study illustrated</a:t>
            </a:r>
            <a:endParaRPr lang="en-US" altLang="en-US" sz="38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990" y="1278192"/>
            <a:ext cx="8382000" cy="5105400"/>
          </a:xfrm>
        </p:spPr>
        <p:txBody>
          <a:bodyPr/>
          <a:lstStyle/>
          <a:p>
            <a:pPr marL="404813" indent="-404813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Kings 3: </a:t>
            </a:r>
            <a:r>
              <a:rPr lang="en-US" alt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character study: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four kings 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altLang="en-US" sz="28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Jehoram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Jehoshaphat, </a:t>
            </a:r>
            <a:r>
              <a:rPr lang="en-US" altLang="en-US" sz="28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Mesha</a:t>
            </a: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…)</a:t>
            </a:r>
          </a:p>
          <a:p>
            <a:pPr marL="404813" indent="-404813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Lk.16: </a:t>
            </a: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expository study: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bad man’s good example</a:t>
            </a:r>
          </a:p>
          <a:p>
            <a:pPr marL="404813" indent="-404813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 studies: </a:t>
            </a: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</a:t>
            </a:r>
            <a:r>
              <a:rPr lang="en-US" alt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hat are Christians made of? [What are elders made of?]</a:t>
            </a:r>
          </a:p>
          <a:p>
            <a:pPr marL="404813" indent="-404813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Topical study: </a:t>
            </a: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Thanksgiving</a:t>
            </a:r>
            <a:endParaRPr lang="en-US" altLang="en-US" sz="3200" dirty="0">
              <a:solidFill>
                <a:srgbClr val="CC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163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457200"/>
            <a:ext cx="8229600" cy="6172200"/>
          </a:xfrm>
        </p:spPr>
        <p:txBody>
          <a:bodyPr/>
          <a:lstStyle/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Studying to teach forces us into active, not passive, reading.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Must know facts, expect questions, explain conclusions.    James 3:1-2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Modern society: tweets; texts; email; sound bites . . . not deep, thoughtful study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58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457200"/>
            <a:ext cx="8229600" cy="6172200"/>
          </a:xfrm>
        </p:spPr>
        <p:txBody>
          <a:bodyPr/>
          <a:lstStyle/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do not study the Bible for themselves.  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Find it unprofitable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 others tell them what to think or believe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Have no time for serious study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Satisfied with level of maturity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077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457200"/>
            <a:ext cx="8229600" cy="6172200"/>
          </a:xfrm>
        </p:spPr>
        <p:txBody>
          <a:bodyPr/>
          <a:lstStyle/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 teacher is primarily a learner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one ever ‘arrives’ – 2 Pt.3:18; 1:12-15</a:t>
            </a:r>
          </a:p>
          <a:p>
            <a:pPr marL="0" indent="0" algn="ctr">
              <a:spcAft>
                <a:spcPts val="900"/>
              </a:spcAft>
              <a:buNone/>
            </a:pPr>
            <a:r>
              <a:rPr lang="en-US" alt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Elementary training: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Study words, sentence, near/remote context</a:t>
            </a:r>
          </a:p>
          <a:p>
            <a:pPr marL="0" indent="0" algn="ctr">
              <a:spcAft>
                <a:spcPts val="900"/>
              </a:spcAft>
              <a:buNone/>
            </a:pPr>
            <a:r>
              <a:rPr lang="en-US" alt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Enhanced training: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Three-part overview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220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5336" y="1066800"/>
            <a:ext cx="4815084" cy="990600"/>
          </a:xfr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Observation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486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I see?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Sherlock Holmes: ‘You see but do not observe’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MIcrosoft clip art: sherlock holmes">
            <a:extLst>
              <a:ext uri="{FF2B5EF4-FFF2-40B4-BE49-F238E27FC236}">
                <a16:creationId xmlns:a16="http://schemas.microsoft.com/office/drawing/2014/main" xmlns="" id="{4A902D6D-30B3-4E1B-AC20-B7582F9F4F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1075" y="2133600"/>
            <a:ext cx="18383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0601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990" y="457200"/>
            <a:ext cx="8382000" cy="6172200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Read attentively.  Mt.4:4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Read meditatively.  Ps.1:1-2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Read repeatedly.  Ps.19:10.   1 Co.13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Read with pen and paper.   Dt.6:9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Read orally.  Ac.8:30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Read inquiringly.  Ac.8:34.  SQ3R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Read reverently.  Neh.8:2-5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Read with awareness of things . . . 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117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990" y="457200"/>
            <a:ext cx="8382000" cy="6172200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aware of things that are . . . </a:t>
            </a:r>
          </a:p>
          <a:p>
            <a:pPr marL="457200" lvl="1" indent="0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Emphasized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Space.   Purpose.</a:t>
            </a:r>
          </a:p>
          <a:p>
            <a:pPr marL="457200" lvl="1" indent="0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200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Repeated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Mt.12:39-41.   Hb.11.</a:t>
            </a:r>
          </a:p>
          <a:p>
            <a:pPr marL="457200" lvl="1" indent="0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200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Connected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Mt.13; 25</a:t>
            </a:r>
          </a:p>
          <a:p>
            <a:pPr marL="457200" lvl="1" indent="0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3200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Similar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“As” and “Like” – Mt.13</a:t>
            </a:r>
          </a:p>
          <a:p>
            <a:pPr marL="457200" lvl="1" indent="0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altLang="en-US" sz="3200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Different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Mt.5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495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990" y="457200"/>
            <a:ext cx="8382000" cy="6172200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0C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Read attentively.  Mt.4:4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0C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Read meditatively.  Ps.1:1-2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0C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Read repeatedly.  Ps.19:10.   1 Co.13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0C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Read with pen/paper.  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0C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Read orally.  Ac.8:30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0C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Read inquiringly.  Ac.8:34.  SQ3R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0C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Read reverently.  Neh.8:2-5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rgbClr val="C0C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Read with awareness of things . . .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Read with scrutiny.     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579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3472</TotalTime>
  <Words>667</Words>
  <Application>Microsoft Office PowerPoint</Application>
  <PresentationFormat>On-screen Show (4:3)</PresentationFormat>
  <Paragraphs>106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Slide 1</vt:lpstr>
      <vt:lpstr>Slide 2</vt:lpstr>
      <vt:lpstr>Slide 3</vt:lpstr>
      <vt:lpstr>Slide 4</vt:lpstr>
      <vt:lpstr>I. Observation</vt:lpstr>
      <vt:lpstr>Slide 6</vt:lpstr>
      <vt:lpstr>Slide 7</vt:lpstr>
      <vt:lpstr>Slide 8</vt:lpstr>
      <vt:lpstr>Slide 9</vt:lpstr>
      <vt:lpstr>Slide 10</vt:lpstr>
      <vt:lpstr>I. Observation</vt:lpstr>
      <vt:lpstr>What does it mean?  (Ac.8:30)</vt:lpstr>
      <vt:lpstr>Isa.34:4</vt:lpstr>
      <vt:lpstr>1. ‘Destruction words’ describe national and cosmic disaster</vt:lpstr>
      <vt:lpstr>2. Cannot determine NT usage by mere OT quotations</vt:lpstr>
      <vt:lpstr>2. Cannot determine NT usage by mere OT quotations</vt:lpstr>
      <vt:lpstr>I. Observation</vt:lpstr>
      <vt:lpstr>What difference does it make? Am I willing to do what it teaches?</vt:lpstr>
      <vt:lpstr>Bible study illustrated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church of Christ</cp:lastModifiedBy>
  <cp:revision>424</cp:revision>
  <dcterms:created xsi:type="dcterms:W3CDTF">2004-01-08T21:08:14Z</dcterms:created>
  <dcterms:modified xsi:type="dcterms:W3CDTF">2017-11-20T02:01:38Z</dcterms:modified>
</cp:coreProperties>
</file>