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17"/>
  </p:notesMasterIdLst>
  <p:sldIdLst>
    <p:sldId id="289" r:id="rId2"/>
    <p:sldId id="369" r:id="rId3"/>
    <p:sldId id="370" r:id="rId4"/>
    <p:sldId id="371" r:id="rId5"/>
    <p:sldId id="382" r:id="rId6"/>
    <p:sldId id="276" r:id="rId7"/>
    <p:sldId id="335" r:id="rId8"/>
    <p:sldId id="354" r:id="rId9"/>
    <p:sldId id="372" r:id="rId10"/>
    <p:sldId id="340" r:id="rId11"/>
    <p:sldId id="373" r:id="rId12"/>
    <p:sldId id="375" r:id="rId13"/>
    <p:sldId id="374" r:id="rId14"/>
    <p:sldId id="376" r:id="rId15"/>
    <p:sldId id="37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FFFF99"/>
    <a:srgbClr val="A50021"/>
    <a:srgbClr val="800000"/>
    <a:srgbClr val="808080"/>
    <a:srgbClr val="003300"/>
    <a:srgbClr val="FFFF66"/>
    <a:srgbClr val="CCECFF"/>
    <a:srgbClr val="66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E9E70AF-BC8A-4A54-90C0-CD734811CCF5}" type="slidenum">
              <a:rPr lang="en-US" smtClean="0"/>
              <a:pPr>
                <a:defRPr/>
              </a:pPr>
              <a:t>‹#›</a:t>
            </a:fld>
            <a:endParaRPr lang="en-US"/>
          </a:p>
        </p:txBody>
      </p:sp>
    </p:spTree>
    <p:extLst>
      <p:ext uri="{BB962C8B-B14F-4D97-AF65-F5344CB8AC3E}">
        <p14:creationId xmlns="" xmlns:p14="http://schemas.microsoft.com/office/powerpoint/2010/main" val="63523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98904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460318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 xmlns:p14="http://schemas.microsoft.com/office/powerpoint/2010/main" val="33454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773378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2519573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127930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36B5FF-4981-4C8D-B06E-5C6C22D61BE3}" type="slidenum">
              <a:rPr lang="en-US" smtClean="0"/>
              <a:pPr>
                <a:defRPr/>
              </a:pPr>
              <a:t>‹#›</a:t>
            </a:fld>
            <a:endParaRPr lang="en-US"/>
          </a:p>
        </p:txBody>
      </p:sp>
    </p:spTree>
    <p:extLst>
      <p:ext uri="{BB962C8B-B14F-4D97-AF65-F5344CB8AC3E}">
        <p14:creationId xmlns="" xmlns:p14="http://schemas.microsoft.com/office/powerpoint/2010/main" val="692511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1EC3B0-AB1F-4899-80FB-4B7F21F364A7}" type="slidenum">
              <a:rPr lang="en-US" smtClean="0"/>
              <a:pPr>
                <a:defRPr/>
              </a:pPr>
              <a:t>‹#›</a:t>
            </a:fld>
            <a:endParaRPr lang="en-US"/>
          </a:p>
        </p:txBody>
      </p:sp>
    </p:spTree>
    <p:extLst>
      <p:ext uri="{BB962C8B-B14F-4D97-AF65-F5344CB8AC3E}">
        <p14:creationId xmlns="" xmlns:p14="http://schemas.microsoft.com/office/powerpoint/2010/main" val="289895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9C5F126-461E-49E6-AE94-CDF3DF7BA195}" type="slidenum">
              <a:rPr lang="en-US" smtClean="0"/>
              <a:pPr>
                <a:defRPr/>
              </a:pPr>
              <a:t>‹#›</a:t>
            </a:fld>
            <a:endParaRPr lang="en-US"/>
          </a:p>
        </p:txBody>
      </p:sp>
    </p:spTree>
    <p:extLst>
      <p:ext uri="{BB962C8B-B14F-4D97-AF65-F5344CB8AC3E}">
        <p14:creationId xmlns="" xmlns:p14="http://schemas.microsoft.com/office/powerpoint/2010/main" val="450577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86FF35-9743-4AAD-BF8F-230A478A3075}" type="slidenum">
              <a:rPr lang="en-US" smtClean="0"/>
              <a:pPr>
                <a:defRPr/>
              </a:pPr>
              <a:t>‹#›</a:t>
            </a:fld>
            <a:endParaRPr lang="en-US"/>
          </a:p>
        </p:txBody>
      </p:sp>
    </p:spTree>
    <p:extLst>
      <p:ext uri="{BB962C8B-B14F-4D97-AF65-F5344CB8AC3E}">
        <p14:creationId xmlns="" xmlns:p14="http://schemas.microsoft.com/office/powerpoint/2010/main" val="193684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9A0127-9779-4FC3-BAE8-00589BFA2CDB}" type="slidenum">
              <a:rPr lang="en-US" smtClean="0"/>
              <a:pPr>
                <a:defRPr/>
              </a:pPr>
              <a:t>‹#›</a:t>
            </a:fld>
            <a:endParaRPr lang="en-US"/>
          </a:p>
        </p:txBody>
      </p:sp>
    </p:spTree>
    <p:extLst>
      <p:ext uri="{BB962C8B-B14F-4D97-AF65-F5344CB8AC3E}">
        <p14:creationId xmlns="" xmlns:p14="http://schemas.microsoft.com/office/powerpoint/2010/main" val="341275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E71DFA2-68AD-4200-8B65-E8A5BBCA7B78}" type="slidenum">
              <a:rPr lang="en-US" smtClean="0"/>
              <a:pPr>
                <a:defRPr/>
              </a:pPr>
              <a:t>‹#›</a:t>
            </a:fld>
            <a:endParaRPr lang="en-US"/>
          </a:p>
        </p:txBody>
      </p:sp>
    </p:spTree>
    <p:extLst>
      <p:ext uri="{BB962C8B-B14F-4D97-AF65-F5344CB8AC3E}">
        <p14:creationId xmlns="" xmlns:p14="http://schemas.microsoft.com/office/powerpoint/2010/main" val="371196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84B8071-A805-4CEB-8321-AB17884FBE96}" type="slidenum">
              <a:rPr lang="en-US" smtClean="0"/>
              <a:pPr>
                <a:defRPr/>
              </a:pPr>
              <a:t>‹#›</a:t>
            </a:fld>
            <a:endParaRPr lang="en-US"/>
          </a:p>
        </p:txBody>
      </p:sp>
    </p:spTree>
    <p:extLst>
      <p:ext uri="{BB962C8B-B14F-4D97-AF65-F5344CB8AC3E}">
        <p14:creationId xmlns="" xmlns:p14="http://schemas.microsoft.com/office/powerpoint/2010/main" val="183982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C8BA3A4-54F8-401A-9C7E-BF1C461BF537}" type="slidenum">
              <a:rPr lang="en-US" smtClean="0"/>
              <a:pPr>
                <a:defRPr/>
              </a:pPr>
              <a:t>‹#›</a:t>
            </a:fld>
            <a:endParaRPr lang="en-US"/>
          </a:p>
        </p:txBody>
      </p:sp>
    </p:spTree>
    <p:extLst>
      <p:ext uri="{BB962C8B-B14F-4D97-AF65-F5344CB8AC3E}">
        <p14:creationId xmlns="" xmlns:p14="http://schemas.microsoft.com/office/powerpoint/2010/main" val="296466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5F2837-7D79-4800-98FB-0027BC6051C0}" type="slidenum">
              <a:rPr lang="en-US" smtClean="0"/>
              <a:pPr>
                <a:defRPr/>
              </a:pPr>
              <a:t>‹#›</a:t>
            </a:fld>
            <a:endParaRPr lang="en-US"/>
          </a:p>
        </p:txBody>
      </p:sp>
    </p:spTree>
    <p:extLst>
      <p:ext uri="{BB962C8B-B14F-4D97-AF65-F5344CB8AC3E}">
        <p14:creationId xmlns="" xmlns:p14="http://schemas.microsoft.com/office/powerpoint/2010/main" val="1162596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36C5CCD-90A3-46FE-A3AE-045134D40850}" type="slidenum">
              <a:rPr lang="en-US" smtClean="0"/>
              <a:pPr>
                <a:defRPr/>
              </a:pPr>
              <a:t>‹#›</a:t>
            </a:fld>
            <a:endParaRPr lang="en-US"/>
          </a:p>
        </p:txBody>
      </p:sp>
    </p:spTree>
    <p:extLst>
      <p:ext uri="{BB962C8B-B14F-4D97-AF65-F5344CB8AC3E}">
        <p14:creationId xmlns="" xmlns:p14="http://schemas.microsoft.com/office/powerpoint/2010/main" val="211967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pPr>
              <a:defRPr/>
            </a:pPr>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pPr>
              <a:defRPr/>
            </a:pPr>
            <a:fld id="{9C55C633-53A6-4291-8E43-6125112571B6}" type="slidenum">
              <a:rPr lang="en-US" smtClean="0"/>
              <a:pPr>
                <a:defRPr/>
              </a:pPr>
              <a:t>‹#›</a:t>
            </a:fld>
            <a:endParaRPr lang="en-US"/>
          </a:p>
        </p:txBody>
      </p:sp>
    </p:spTree>
    <p:extLst>
      <p:ext uri="{BB962C8B-B14F-4D97-AF65-F5344CB8AC3E}">
        <p14:creationId xmlns="" xmlns:p14="http://schemas.microsoft.com/office/powerpoint/2010/main" val="3992871877"/>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492770" y="1828800"/>
            <a:ext cx="6172200" cy="2209800"/>
          </a:xfrm>
          <a:ln w="3175">
            <a:solidFill>
              <a:schemeClr val="accent1"/>
            </a:solidFill>
          </a:ln>
        </p:spPr>
        <p:txBody>
          <a:bodyPr anchor="ctr" anchorCtr="0"/>
          <a:lstStyle/>
          <a:p>
            <a:pPr algn="ctr"/>
            <a:r>
              <a:rPr lang="en-US" dirty="0">
                <a:solidFill>
                  <a:srgbClr val="FFFF00"/>
                </a:solidFill>
                <a:latin typeface="Baskerville Old Face" panose="02020602080505020303" pitchFamily="18" charset="0"/>
              </a:rPr>
              <a:t>Good News For Modern Man</a:t>
            </a:r>
            <a:endParaRPr lang="en-US" dirty="0">
              <a:solidFill>
                <a:srgbClr val="FFFF66"/>
              </a:solidFill>
              <a:latin typeface="Baskerville Old Face" panose="02020602080505020303" pitchFamily="18" charset="0"/>
            </a:endParaRPr>
          </a:p>
        </p:txBody>
      </p:sp>
    </p:spTree>
    <p:extLst>
      <p:ext uri="{BB962C8B-B14F-4D97-AF65-F5344CB8AC3E}">
        <p14:creationId xmlns="" xmlns:p14="http://schemas.microsoft.com/office/powerpoint/2010/main" val="4109605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1188144" y="6096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 Message of Love For Age of Hate</a:t>
            </a:r>
          </a:p>
        </p:txBody>
      </p:sp>
      <p:sp>
        <p:nvSpPr>
          <p:cNvPr id="3" name="Rounded Rectangle 2"/>
          <p:cNvSpPr/>
          <p:nvPr/>
        </p:nvSpPr>
        <p:spPr bwMode="auto">
          <a:xfrm>
            <a:off x="1186892" y="1295400"/>
            <a:ext cx="6796314"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II. Message of Peace</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For Age of War</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7888766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150 years of peace in last 2000</a:t>
            </a:r>
          </a:p>
        </p:txBody>
      </p:sp>
      <p:sp>
        <p:nvSpPr>
          <p:cNvPr id="3" name="Content Placeholder 2"/>
          <p:cNvSpPr>
            <a:spLocks noGrp="1"/>
          </p:cNvSpPr>
          <p:nvPr>
            <p:ph idx="1"/>
          </p:nvPr>
        </p:nvSpPr>
        <p:spPr>
          <a:xfrm>
            <a:off x="412532" y="1066800"/>
            <a:ext cx="8305800" cy="5257800"/>
          </a:xfrm>
        </p:spPr>
        <p:txBody>
          <a:bodyPr>
            <a:normAutofit/>
          </a:bodyPr>
          <a:lstStyle/>
          <a:p>
            <a:pPr marL="0" indent="0" algn="ctr">
              <a:spcAft>
                <a:spcPts val="600"/>
              </a:spcAft>
              <a:buNone/>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Solution: gospel</a:t>
            </a:r>
          </a:p>
          <a:p>
            <a:pPr marL="480150" indent="-457200">
              <a:buFont typeface="Wingdings" panose="05000000000000000000" pitchFamily="2" charset="2"/>
              <a:buChar char="q"/>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“Peace”: 88 times in NT </a:t>
            </a:r>
          </a:p>
          <a:p>
            <a:pPr marL="480150" indent="-457200">
              <a:buFont typeface="Wingdings" panose="05000000000000000000" pitchFamily="2" charset="2"/>
              <a:buChar char="q"/>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Ro.1:7, everything Jew or Gentile ever dreamed of – in gospel</a:t>
            </a:r>
          </a:p>
          <a:p>
            <a:pPr marL="0" indent="0">
              <a:spcBef>
                <a:spcPts val="600"/>
              </a:spcBef>
              <a:buNone/>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Isa.9:6.</a:t>
            </a:r>
          </a:p>
          <a:p>
            <a:pPr marL="480150" indent="-457200">
              <a:spcBef>
                <a:spcPts val="600"/>
              </a:spcBef>
              <a:spcAft>
                <a:spcPts val="700"/>
              </a:spcAft>
              <a:buFont typeface="Wingdings" panose="05000000000000000000" pitchFamily="2" charset="2"/>
              <a:buChar char="q"/>
            </a:pPr>
            <a:r>
              <a:rPr lang="en-US" sz="3200"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Peace with </a:t>
            </a:r>
            <a:r>
              <a:rPr lang="en-US" sz="3200" u="sng"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God</a:t>
            </a:r>
            <a:r>
              <a:rPr lang="en-US" sz="3200" dirty="0">
                <a:solidFill>
                  <a:schemeClr val="accent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Ro.5:1</a:t>
            </a:r>
          </a:p>
          <a:p>
            <a:pPr marL="480150" indent="-457200">
              <a:spcBef>
                <a:spcPts val="600"/>
              </a:spcBef>
              <a:spcAft>
                <a:spcPts val="700"/>
              </a:spcAft>
              <a:buFont typeface="Wingdings" panose="05000000000000000000" pitchFamily="2" charset="2"/>
              <a:buChar char="q"/>
            </a:pPr>
            <a:r>
              <a:rPr lang="en-US" sz="3200"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Peace </a:t>
            </a:r>
            <a:r>
              <a:rPr lang="en-US" sz="3200" u="sng"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within</a:t>
            </a:r>
            <a:r>
              <a:rPr lang="en-US" sz="3200" dirty="0">
                <a:solidFill>
                  <a:schemeClr val="accent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Ph.4:6-7</a:t>
            </a:r>
          </a:p>
          <a:p>
            <a:pPr marL="480150" indent="-457200">
              <a:spcBef>
                <a:spcPts val="600"/>
              </a:spcBef>
              <a:spcAft>
                <a:spcPts val="700"/>
              </a:spcAft>
              <a:buFont typeface="Wingdings" panose="05000000000000000000" pitchFamily="2" charset="2"/>
              <a:buChar char="q"/>
            </a:pPr>
            <a:r>
              <a:rPr lang="en-US" sz="3200"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Peace </a:t>
            </a:r>
            <a:r>
              <a:rPr lang="en-US" sz="3200" u="sng" dirty="0">
                <a:solidFill>
                  <a:schemeClr val="accent2">
                    <a:lumMod val="60000"/>
                    <a:lumOff val="40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without</a:t>
            </a:r>
            <a:r>
              <a:rPr lang="en-US" sz="3200" dirty="0">
                <a:solidFill>
                  <a:schemeClr val="accent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Hb.12:14  </a:t>
            </a:r>
          </a:p>
        </p:txBody>
      </p:sp>
      <p:sp>
        <p:nvSpPr>
          <p:cNvPr id="4" name="Rectangle 3"/>
          <p:cNvSpPr/>
          <p:nvPr/>
        </p:nvSpPr>
        <p:spPr bwMode="auto">
          <a:xfrm>
            <a:off x="3124200" y="3505200"/>
            <a:ext cx="5410200" cy="640830"/>
          </a:xfrm>
          <a:prstGeom prst="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baseline="0" dirty="0">
                <a:ln>
                  <a:noFill/>
                </a:ln>
                <a:solidFill>
                  <a:srgbClr val="FFFF00"/>
                </a:solidFill>
                <a:effectLst/>
                <a:latin typeface="Arial" charset="0"/>
              </a:rPr>
              <a:t>Did Prince of Peace fail?</a:t>
            </a:r>
          </a:p>
        </p:txBody>
      </p:sp>
    </p:spTree>
    <p:extLst>
      <p:ext uri="{BB962C8B-B14F-4D97-AF65-F5344CB8AC3E}">
        <p14:creationId xmlns="" xmlns:p14="http://schemas.microsoft.com/office/powerpoint/2010/main" val="1228678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1172378" y="6096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 Message of Love For Age of Hate</a:t>
            </a:r>
          </a:p>
        </p:txBody>
      </p:sp>
      <p:sp>
        <p:nvSpPr>
          <p:cNvPr id="3" name="Rounded Rectangle 2"/>
          <p:cNvSpPr/>
          <p:nvPr/>
        </p:nvSpPr>
        <p:spPr bwMode="auto">
          <a:xfrm>
            <a:off x="1171126" y="1981200"/>
            <a:ext cx="6796314"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III. Message of Hope</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For Age of Despair</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bwMode="auto">
          <a:xfrm>
            <a:off x="1171126" y="12954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II. Message of Peace For Age of War</a:t>
            </a:r>
          </a:p>
        </p:txBody>
      </p:sp>
    </p:spTree>
    <p:extLst>
      <p:ext uri="{BB962C8B-B14F-4D97-AF65-F5344CB8AC3E}">
        <p14:creationId xmlns="" xmlns:p14="http://schemas.microsoft.com/office/powerpoint/2010/main" val="29049858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3048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“Only go around once in life…”</a:t>
            </a:r>
          </a:p>
        </p:txBody>
      </p:sp>
      <p:sp>
        <p:nvSpPr>
          <p:cNvPr id="3" name="Content Placeholder 2"/>
          <p:cNvSpPr>
            <a:spLocks noGrp="1"/>
          </p:cNvSpPr>
          <p:nvPr>
            <p:ph idx="1"/>
          </p:nvPr>
        </p:nvSpPr>
        <p:spPr>
          <a:xfrm>
            <a:off x="427522" y="1295400"/>
            <a:ext cx="8305800" cy="4953000"/>
          </a:xfrm>
        </p:spPr>
        <p:txBody>
          <a:bodyPr>
            <a:normAutofit/>
          </a:bodyPr>
          <a:lstStyle/>
          <a:p>
            <a:pPr marL="457200" indent="-457200">
              <a:spcBef>
                <a:spcPts val="600"/>
              </a:spcBef>
              <a:spcAft>
                <a:spcPts val="600"/>
              </a:spcAft>
              <a:buFont typeface="Wingdings" panose="05000000000000000000" pitchFamily="2" charset="2"/>
              <a:buChar char="q"/>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Ec.2:20</a:t>
            </a:r>
          </a:p>
          <a:p>
            <a:pPr marL="457200" indent="-457200">
              <a:spcBef>
                <a:spcPts val="600"/>
              </a:spcBef>
              <a:spcAft>
                <a:spcPts val="600"/>
              </a:spcAft>
              <a:buFont typeface="Wingdings" panose="05000000000000000000" pitchFamily="2" charset="2"/>
              <a:buChar char="q"/>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False hope is evil</a:t>
            </a:r>
          </a:p>
          <a:p>
            <a:pPr marL="457200" indent="-457200">
              <a:spcBef>
                <a:spcPts val="600"/>
              </a:spcBef>
              <a:spcAft>
                <a:spcPts val="600"/>
              </a:spcAft>
              <a:buFont typeface="Wingdings" panose="05000000000000000000" pitchFamily="2" charset="2"/>
              <a:buChar char="q"/>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True hope is good</a:t>
            </a:r>
          </a:p>
        </p:txBody>
      </p:sp>
      <p:sp>
        <p:nvSpPr>
          <p:cNvPr id="4" name="Rectangle 3"/>
          <p:cNvSpPr/>
          <p:nvPr/>
        </p:nvSpPr>
        <p:spPr bwMode="auto">
          <a:xfrm>
            <a:off x="2894350" y="3429000"/>
            <a:ext cx="3369040" cy="762000"/>
          </a:xfrm>
          <a:prstGeom prst="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baseline="0" dirty="0">
                <a:ln>
                  <a:noFill/>
                </a:ln>
                <a:solidFill>
                  <a:srgbClr val="002060"/>
                </a:solidFill>
                <a:effectLst>
                  <a:outerShdw blurRad="38100" dist="38100" dir="2700000" algn="tl">
                    <a:srgbClr val="000000">
                      <a:alpha val="43137"/>
                    </a:srgbClr>
                  </a:outerShdw>
                </a:effectLst>
                <a:latin typeface="Arial" charset="0"/>
              </a:rPr>
              <a:t>Door</a:t>
            </a:r>
            <a:r>
              <a:rPr kumimoji="0" lang="en-US" sz="3400" i="0" u="none" strike="noStrike" cap="none" normalizeH="0" baseline="0" dirty="0">
                <a:ln>
                  <a:noFill/>
                </a:ln>
                <a:solidFill>
                  <a:srgbClr val="002060"/>
                </a:solidFill>
                <a:effectLst/>
                <a:latin typeface="Arial" charset="0"/>
              </a:rPr>
              <a:t>,</a:t>
            </a:r>
            <a:r>
              <a:rPr kumimoji="0" lang="en-US" sz="3400" i="0" u="none" strike="noStrike" cap="none" normalizeH="0" baseline="0" dirty="0">
                <a:ln>
                  <a:noFill/>
                </a:ln>
                <a:solidFill>
                  <a:schemeClr val="bg1"/>
                </a:solidFill>
                <a:effectLst/>
                <a:latin typeface="Arial" charset="0"/>
              </a:rPr>
              <a:t> Jn.10:9.  </a:t>
            </a:r>
          </a:p>
        </p:txBody>
      </p:sp>
      <p:sp>
        <p:nvSpPr>
          <p:cNvPr id="5" name="Rectangle 4"/>
          <p:cNvSpPr/>
          <p:nvPr/>
        </p:nvSpPr>
        <p:spPr bwMode="auto">
          <a:xfrm>
            <a:off x="2300990" y="4343400"/>
            <a:ext cx="4588240" cy="762000"/>
          </a:xfrm>
          <a:prstGeom prst="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baseline="0" dirty="0">
                <a:ln>
                  <a:noFill/>
                </a:ln>
                <a:solidFill>
                  <a:srgbClr val="002060"/>
                </a:solidFill>
                <a:effectLst>
                  <a:outerShdw blurRad="38100" dist="38100" dir="2700000" algn="tl">
                    <a:srgbClr val="000000">
                      <a:alpha val="43137"/>
                    </a:srgbClr>
                  </a:outerShdw>
                </a:effectLst>
                <a:latin typeface="Arial" charset="0"/>
              </a:rPr>
              <a:t>Helmet</a:t>
            </a:r>
            <a:r>
              <a:rPr kumimoji="0" lang="en-US" sz="3400" i="0" u="none" strike="noStrike" cap="none" normalizeH="0" baseline="0" dirty="0">
                <a:ln>
                  <a:noFill/>
                </a:ln>
                <a:solidFill>
                  <a:srgbClr val="002060"/>
                </a:solidFill>
                <a:effectLst/>
                <a:latin typeface="Arial" charset="0"/>
              </a:rPr>
              <a:t>, </a:t>
            </a:r>
            <a:r>
              <a:rPr kumimoji="0" lang="en-US" sz="3400" i="0" u="none" strike="noStrike" cap="none" normalizeH="0" baseline="0" dirty="0">
                <a:ln>
                  <a:noFill/>
                </a:ln>
                <a:solidFill>
                  <a:schemeClr val="bg1"/>
                </a:solidFill>
                <a:effectLst/>
                <a:latin typeface="Arial" charset="0"/>
              </a:rPr>
              <a:t>1 Th.5:8 (1:3).  </a:t>
            </a:r>
          </a:p>
        </p:txBody>
      </p:sp>
      <p:sp>
        <p:nvSpPr>
          <p:cNvPr id="6" name="Rectangle 5"/>
          <p:cNvSpPr/>
          <p:nvPr/>
        </p:nvSpPr>
        <p:spPr bwMode="auto">
          <a:xfrm>
            <a:off x="1431560" y="5257800"/>
            <a:ext cx="6309610" cy="762000"/>
          </a:xfrm>
          <a:prstGeom prst="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baseline="0" dirty="0">
                <a:ln>
                  <a:noFill/>
                </a:ln>
                <a:solidFill>
                  <a:srgbClr val="002060"/>
                </a:solidFill>
                <a:effectLst>
                  <a:outerShdw blurRad="38100" dist="38100" dir="2700000" algn="tl">
                    <a:srgbClr val="000000">
                      <a:alpha val="43137"/>
                    </a:srgbClr>
                  </a:outerShdw>
                </a:effectLst>
                <a:latin typeface="Arial" charset="0"/>
              </a:rPr>
              <a:t>Anchor</a:t>
            </a:r>
            <a:r>
              <a:rPr kumimoji="0" lang="en-US" sz="3400" i="0" u="none" strike="noStrike" cap="none" normalizeH="0" baseline="0" dirty="0">
                <a:ln>
                  <a:noFill/>
                </a:ln>
                <a:solidFill>
                  <a:srgbClr val="002060"/>
                </a:solidFill>
                <a:effectLst/>
                <a:latin typeface="Arial" charset="0"/>
              </a:rPr>
              <a:t>, </a:t>
            </a:r>
            <a:r>
              <a:rPr kumimoji="0" lang="en-US" sz="3400" i="0" u="none" strike="noStrike" cap="none" normalizeH="0" baseline="0" dirty="0">
                <a:ln>
                  <a:noFill/>
                </a:ln>
                <a:solidFill>
                  <a:schemeClr val="bg1"/>
                </a:solidFill>
                <a:effectLst/>
                <a:latin typeface="Arial" charset="0"/>
              </a:rPr>
              <a:t>Hb.6:19.  1 Pt.1:3-4 . . .</a:t>
            </a:r>
          </a:p>
        </p:txBody>
      </p:sp>
    </p:spTree>
    <p:extLst>
      <p:ext uri="{BB962C8B-B14F-4D97-AF65-F5344CB8AC3E}">
        <p14:creationId xmlns="" xmlns:p14="http://schemas.microsoft.com/office/powerpoint/2010/main" val="204762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1187368" y="6096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 Message of Love For Age of Hate</a:t>
            </a:r>
          </a:p>
        </p:txBody>
      </p:sp>
      <p:sp>
        <p:nvSpPr>
          <p:cNvPr id="3" name="Rounded Rectangle 2"/>
          <p:cNvSpPr/>
          <p:nvPr/>
        </p:nvSpPr>
        <p:spPr bwMode="auto">
          <a:xfrm>
            <a:off x="1186116" y="2667000"/>
            <a:ext cx="6796314"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IV. Message of Faith</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For Age of Doubt</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ounded Rectangle 4"/>
          <p:cNvSpPr/>
          <p:nvPr/>
        </p:nvSpPr>
        <p:spPr bwMode="auto">
          <a:xfrm>
            <a:off x="1186116" y="12954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II. Message of Peace For Age of War</a:t>
            </a:r>
          </a:p>
        </p:txBody>
      </p:sp>
      <p:sp>
        <p:nvSpPr>
          <p:cNvPr id="6" name="Rounded Rectangle 5"/>
          <p:cNvSpPr/>
          <p:nvPr/>
        </p:nvSpPr>
        <p:spPr bwMode="auto">
          <a:xfrm>
            <a:off x="1188746" y="1981200"/>
            <a:ext cx="6796314" cy="533400"/>
          </a:xfrm>
          <a:prstGeom prst="roundRect">
            <a:avLst/>
          </a:prstGeom>
          <a:solidFill>
            <a:schemeClr val="tx1"/>
          </a:solid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i="0"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III. Message of Hope For Age of Despair</a:t>
            </a:r>
          </a:p>
        </p:txBody>
      </p:sp>
    </p:spTree>
    <p:extLst>
      <p:ext uri="{BB962C8B-B14F-4D97-AF65-F5344CB8AC3E}">
        <p14:creationId xmlns="" xmlns:p14="http://schemas.microsoft.com/office/powerpoint/2010/main" val="11359897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228600"/>
            <a:ext cx="8229600" cy="990600"/>
          </a:xfrm>
        </p:spPr>
        <p:txBody>
          <a:bodyPr>
            <a:normAutofit fontScale="90000"/>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Many doubt existence of God,</a:t>
            </a:r>
            <a:b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virgin birth, Bible, Creation, etc.</a:t>
            </a:r>
          </a:p>
        </p:txBody>
      </p:sp>
      <p:sp>
        <p:nvSpPr>
          <p:cNvPr id="3" name="Content Placeholder 2"/>
          <p:cNvSpPr>
            <a:spLocks noGrp="1"/>
          </p:cNvSpPr>
          <p:nvPr>
            <p:ph idx="1"/>
          </p:nvPr>
        </p:nvSpPr>
        <p:spPr>
          <a:xfrm>
            <a:off x="427522" y="1371600"/>
            <a:ext cx="8305800" cy="4800600"/>
          </a:xfrm>
        </p:spPr>
        <p:txBody>
          <a:bodyPr/>
          <a:lstStyle/>
          <a:p>
            <a:pPr marL="457200" indent="-457200">
              <a:spcAft>
                <a:spcPts val="600"/>
              </a:spcAft>
              <a:buFont typeface="Wingdings" panose="05000000000000000000" pitchFamily="2" charset="2"/>
              <a:buChar char="q"/>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Gospel: message of faith (Acts 7)</a:t>
            </a:r>
          </a:p>
          <a:p>
            <a:pPr marL="857250" lvl="1" indent="-457200">
              <a:spcAft>
                <a:spcPts val="600"/>
              </a:spcAft>
              <a:buFont typeface="Wingdings" panose="05000000000000000000" pitchFamily="2" charset="2"/>
              <a:buChar char="q"/>
            </a:pPr>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857250" lvl="1" indent="-457200">
              <a:spcBef>
                <a:spcPts val="600"/>
              </a:spcBef>
              <a:spcAft>
                <a:spcPts val="600"/>
              </a:spcAft>
              <a:buFont typeface="Wingdings" panose="05000000000000000000" pitchFamily="2" charset="2"/>
              <a:buChar char="q"/>
            </a:pPr>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857250" lvl="1" indent="-457200">
              <a:spcBef>
                <a:spcPts val="600"/>
              </a:spcBef>
              <a:spcAft>
                <a:spcPts val="600"/>
              </a:spcAft>
              <a:buFont typeface="Wingdings" panose="05000000000000000000" pitchFamily="2" charset="2"/>
              <a:buChar char="q"/>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Hb.11:1, all rely on ‘faith’</a:t>
            </a:r>
          </a:p>
          <a:p>
            <a:pPr marL="857250" lvl="1" indent="-457200">
              <a:spcBef>
                <a:spcPts val="600"/>
              </a:spcBef>
              <a:spcAft>
                <a:spcPts val="600"/>
              </a:spcAft>
              <a:buFont typeface="Wingdings" panose="05000000000000000000" pitchFamily="2" charset="2"/>
              <a:buChar char="q"/>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 Co.5:7</a:t>
            </a:r>
          </a:p>
        </p:txBody>
      </p:sp>
      <p:sp>
        <p:nvSpPr>
          <p:cNvPr id="5" name="Rectangle 4"/>
          <p:cNvSpPr/>
          <p:nvPr/>
        </p:nvSpPr>
        <p:spPr bwMode="auto">
          <a:xfrm>
            <a:off x="1964913" y="4800600"/>
            <a:ext cx="5239972" cy="1066800"/>
          </a:xfrm>
          <a:prstGeom prst="rect">
            <a:avLst/>
          </a:prstGeom>
          <a:blipFill>
            <a:blip r:embed="rId2" cstate="print"/>
            <a:tile tx="0" ty="0" sx="100000" sy="100000" flip="none" algn="tl"/>
          </a:blipFill>
          <a:ln w="9525" cap="flat" cmpd="sng" algn="ctr">
            <a:solidFill>
              <a:schemeClr val="accent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52400" h="50800" prst="softRound"/>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400" i="0" u="none" strike="noStrike" cap="none" normalizeH="0" baseline="0" dirty="0">
                <a:ln>
                  <a:noFill/>
                </a:ln>
                <a:solidFill>
                  <a:schemeClr val="bg2">
                    <a:lumMod val="75000"/>
                  </a:schemeClr>
                </a:solidFill>
                <a:effectLst/>
                <a:latin typeface="Arial" charset="0"/>
              </a:rPr>
              <a:t>We walk (live) by </a:t>
            </a:r>
            <a:r>
              <a:rPr lang="en-US" sz="3400" dirty="0">
                <a:solidFill>
                  <a:schemeClr val="bg2">
                    <a:lumMod val="75000"/>
                  </a:schemeClr>
                </a:solidFill>
                <a:latin typeface="Arial" charset="0"/>
              </a:rPr>
              <a:t>believing, not by seeing</a:t>
            </a:r>
            <a:endParaRPr kumimoji="0" lang="en-US" sz="3400" i="0" u="none" strike="noStrike" cap="none" normalizeH="0" baseline="0" dirty="0">
              <a:ln>
                <a:noFill/>
              </a:ln>
              <a:effectLst/>
              <a:latin typeface="Arial" charset="0"/>
            </a:endParaRPr>
          </a:p>
        </p:txBody>
      </p:sp>
      <p:sp>
        <p:nvSpPr>
          <p:cNvPr id="6" name="Rectangle 5"/>
          <p:cNvSpPr/>
          <p:nvPr/>
        </p:nvSpPr>
        <p:spPr bwMode="auto">
          <a:xfrm>
            <a:off x="1964913" y="2057400"/>
            <a:ext cx="5239972" cy="1219200"/>
          </a:xfrm>
          <a:prstGeom prst="rect">
            <a:avLst/>
          </a:prstGeom>
          <a:blipFill>
            <a:blip r:embed="rId2" cstate="print"/>
            <a:tile tx="0" ty="0" sx="100000" sy="100000" flip="none" algn="tl"/>
          </a:blipFill>
          <a:ln w="9525" cap="flat" cmpd="sng" algn="ctr">
            <a:solidFill>
              <a:schemeClr val="accent1"/>
            </a:solidFill>
            <a:prstDash val="solid"/>
            <a:round/>
            <a:headEnd type="none" w="med" len="med"/>
            <a:tailEnd type="none" w="med" len="med"/>
          </a:ln>
          <a:effectLst>
            <a:outerShdw blurRad="50800" dist="38100" algn="l" rotWithShape="0">
              <a:prstClr val="black">
                <a:alpha val="40000"/>
              </a:prstClr>
            </a:outerShdw>
          </a:effectLst>
          <a:scene3d>
            <a:camera prst="orthographicFront"/>
            <a:lightRig rig="threePt" dir="t"/>
          </a:scene3d>
          <a:sp3d>
            <a:bevelT w="165100" prst="coolSlant"/>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i="0" u="none" strike="noStrike" cap="none" normalizeH="0" baseline="0" dirty="0">
                <a:ln>
                  <a:noFill/>
                </a:ln>
                <a:solidFill>
                  <a:schemeClr val="bg2">
                    <a:lumMod val="50000"/>
                  </a:schemeClr>
                </a:solidFill>
                <a:effectLst/>
                <a:latin typeface="Arial" charset="0"/>
              </a:rPr>
              <a:t>Puts</a:t>
            </a:r>
            <a:r>
              <a:rPr kumimoji="0" lang="en-US" sz="3200" i="0" u="none" strike="noStrike" cap="none" normalizeH="0" dirty="0">
                <a:ln>
                  <a:noFill/>
                </a:ln>
                <a:solidFill>
                  <a:schemeClr val="bg2">
                    <a:lumMod val="50000"/>
                  </a:schemeClr>
                </a:solidFill>
                <a:effectLst/>
                <a:latin typeface="Arial" charset="0"/>
              </a:rPr>
              <a:t> our mind in heaven,</a:t>
            </a:r>
            <a:br>
              <a:rPr kumimoji="0" lang="en-US" sz="3200" i="0" u="none" strike="noStrike" cap="none" normalizeH="0" dirty="0">
                <a:ln>
                  <a:noFill/>
                </a:ln>
                <a:solidFill>
                  <a:schemeClr val="bg2">
                    <a:lumMod val="50000"/>
                  </a:schemeClr>
                </a:solidFill>
                <a:effectLst/>
                <a:latin typeface="Arial" charset="0"/>
              </a:rPr>
            </a:br>
            <a:r>
              <a:rPr kumimoji="0" lang="en-US" sz="3200" i="0" u="none" strike="noStrike" cap="none" normalizeH="0" dirty="0">
                <a:ln>
                  <a:noFill/>
                </a:ln>
                <a:solidFill>
                  <a:schemeClr val="bg2">
                    <a:lumMod val="50000"/>
                  </a:schemeClr>
                </a:solidFill>
                <a:effectLst/>
                <a:latin typeface="Arial" charset="0"/>
              </a:rPr>
              <a:t>like Moses on Pisgah…</a:t>
            </a:r>
            <a:endParaRPr kumimoji="0" lang="en-US" sz="3200" i="0" u="none" strike="noStrike" cap="none" normalizeH="0" baseline="0" dirty="0">
              <a:ln>
                <a:noFill/>
              </a:ln>
              <a:effectLst/>
              <a:latin typeface="Arial" charset="0"/>
            </a:endParaRPr>
          </a:p>
        </p:txBody>
      </p:sp>
    </p:spTree>
    <p:extLst>
      <p:ext uri="{BB962C8B-B14F-4D97-AF65-F5344CB8AC3E}">
        <p14:creationId xmlns="" xmlns:p14="http://schemas.microsoft.com/office/powerpoint/2010/main" val="3756465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304800"/>
            <a:ext cx="7765322" cy="970450"/>
          </a:xfrm>
        </p:spPr>
        <p:txBody>
          <a:bodyPr>
            <a:normAutofit fontScale="90000"/>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Modern man has </a:t>
            </a:r>
            <a:b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accomplished great things</a:t>
            </a:r>
          </a:p>
        </p:txBody>
      </p:sp>
      <p:sp>
        <p:nvSpPr>
          <p:cNvPr id="3" name="Content Placeholder 2"/>
          <p:cNvSpPr>
            <a:spLocks noGrp="1"/>
          </p:cNvSpPr>
          <p:nvPr>
            <p:ph idx="1"/>
          </p:nvPr>
        </p:nvSpPr>
        <p:spPr>
          <a:xfrm>
            <a:off x="457200" y="1600200"/>
            <a:ext cx="8229600" cy="4800600"/>
          </a:xfrm>
        </p:spPr>
        <p:txBody>
          <a:bodyPr/>
          <a:lstStyle/>
          <a:p>
            <a:r>
              <a:rPr lang="en-US" sz="34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Medicine</a:t>
            </a:r>
          </a:p>
          <a:p>
            <a:r>
              <a:rPr lang="en-US" sz="34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Travel</a:t>
            </a:r>
          </a:p>
          <a:p>
            <a:r>
              <a:rPr lang="en-US" sz="34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Technology</a:t>
            </a:r>
          </a:p>
        </p:txBody>
      </p:sp>
      <p:sp>
        <p:nvSpPr>
          <p:cNvPr id="4" name="Rectangle 3"/>
          <p:cNvSpPr/>
          <p:nvPr/>
        </p:nvSpPr>
        <p:spPr bwMode="auto">
          <a:xfrm>
            <a:off x="3733800" y="1752600"/>
            <a:ext cx="4358390" cy="1752600"/>
          </a:xfrm>
          <a:prstGeom prst="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dir="10800000" algn="r"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ts val="600"/>
              </a:spcAft>
              <a:buClrTx/>
              <a:buSzTx/>
              <a:buFontTx/>
              <a:buNone/>
              <a:tabLst/>
            </a:pPr>
            <a:r>
              <a:rPr kumimoji="0" lang="en-US" sz="3200" i="0" u="none" strike="noStrike" cap="none" normalizeH="0" baseline="0" dirty="0">
                <a:ln>
                  <a:noFill/>
                </a:ln>
                <a:solidFill>
                  <a:schemeClr val="bg2">
                    <a:lumMod val="75000"/>
                  </a:schemeClr>
                </a:solidFill>
                <a:effectLst/>
                <a:latin typeface="Arial" charset="0"/>
              </a:rPr>
              <a:t>“Things” do not make</a:t>
            </a:r>
            <a:br>
              <a:rPr kumimoji="0" lang="en-US" sz="3200" i="0" u="none" strike="noStrike" cap="none" normalizeH="0" baseline="0" dirty="0">
                <a:ln>
                  <a:noFill/>
                </a:ln>
                <a:solidFill>
                  <a:schemeClr val="bg2">
                    <a:lumMod val="75000"/>
                  </a:schemeClr>
                </a:solidFill>
                <a:effectLst/>
                <a:latin typeface="Arial" charset="0"/>
              </a:rPr>
            </a:br>
            <a:r>
              <a:rPr kumimoji="0" lang="en-US" sz="3200" i="0" u="none" strike="noStrike" cap="none" normalizeH="0" baseline="0" dirty="0">
                <a:ln>
                  <a:noFill/>
                </a:ln>
                <a:solidFill>
                  <a:schemeClr val="bg2">
                    <a:lumMod val="75000"/>
                  </a:schemeClr>
                </a:solidFill>
                <a:effectLst/>
                <a:latin typeface="Arial" charset="0"/>
              </a:rPr>
              <a:t>a better society.</a:t>
            </a:r>
          </a:p>
          <a:p>
            <a:pPr marL="0" marR="0" indent="0" algn="ctr" defTabSz="914400" rtl="0" eaLnBrk="0" fontAlgn="base" latinLnBrk="0" hangingPunct="0">
              <a:lnSpc>
                <a:spcPct val="100000"/>
              </a:lnSpc>
              <a:spcBef>
                <a:spcPct val="0"/>
              </a:spcBef>
              <a:spcAft>
                <a:spcPct val="0"/>
              </a:spcAft>
              <a:buClrTx/>
              <a:buSzTx/>
              <a:buFontTx/>
              <a:buNone/>
              <a:tabLst/>
            </a:pPr>
            <a:r>
              <a:rPr lang="en-US" sz="3200" dirty="0">
                <a:solidFill>
                  <a:srgbClr val="A50021"/>
                </a:solidFill>
                <a:latin typeface="Arial" panose="020B0604020202020204" pitchFamily="34" charset="0"/>
                <a:cs typeface="Arial" panose="020B0604020202020204" pitchFamily="34" charset="0"/>
              </a:rPr>
              <a:t>Ec.12; 2 Tim.3</a:t>
            </a:r>
            <a:endParaRPr kumimoji="0" lang="en-US" sz="3200" i="0" u="none" strike="noStrike" cap="none" normalizeH="0" baseline="0" dirty="0">
              <a:ln>
                <a:noFill/>
              </a:ln>
              <a:solidFill>
                <a:srgbClr val="A50021"/>
              </a:solidFill>
              <a:effectLst/>
              <a:latin typeface="Arial" panose="020B0604020202020204" pitchFamily="34" charset="0"/>
              <a:cs typeface="Arial" panose="020B0604020202020204" pitchFamily="34" charset="0"/>
            </a:endParaRPr>
          </a:p>
        </p:txBody>
      </p:sp>
      <p:sp>
        <p:nvSpPr>
          <p:cNvPr id="5" name="Rectangle 4"/>
          <p:cNvSpPr/>
          <p:nvPr/>
        </p:nvSpPr>
        <p:spPr bwMode="auto">
          <a:xfrm>
            <a:off x="1052888" y="3810000"/>
            <a:ext cx="7039302" cy="2651234"/>
          </a:xfrm>
          <a:prstGeom prst="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dir="10800000" algn="r"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r>
              <a:rPr lang="en-US" sz="3300" dirty="0">
                <a:solidFill>
                  <a:schemeClr val="bg2">
                    <a:lumMod val="75000"/>
                  </a:schemeClr>
                </a:solidFill>
                <a:latin typeface="Arial" panose="020B0604020202020204" pitchFamily="34" charset="0"/>
                <a:cs typeface="Arial" panose="020B0604020202020204" pitchFamily="34" charset="0"/>
              </a:rPr>
              <a:t>“Our age is trying to </a:t>
            </a:r>
            <a:r>
              <a:rPr lang="en-US" sz="3300" dirty="0">
                <a:solidFill>
                  <a:schemeClr val="bg2">
                    <a:lumMod val="50000"/>
                  </a:schemeClr>
                </a:solidFill>
                <a:latin typeface="Arial" panose="020B0604020202020204" pitchFamily="34" charset="0"/>
                <a:cs typeface="Arial" panose="020B0604020202020204" pitchFamily="34" charset="0"/>
              </a:rPr>
              <a:t>drink</a:t>
            </a:r>
            <a:r>
              <a:rPr lang="en-US" sz="3300" dirty="0">
                <a:solidFill>
                  <a:schemeClr val="bg2">
                    <a:lumMod val="75000"/>
                  </a:schemeClr>
                </a:solidFill>
                <a:latin typeface="Arial" panose="020B0604020202020204" pitchFamily="34" charset="0"/>
                <a:cs typeface="Arial" panose="020B0604020202020204" pitchFamily="34" charset="0"/>
              </a:rPr>
              <a:t> its way to prosperity, </a:t>
            </a:r>
            <a:r>
              <a:rPr lang="en-US" sz="3300" dirty="0">
                <a:solidFill>
                  <a:schemeClr val="bg2">
                    <a:lumMod val="50000"/>
                  </a:schemeClr>
                </a:solidFill>
                <a:latin typeface="Arial" panose="020B0604020202020204" pitchFamily="34" charset="0"/>
                <a:cs typeface="Arial" panose="020B0604020202020204" pitchFamily="34" charset="0"/>
              </a:rPr>
              <a:t>destroy</a:t>
            </a:r>
            <a:r>
              <a:rPr lang="en-US" sz="3300" dirty="0">
                <a:solidFill>
                  <a:schemeClr val="bg2">
                    <a:lumMod val="75000"/>
                  </a:schemeClr>
                </a:solidFill>
                <a:latin typeface="Arial" panose="020B0604020202020204" pitchFamily="34" charset="0"/>
                <a:cs typeface="Arial" panose="020B0604020202020204" pitchFamily="34" charset="0"/>
              </a:rPr>
              <a:t> its way to plenty, </a:t>
            </a:r>
            <a:r>
              <a:rPr lang="en-US" sz="3300" dirty="0">
                <a:solidFill>
                  <a:schemeClr val="bg2">
                    <a:lumMod val="50000"/>
                  </a:schemeClr>
                </a:solidFill>
                <a:latin typeface="Arial" panose="020B0604020202020204" pitchFamily="34" charset="0"/>
                <a:cs typeface="Arial" panose="020B0604020202020204" pitchFamily="34" charset="0"/>
              </a:rPr>
              <a:t>war</a:t>
            </a:r>
            <a:r>
              <a:rPr lang="en-US" sz="3300" dirty="0">
                <a:solidFill>
                  <a:schemeClr val="bg2">
                    <a:lumMod val="75000"/>
                  </a:schemeClr>
                </a:solidFill>
                <a:latin typeface="Arial" panose="020B0604020202020204" pitchFamily="34" charset="0"/>
                <a:cs typeface="Arial" panose="020B0604020202020204" pitchFamily="34" charset="0"/>
              </a:rPr>
              <a:t> its way to peace, </a:t>
            </a:r>
            <a:r>
              <a:rPr lang="en-US" sz="3300" dirty="0">
                <a:solidFill>
                  <a:schemeClr val="bg2">
                    <a:lumMod val="50000"/>
                  </a:schemeClr>
                </a:solidFill>
                <a:latin typeface="Arial" panose="020B0604020202020204" pitchFamily="34" charset="0"/>
                <a:cs typeface="Arial" panose="020B0604020202020204" pitchFamily="34" charset="0"/>
              </a:rPr>
              <a:t>hate</a:t>
            </a:r>
            <a:r>
              <a:rPr lang="en-US" sz="3300" dirty="0">
                <a:solidFill>
                  <a:schemeClr val="bg2">
                    <a:lumMod val="75000"/>
                  </a:schemeClr>
                </a:solidFill>
                <a:latin typeface="Arial" panose="020B0604020202020204" pitchFamily="34" charset="0"/>
                <a:cs typeface="Arial" panose="020B0604020202020204" pitchFamily="34" charset="0"/>
              </a:rPr>
              <a:t> its way to love, </a:t>
            </a:r>
            <a:r>
              <a:rPr lang="en-US" sz="3300" dirty="0">
                <a:solidFill>
                  <a:schemeClr val="bg2">
                    <a:lumMod val="50000"/>
                  </a:schemeClr>
                </a:solidFill>
                <a:latin typeface="Arial" panose="020B0604020202020204" pitchFamily="34" charset="0"/>
                <a:cs typeface="Arial" panose="020B0604020202020204" pitchFamily="34" charset="0"/>
              </a:rPr>
              <a:t>sin</a:t>
            </a:r>
            <a:r>
              <a:rPr lang="en-US" sz="3300" dirty="0">
                <a:solidFill>
                  <a:schemeClr val="bg2">
                    <a:lumMod val="75000"/>
                  </a:schemeClr>
                </a:solidFill>
                <a:latin typeface="Arial" panose="020B0604020202020204" pitchFamily="34" charset="0"/>
                <a:cs typeface="Arial" panose="020B0604020202020204" pitchFamily="34" charset="0"/>
              </a:rPr>
              <a:t> its way to God, and </a:t>
            </a:r>
            <a:r>
              <a:rPr lang="en-US" sz="3300" dirty="0">
                <a:solidFill>
                  <a:schemeClr val="bg2">
                    <a:lumMod val="50000"/>
                  </a:schemeClr>
                </a:solidFill>
                <a:latin typeface="Arial" panose="020B0604020202020204" pitchFamily="34" charset="0"/>
                <a:cs typeface="Arial" panose="020B0604020202020204" pitchFamily="34" charset="0"/>
              </a:rPr>
              <a:t>drift</a:t>
            </a:r>
            <a:r>
              <a:rPr lang="en-US" sz="3300" dirty="0">
                <a:solidFill>
                  <a:schemeClr val="bg2">
                    <a:lumMod val="75000"/>
                  </a:schemeClr>
                </a:solidFill>
                <a:latin typeface="Arial" panose="020B0604020202020204" pitchFamily="34" charset="0"/>
                <a:cs typeface="Arial" panose="020B0604020202020204" pitchFamily="34" charset="0"/>
              </a:rPr>
              <a:t> its way upstream.”</a:t>
            </a:r>
            <a:endParaRPr kumimoji="0" lang="en-US" sz="3300" u="none" strike="noStrike" cap="none" normalizeH="0" baseline="0" dirty="0">
              <a:ln>
                <a:noFill/>
              </a:ln>
              <a:solidFill>
                <a:schemeClr val="bg2">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401920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381000"/>
            <a:ext cx="7765322" cy="97045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This is the age of the . . . </a:t>
            </a:r>
          </a:p>
        </p:txBody>
      </p:sp>
      <p:sp>
        <p:nvSpPr>
          <p:cNvPr id="3" name="Content Placeholder 2"/>
          <p:cNvSpPr>
            <a:spLocks noGrp="1"/>
          </p:cNvSpPr>
          <p:nvPr>
            <p:ph idx="1"/>
          </p:nvPr>
        </p:nvSpPr>
        <p:spPr>
          <a:xfrm>
            <a:off x="457200" y="1447800"/>
            <a:ext cx="8229600" cy="5029200"/>
          </a:xfrm>
        </p:spPr>
        <p:txBody>
          <a:bodyPr>
            <a:normAutofit/>
          </a:bodyPr>
          <a:lstStyle/>
          <a:p>
            <a:pPr>
              <a:spcAft>
                <a:spcPts val="600"/>
              </a:spcAft>
            </a:pPr>
            <a:r>
              <a:rPr lang="en-US" sz="34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Pessimist: </a:t>
            </a: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“What’s the use?”</a:t>
            </a:r>
          </a:p>
          <a:p>
            <a:pPr>
              <a:spcAft>
                <a:spcPts val="600"/>
              </a:spcAft>
            </a:pPr>
            <a:r>
              <a:rPr lang="en-US" sz="34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Atheist:</a:t>
            </a: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“No God, no hope.”</a:t>
            </a:r>
          </a:p>
          <a:p>
            <a:pPr>
              <a:spcAft>
                <a:spcPts val="600"/>
              </a:spcAft>
            </a:pPr>
            <a:r>
              <a:rPr lang="en-US" sz="34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Ambitious:</a:t>
            </a: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“Dog-eat-dog world…”</a:t>
            </a:r>
          </a:p>
          <a:p>
            <a:r>
              <a:rPr lang="en-US" sz="34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Strong:</a:t>
            </a: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“Might makes right.”</a:t>
            </a:r>
          </a:p>
          <a:p>
            <a:r>
              <a:rPr lang="en-US" sz="3400" dirty="0">
                <a:solidFill>
                  <a:srgbClr val="FFFF00"/>
                </a:solidFill>
                <a:effectLst/>
                <a:latin typeface="Verdana" panose="020B0604030504040204" pitchFamily="34" charset="0"/>
                <a:ea typeface="Verdana" panose="020B0604030504040204" pitchFamily="34" charset="0"/>
                <a:cs typeface="Verdana" panose="020B0604030504040204" pitchFamily="34" charset="0"/>
              </a:rPr>
              <a:t>Fatalist:</a:t>
            </a: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“Eat, drink, &amp; be merry…”</a:t>
            </a:r>
          </a:p>
          <a:p>
            <a:pPr lvl="1">
              <a:buFont typeface="Arial" panose="020B0604020202020204" pitchFamily="34" charset="0"/>
              <a:buChar char="•"/>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1 Co.15:32</a:t>
            </a:r>
          </a:p>
          <a:p>
            <a:pPr lvl="1">
              <a:buFont typeface="Arial" panose="020B0604020202020204" pitchFamily="34" charset="0"/>
              <a:buChar char="•"/>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Is.22:13</a:t>
            </a:r>
          </a:p>
          <a:p>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sz="3400" b="1" dirty="0"/>
          </a:p>
        </p:txBody>
      </p:sp>
    </p:spTree>
    <p:extLst>
      <p:ext uri="{BB962C8B-B14F-4D97-AF65-F5344CB8AC3E}">
        <p14:creationId xmlns="" xmlns:p14="http://schemas.microsoft.com/office/powerpoint/2010/main" val="273928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0336" y="457200"/>
            <a:ext cx="7765322" cy="97045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What is the cure?</a:t>
            </a:r>
          </a:p>
        </p:txBody>
      </p:sp>
      <p:sp>
        <p:nvSpPr>
          <p:cNvPr id="3" name="Content Placeholder 2"/>
          <p:cNvSpPr>
            <a:spLocks noGrp="1"/>
          </p:cNvSpPr>
          <p:nvPr>
            <p:ph idx="1"/>
          </p:nvPr>
        </p:nvSpPr>
        <p:spPr>
          <a:xfrm>
            <a:off x="457200" y="1752600"/>
            <a:ext cx="8229600" cy="3886200"/>
          </a:xfrm>
        </p:spPr>
        <p:txBody>
          <a:bodyPr/>
          <a:lstStyle/>
          <a:p>
            <a:pPr>
              <a:spcAft>
                <a:spcPts val="600"/>
              </a:spcAft>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Aspirin?</a:t>
            </a:r>
          </a:p>
          <a:p>
            <a:pPr>
              <a:spcAft>
                <a:spcPts val="600"/>
              </a:spcAft>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Strong drugs?</a:t>
            </a:r>
          </a:p>
          <a:p>
            <a:pPr>
              <a:spcAft>
                <a:spcPts val="600"/>
              </a:spcAft>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Violence?</a:t>
            </a:r>
          </a:p>
          <a:p>
            <a:pPr>
              <a:spcAft>
                <a:spcPts val="600"/>
              </a:spcAft>
            </a:pPr>
            <a:r>
              <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Revolution?</a:t>
            </a:r>
          </a:p>
        </p:txBody>
      </p:sp>
      <p:sp>
        <p:nvSpPr>
          <p:cNvPr id="4" name="Rounded Rectangle 3"/>
          <p:cNvSpPr/>
          <p:nvPr/>
        </p:nvSpPr>
        <p:spPr bwMode="auto">
          <a:xfrm>
            <a:off x="4800600" y="1966210"/>
            <a:ext cx="3810000" cy="2514600"/>
          </a:xfrm>
          <a:prstGeom prst="roundRect">
            <a:avLst/>
          </a:prstGeom>
          <a:blipFill>
            <a:blip r:embed="rId2" cstate="print"/>
            <a:tile tx="0" ty="0" sx="100000" sy="100000" flip="none" algn="tl"/>
          </a:blipFill>
          <a:ln w="9525" cap="flat" cmpd="sng" algn="ctr">
            <a:solidFill>
              <a:schemeClr val="bg2">
                <a:lumMod val="75000"/>
              </a:schemeClr>
            </a:solidFill>
            <a:prstDash val="solid"/>
            <a:round/>
            <a:headEnd type="none" w="med" len="med"/>
            <a:tailEnd type="none" w="med" len="med"/>
          </a:ln>
          <a:effectLst>
            <a:outerShdw blurRad="50800" dist="38100" dir="10800000" algn="r"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u="sng" strike="noStrike" cap="none" normalizeH="0" baseline="0" dirty="0">
                <a:ln>
                  <a:noFill/>
                </a:ln>
                <a:solidFill>
                  <a:schemeClr val="bg2">
                    <a:lumMod val="75000"/>
                  </a:schemeClr>
                </a:solidFill>
                <a:effectLst/>
                <a:latin typeface="Arial" panose="020B0604020202020204" pitchFamily="34" charset="0"/>
                <a:cs typeface="Arial" panose="020B0604020202020204" pitchFamily="34" charset="0"/>
              </a:rPr>
              <a:t>The Gospel</a:t>
            </a:r>
          </a:p>
          <a:p>
            <a:pPr marL="0" marR="0" indent="0" algn="ctr" defTabSz="914400" rtl="0" eaLnBrk="0" fontAlgn="base" latinLnBrk="0" hangingPunct="0">
              <a:lnSpc>
                <a:spcPct val="100000"/>
              </a:lnSpc>
              <a:spcBef>
                <a:spcPct val="0"/>
              </a:spcBef>
              <a:spcAft>
                <a:spcPts val="600"/>
              </a:spcAft>
              <a:buClrTx/>
              <a:buSzTx/>
              <a:buFontTx/>
              <a:buNone/>
              <a:tabLst/>
            </a:pPr>
            <a:r>
              <a:rPr lang="en-US" sz="3200" dirty="0">
                <a:solidFill>
                  <a:srgbClr val="A50021"/>
                </a:solidFill>
                <a:latin typeface="Arial" panose="020B0604020202020204" pitchFamily="34" charset="0"/>
                <a:cs typeface="Arial" panose="020B0604020202020204" pitchFamily="34" charset="0"/>
              </a:rPr>
              <a:t>Ac.26:16-18</a:t>
            </a:r>
          </a:p>
          <a:p>
            <a:pPr marL="0" marR="0" indent="0" algn="ctr" defTabSz="914400" rtl="0" eaLnBrk="0" fontAlgn="base" latinLnBrk="0" hangingPunct="0">
              <a:lnSpc>
                <a:spcPct val="100000"/>
              </a:lnSpc>
              <a:spcBef>
                <a:spcPct val="0"/>
              </a:spcBef>
              <a:spcAft>
                <a:spcPct val="0"/>
              </a:spcAft>
              <a:buClrTx/>
              <a:buSzTx/>
              <a:buFontTx/>
              <a:buNone/>
              <a:tabLst/>
            </a:pPr>
            <a:r>
              <a:rPr lang="en-US" sz="3600" dirty="0">
                <a:solidFill>
                  <a:schemeClr val="bg2">
                    <a:lumMod val="75000"/>
                  </a:schemeClr>
                </a:solidFill>
                <a:latin typeface="Arial" panose="020B0604020202020204" pitchFamily="34" charset="0"/>
                <a:cs typeface="Arial" panose="020B0604020202020204" pitchFamily="34" charset="0"/>
              </a:rPr>
              <a:t>Good News For Modern Man</a:t>
            </a:r>
            <a:endParaRPr kumimoji="0" lang="en-US" sz="3600" i="0" u="none" strike="noStrike" cap="none" normalizeH="0" baseline="0" dirty="0">
              <a:ln>
                <a:noFill/>
              </a:ln>
              <a:solidFill>
                <a:schemeClr val="bg2">
                  <a:lumMod val="75000"/>
                </a:schemeClr>
              </a:solidFill>
              <a:effectLst/>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48385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90" y="457200"/>
            <a:ext cx="8062210" cy="6019800"/>
          </a:xfrm>
          <a:ln>
            <a:solidFill>
              <a:schemeClr val="accent1">
                <a:lumMod val="60000"/>
                <a:lumOff val="40000"/>
              </a:schemeClr>
            </a:solidFill>
          </a:ln>
        </p:spPr>
        <p:txBody>
          <a:bodyPr>
            <a:normAutofit fontScale="92500" lnSpcReduction="10000"/>
          </a:bodyPr>
          <a:lstStyle/>
          <a:p>
            <a:pPr marL="36900" indent="0">
              <a:buNone/>
            </a:pPr>
            <a:r>
              <a:rPr lang="en-US" sz="3600" b="1" baseline="30000" dirty="0">
                <a:solidFill>
                  <a:srgbClr val="CCFFFF"/>
                </a:solidFill>
                <a:latin typeface="Arial" panose="020B0604020202020204" pitchFamily="34" charset="0"/>
                <a:ea typeface="Verdana" panose="020B0604030504040204" pitchFamily="34" charset="0"/>
                <a:cs typeface="Arial" panose="020B0604020202020204" pitchFamily="34" charset="0"/>
              </a:rPr>
              <a:t>16 </a:t>
            </a:r>
            <a:r>
              <a:rPr lang="en-US" sz="3600" dirty="0">
                <a:solidFill>
                  <a:srgbClr val="FFFFCC"/>
                </a:solidFill>
                <a:latin typeface="Arial" panose="020B0604020202020204" pitchFamily="34" charset="0"/>
                <a:ea typeface="Verdana" panose="020B0604030504040204" pitchFamily="34" charset="0"/>
                <a:cs typeface="Arial" panose="020B0604020202020204" pitchFamily="34" charset="0"/>
              </a:rPr>
              <a:t>But rise and stand on your feet; for I have appeared to you for this purpose, to make you a minister and a witness both of the things which you have seen and of the things which I will yet reveal to you.   </a:t>
            </a:r>
            <a:r>
              <a:rPr lang="en-US" sz="3600" b="1" baseline="30000" dirty="0">
                <a:solidFill>
                  <a:srgbClr val="CCFFFF"/>
                </a:solidFill>
                <a:latin typeface="Arial" panose="020B0604020202020204" pitchFamily="34" charset="0"/>
                <a:ea typeface="Verdana" panose="020B0604030504040204" pitchFamily="34" charset="0"/>
                <a:cs typeface="Arial" panose="020B0604020202020204" pitchFamily="34" charset="0"/>
              </a:rPr>
              <a:t>17</a:t>
            </a:r>
            <a:r>
              <a:rPr lang="en-US" sz="3600" dirty="0">
                <a:latin typeface="Arial" panose="020B0604020202020204" pitchFamily="34" charset="0"/>
                <a:ea typeface="Verdana" panose="020B0604030504040204" pitchFamily="34" charset="0"/>
                <a:cs typeface="Arial" panose="020B0604020202020204" pitchFamily="34" charset="0"/>
              </a:rPr>
              <a:t> </a:t>
            </a:r>
            <a:r>
              <a:rPr lang="en-US" sz="3600" dirty="0">
                <a:solidFill>
                  <a:srgbClr val="FFFFCC"/>
                </a:solidFill>
                <a:latin typeface="Arial" panose="020B0604020202020204" pitchFamily="34" charset="0"/>
                <a:ea typeface="Verdana" panose="020B0604030504040204" pitchFamily="34" charset="0"/>
                <a:cs typeface="Arial" panose="020B0604020202020204" pitchFamily="34" charset="0"/>
              </a:rPr>
              <a:t>I will deliver you from the Jewish people, as well as from the Gentiles, to whom I now send you, </a:t>
            </a:r>
            <a:r>
              <a:rPr lang="en-US" sz="3600" dirty="0">
                <a:solidFill>
                  <a:srgbClr val="CCFFFF"/>
                </a:solidFill>
                <a:latin typeface="Arial" panose="020B0604020202020204" pitchFamily="34" charset="0"/>
                <a:ea typeface="Verdana" panose="020B0604030504040204" pitchFamily="34" charset="0"/>
                <a:cs typeface="Arial" panose="020B0604020202020204" pitchFamily="34" charset="0"/>
              </a:rPr>
              <a:t>  </a:t>
            </a:r>
            <a:r>
              <a:rPr lang="en-US" sz="3600" b="1" baseline="30000" dirty="0">
                <a:solidFill>
                  <a:srgbClr val="CCFFFF"/>
                </a:solidFill>
                <a:latin typeface="Arial" panose="020B0604020202020204" pitchFamily="34" charset="0"/>
                <a:ea typeface="Verdana" panose="020B0604030504040204" pitchFamily="34" charset="0"/>
                <a:cs typeface="Arial" panose="020B0604020202020204" pitchFamily="34" charset="0"/>
              </a:rPr>
              <a:t>18</a:t>
            </a:r>
            <a:r>
              <a:rPr lang="en-US" sz="3600" dirty="0">
                <a:latin typeface="Arial" panose="020B0604020202020204" pitchFamily="34" charset="0"/>
                <a:ea typeface="Verdana" panose="020B0604030504040204" pitchFamily="34" charset="0"/>
                <a:cs typeface="Arial" panose="020B0604020202020204" pitchFamily="34" charset="0"/>
              </a:rPr>
              <a:t> </a:t>
            </a:r>
            <a:r>
              <a:rPr lang="en-US" sz="3600" dirty="0">
                <a:solidFill>
                  <a:srgbClr val="FFFFCC"/>
                </a:solidFill>
                <a:latin typeface="Arial" panose="020B0604020202020204" pitchFamily="34" charset="0"/>
                <a:ea typeface="Verdana" panose="020B0604030504040204" pitchFamily="34" charset="0"/>
                <a:cs typeface="Arial" panose="020B0604020202020204" pitchFamily="34" charset="0"/>
              </a:rPr>
              <a:t>to open their eyes, in order to turn them from darkness to light, and from the power of Satan to God, that they may receive forgiveness of sins and an inheritance among those who are </a:t>
            </a:r>
            <a:r>
              <a:rPr lang="en-US" sz="3600" dirty="0" err="1">
                <a:solidFill>
                  <a:srgbClr val="FFFFCC"/>
                </a:solidFill>
                <a:latin typeface="Arial" panose="020B0604020202020204" pitchFamily="34" charset="0"/>
                <a:ea typeface="Verdana" panose="020B0604030504040204" pitchFamily="34" charset="0"/>
                <a:cs typeface="Arial" panose="020B0604020202020204" pitchFamily="34" charset="0"/>
              </a:rPr>
              <a:t>sancti-fied</a:t>
            </a:r>
            <a:r>
              <a:rPr lang="en-US" sz="3600" dirty="0">
                <a:solidFill>
                  <a:srgbClr val="FFFFCC"/>
                </a:solidFill>
                <a:latin typeface="Arial" panose="020B0604020202020204" pitchFamily="34" charset="0"/>
                <a:ea typeface="Verdana" panose="020B0604030504040204" pitchFamily="34" charset="0"/>
                <a:cs typeface="Arial" panose="020B0604020202020204" pitchFamily="34" charset="0"/>
              </a:rPr>
              <a:t> by faith in Me’</a:t>
            </a:r>
            <a:r>
              <a:rPr lang="en-US" sz="3600" dirty="0">
                <a:latin typeface="Arial" panose="020B0604020202020204" pitchFamily="34" charset="0"/>
                <a:ea typeface="Verdana" panose="020B0604030504040204" pitchFamily="34" charset="0"/>
                <a:cs typeface="Arial" panose="020B0604020202020204" pitchFamily="34" charset="0"/>
              </a:rPr>
              <a:t> </a:t>
            </a:r>
            <a:r>
              <a:rPr lang="en-US" sz="3000" dirty="0">
                <a:solidFill>
                  <a:schemeClr val="tx1"/>
                </a:solidFill>
                <a:latin typeface="Arial" panose="020B0604020202020204" pitchFamily="34" charset="0"/>
                <a:ea typeface="Verdana" panose="020B0604030504040204" pitchFamily="34" charset="0"/>
                <a:cs typeface="Arial" panose="020B0604020202020204" pitchFamily="34" charset="0"/>
              </a:rPr>
              <a:t>– Acts 26</a:t>
            </a:r>
            <a:endParaRPr lang="en-US" sz="3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60403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ounded Rectangle 3"/>
          <p:cNvSpPr/>
          <p:nvPr/>
        </p:nvSpPr>
        <p:spPr bwMode="auto">
          <a:xfrm>
            <a:off x="1173154" y="609600"/>
            <a:ext cx="6796314" cy="1295400"/>
          </a:xfrm>
          <a:prstGeom prst="roundRect">
            <a:avLst/>
          </a:prstGeom>
          <a:blipFill>
            <a:blip r:embed="rId2" cstate="print"/>
            <a:tile tx="0" ty="0" sx="100000" sy="100000" flip="none" algn="tl"/>
          </a:blipFill>
          <a:ln w="12700" cap="flat" cmpd="sng" algn="ctr">
            <a:solidFill>
              <a:schemeClr val="bg2">
                <a:lumMod val="50000"/>
              </a:schemeClr>
            </a:solidFill>
            <a:prstDash val="solid"/>
            <a:round/>
            <a:headEnd type="none" w="med" len="med"/>
            <a:tailEnd type="none" w="med" len="med"/>
          </a:ln>
          <a:effectLst>
            <a:outerShdw blurRad="50800" dist="38100" algn="l" rotWithShape="0">
              <a:prstClr val="black">
                <a:alpha val="40000"/>
              </a:prstClr>
            </a:outerShdw>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I. Message of Love</a:t>
            </a:r>
            <a:b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br>
            <a:r>
              <a:rPr kumimoji="0" lang="en-US" sz="3600" i="0" strike="noStrike" cap="none" normalizeH="0" baseline="0" dirty="0">
                <a:ln>
                  <a:noFill/>
                </a:ln>
                <a:solidFill>
                  <a:srgbClr val="000066"/>
                </a:solidFill>
                <a:effectLst/>
                <a:latin typeface="Verdana" panose="020B0604030504040204" pitchFamily="34" charset="0"/>
                <a:ea typeface="Verdana" panose="020B0604030504040204" pitchFamily="34" charset="0"/>
                <a:cs typeface="Verdana" panose="020B0604030504040204" pitchFamily="34" charset="0"/>
              </a:rPr>
              <a:t>For Age of Hate</a:t>
            </a:r>
            <a:endParaRPr kumimoji="0" lang="en-US" sz="3600" i="0" strike="noStrike" cap="none" normalizeH="0" baseline="0" dirty="0">
              <a:ln>
                <a:noFill/>
              </a:ln>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 xmlns:p14="http://schemas.microsoft.com/office/powerpoint/2010/main" val="1600876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3810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Love: battle cry of 1960s</a:t>
            </a:r>
          </a:p>
        </p:txBody>
      </p:sp>
      <p:sp>
        <p:nvSpPr>
          <p:cNvPr id="3" name="Content Placeholder 2"/>
          <p:cNvSpPr>
            <a:spLocks noGrp="1"/>
          </p:cNvSpPr>
          <p:nvPr>
            <p:ph idx="1"/>
          </p:nvPr>
        </p:nvSpPr>
        <p:spPr>
          <a:xfrm>
            <a:off x="412532" y="1295400"/>
            <a:ext cx="8305800" cy="4724400"/>
          </a:xfrm>
        </p:spPr>
        <p:txBody>
          <a:bodyPr/>
          <a:lstStyle/>
          <a:p>
            <a:pPr marL="0" indent="0" algn="ctr">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Results: </a:t>
            </a:r>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buFont typeface="Wingdings" panose="05000000000000000000" pitchFamily="2" charset="2"/>
              <a:buChar char="ü"/>
            </a:pPr>
            <a:endParaRPr lang="en-US" b="1" dirty="0"/>
          </a:p>
          <a:p>
            <a:pPr>
              <a:spcBef>
                <a:spcPts val="600"/>
              </a:spcBef>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2 Tim.3:2, love of self</a:t>
            </a:r>
          </a:p>
          <a:p>
            <a:pPr>
              <a:buFont typeface="Wingdings" panose="05000000000000000000" pitchFamily="2" charset="2"/>
              <a:buChar char="ü"/>
            </a:pPr>
            <a:r>
              <a:rPr lang="en-US" sz="3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Ph.2:21, self-centered</a:t>
            </a:r>
          </a:p>
        </p:txBody>
      </p:sp>
      <p:sp>
        <p:nvSpPr>
          <p:cNvPr id="4" name="Rectangle 3"/>
          <p:cNvSpPr/>
          <p:nvPr/>
        </p:nvSpPr>
        <p:spPr bwMode="auto">
          <a:xfrm>
            <a:off x="1309140" y="2042410"/>
            <a:ext cx="6554450" cy="67003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kumimoji="0" lang="en-US" sz="3200" i="0" u="none" strike="noStrike" cap="none" normalizeH="0" baseline="0" dirty="0">
                <a:ln>
                  <a:noFill/>
                </a:ln>
                <a:solidFill>
                  <a:schemeClr val="bg1"/>
                </a:solidFill>
                <a:effectLst/>
                <a:latin typeface="Arial" panose="020B0604020202020204" pitchFamily="34" charset="0"/>
                <a:cs typeface="Arial" panose="020B0604020202020204" pitchFamily="34" charset="0"/>
              </a:rPr>
              <a:t>Lust (‘love’)</a:t>
            </a:r>
            <a:r>
              <a:rPr kumimoji="0" lang="en-US" sz="3200" i="0" u="none" strike="noStrike" cap="none" normalizeH="0" dirty="0">
                <a:ln>
                  <a:noFill/>
                </a:ln>
                <a:solidFill>
                  <a:schemeClr val="bg1"/>
                </a:solidFill>
                <a:effectLst/>
                <a:latin typeface="Arial" panose="020B0604020202020204" pitchFamily="34" charset="0"/>
                <a:cs typeface="Arial" panose="020B0604020202020204" pitchFamily="34" charset="0"/>
              </a:rPr>
              <a:t> – did what they wanted</a:t>
            </a:r>
            <a:endParaRPr kumimoji="0" lang="en-US" sz="320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 name="Rectangle 5"/>
          <p:cNvSpPr/>
          <p:nvPr/>
        </p:nvSpPr>
        <p:spPr bwMode="auto">
          <a:xfrm>
            <a:off x="1309140" y="2895600"/>
            <a:ext cx="6554450" cy="67003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r>
              <a:rPr kumimoji="0" lang="en-US" sz="3200" i="0" u="none" strike="noStrike" cap="none" normalizeH="0" baseline="0" dirty="0">
                <a:ln>
                  <a:noFill/>
                </a:ln>
                <a:solidFill>
                  <a:schemeClr val="bg1"/>
                </a:solidFill>
                <a:effectLst/>
                <a:latin typeface="Arial" panose="020B0604020202020204" pitchFamily="34" charset="0"/>
                <a:cs typeface="Arial" panose="020B0604020202020204" pitchFamily="34" charset="0"/>
              </a:rPr>
              <a:t>Talk (very little action)</a:t>
            </a:r>
          </a:p>
        </p:txBody>
      </p:sp>
    </p:spTree>
    <p:extLst>
      <p:ext uri="{BB962C8B-B14F-4D97-AF65-F5344CB8AC3E}">
        <p14:creationId xmlns="" xmlns:p14="http://schemas.microsoft.com/office/powerpoint/2010/main" val="1142778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381000"/>
            <a:ext cx="8229600" cy="838200"/>
          </a:xfrm>
        </p:spPr>
        <p:txBody>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Gospel: message of love</a:t>
            </a:r>
          </a:p>
        </p:txBody>
      </p:sp>
      <p:sp>
        <p:nvSpPr>
          <p:cNvPr id="3" name="Content Placeholder 2"/>
          <p:cNvSpPr>
            <a:spLocks noGrp="1"/>
          </p:cNvSpPr>
          <p:nvPr>
            <p:ph idx="1"/>
          </p:nvPr>
        </p:nvSpPr>
        <p:spPr>
          <a:xfrm>
            <a:off x="412532" y="1371600"/>
            <a:ext cx="8305800" cy="4724400"/>
          </a:xfrm>
        </p:spPr>
        <p:txBody>
          <a:bodyPr/>
          <a:lstStyle/>
          <a:p>
            <a:pPr marL="0" indent="0" algn="ctr">
              <a:spcAft>
                <a:spcPts val="600"/>
              </a:spcAft>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John 3:16</a:t>
            </a:r>
          </a:p>
          <a:p>
            <a:pPr marL="457200" indent="-457200">
              <a:spcAft>
                <a:spcPts val="600"/>
              </a:spcAft>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God, 1 Jn.4:19</a:t>
            </a:r>
          </a:p>
          <a:p>
            <a:pPr marL="457200" indent="-457200">
              <a:spcAft>
                <a:spcPts val="600"/>
              </a:spcAft>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Brethren, 1 Th.4:9</a:t>
            </a:r>
          </a:p>
          <a:p>
            <a:pPr marL="457200" indent="-457200">
              <a:spcAft>
                <a:spcPts val="600"/>
              </a:spcAft>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Family, Ep.5:25; Tit.2:4</a:t>
            </a:r>
          </a:p>
          <a:p>
            <a:pPr marL="457200" indent="-457200">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Neighbor, Ro.13:8</a:t>
            </a:r>
          </a:p>
        </p:txBody>
      </p:sp>
    </p:spTree>
    <p:extLst>
      <p:ext uri="{BB962C8B-B14F-4D97-AF65-F5344CB8AC3E}">
        <p14:creationId xmlns="" xmlns:p14="http://schemas.microsoft.com/office/powerpoint/2010/main" val="26727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fo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folHlink"/>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folHlink"/>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190" y="304800"/>
            <a:ext cx="8229600" cy="838200"/>
          </a:xfrm>
        </p:spPr>
        <p:txBody>
          <a:bodyPr>
            <a:normAutofit/>
          </a:bodyPr>
          <a:lstStyle/>
          <a:p>
            <a:pPr algn="ct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Love: known by its actions</a:t>
            </a:r>
          </a:p>
        </p:txBody>
      </p:sp>
      <p:sp>
        <p:nvSpPr>
          <p:cNvPr id="3" name="Content Placeholder 2"/>
          <p:cNvSpPr>
            <a:spLocks noGrp="1"/>
          </p:cNvSpPr>
          <p:nvPr>
            <p:ph idx="1"/>
          </p:nvPr>
        </p:nvSpPr>
        <p:spPr>
          <a:xfrm>
            <a:off x="412532" y="1219200"/>
            <a:ext cx="8305800" cy="5029200"/>
          </a:xfrm>
        </p:spPr>
        <p:txBody>
          <a:bodyPr/>
          <a:lstStyle/>
          <a:p>
            <a:pPr marL="0" indent="0" algn="ctr">
              <a:spcAft>
                <a:spcPts val="600"/>
              </a:spcAft>
              <a:buNone/>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NT: seek welfare of all   </a:t>
            </a:r>
          </a:p>
          <a:p>
            <a:pPr marL="457200" indent="-457200">
              <a:spcAft>
                <a:spcPts val="1800"/>
              </a:spcAft>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Ga.6:10 – </a:t>
            </a:r>
            <a:r>
              <a:rPr lang="en-US" sz="36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spiritual</a:t>
            </a: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(Christian)</a:t>
            </a: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0" indent="0">
              <a:spcAft>
                <a:spcPts val="600"/>
              </a:spcAft>
              <a:buNone/>
            </a:pPr>
            <a:endParaRPr lang="en-US" sz="3600" dirty="0">
              <a:effectLst/>
              <a:latin typeface="Verdana" panose="020B0604030504040204" pitchFamily="34" charset="0"/>
              <a:ea typeface="Verdana" panose="020B0604030504040204" pitchFamily="34" charset="0"/>
              <a:cs typeface="Verdana" panose="020B0604030504040204" pitchFamily="34" charset="0"/>
            </a:endParaRPr>
          </a:p>
          <a:p>
            <a:pPr marL="457200" indent="-457200">
              <a:spcBef>
                <a:spcPts val="1200"/>
              </a:spcBef>
              <a:spcAft>
                <a:spcPts val="600"/>
              </a:spcAft>
              <a:buFont typeface="Wingdings" panose="05000000000000000000" pitchFamily="2" charset="2"/>
              <a:buChar char="q"/>
            </a:pP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Lk.10, </a:t>
            </a:r>
            <a:r>
              <a:rPr lang="en-US" sz="3600" dirty="0">
                <a:solidFill>
                  <a:srgbClr val="FFFF99"/>
                </a:solidFill>
                <a:effectLst/>
                <a:latin typeface="Verdana" panose="020B0604030504040204" pitchFamily="34" charset="0"/>
                <a:ea typeface="Verdana" panose="020B0604030504040204" pitchFamily="34" charset="0"/>
                <a:cs typeface="Verdana" panose="020B0604030504040204" pitchFamily="34" charset="0"/>
              </a:rPr>
              <a:t>physical</a:t>
            </a:r>
            <a:r>
              <a:rPr lang="en-US" sz="36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 (Samaritan)</a:t>
            </a:r>
          </a:p>
        </p:txBody>
      </p:sp>
      <p:sp>
        <p:nvSpPr>
          <p:cNvPr id="4" name="Rectangle 3">
            <a:extLst>
              <a:ext uri="{FF2B5EF4-FFF2-40B4-BE49-F238E27FC236}">
                <a16:creationId xmlns="" xmlns:a16="http://schemas.microsoft.com/office/drawing/2014/main" id="{DBA61202-5CAF-4B39-BF73-EB411F415AB3}"/>
              </a:ext>
            </a:extLst>
          </p:cNvPr>
          <p:cNvSpPr/>
          <p:nvPr/>
        </p:nvSpPr>
        <p:spPr>
          <a:xfrm>
            <a:off x="1310390" y="2743200"/>
            <a:ext cx="6538210" cy="225602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panose="020B0604020202020204" pitchFamily="34" charset="0"/>
                <a:cs typeface="Arial" panose="020B0604020202020204" pitchFamily="34" charset="0"/>
              </a:rPr>
              <a:t>Therefore, as we have opportunity,</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let us do good to all,</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especially to those who are</a:t>
            </a:r>
            <a:br>
              <a:rPr lang="en-US" sz="3200" dirty="0">
                <a:latin typeface="Arial" panose="020B0604020202020204" pitchFamily="34" charset="0"/>
                <a:cs typeface="Arial" panose="020B0604020202020204" pitchFamily="34" charset="0"/>
              </a:rPr>
            </a:br>
            <a:r>
              <a:rPr lang="en-US" sz="3200" dirty="0">
                <a:latin typeface="Arial" panose="020B0604020202020204" pitchFamily="34" charset="0"/>
                <a:cs typeface="Arial" panose="020B0604020202020204" pitchFamily="34" charset="0"/>
              </a:rPr>
              <a:t>of the household of faith.</a:t>
            </a:r>
          </a:p>
        </p:txBody>
      </p:sp>
    </p:spTree>
    <p:extLst>
      <p:ext uri="{BB962C8B-B14F-4D97-AF65-F5344CB8AC3E}">
        <p14:creationId xmlns="" xmlns:p14="http://schemas.microsoft.com/office/powerpoint/2010/main" val="28728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Slate</Template>
  <TotalTime>9626</TotalTime>
  <Words>424</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Slate</vt:lpstr>
      <vt:lpstr>Good News For Modern Man</vt:lpstr>
      <vt:lpstr>Modern man has  accomplished great things</vt:lpstr>
      <vt:lpstr>This is the age of the . . . </vt:lpstr>
      <vt:lpstr>What is the cure?</vt:lpstr>
      <vt:lpstr>Slide 5</vt:lpstr>
      <vt:lpstr>Slide 6</vt:lpstr>
      <vt:lpstr>Love: battle cry of 1960s</vt:lpstr>
      <vt:lpstr>Gospel: message of love</vt:lpstr>
      <vt:lpstr>Love: known by its actions</vt:lpstr>
      <vt:lpstr>Slide 10</vt:lpstr>
      <vt:lpstr>150 years of peace in last 2000</vt:lpstr>
      <vt:lpstr>Slide 12</vt:lpstr>
      <vt:lpstr>“Only go around once in life…”</vt:lpstr>
      <vt:lpstr>Slide 14</vt:lpstr>
      <vt:lpstr>Many doubt existence of God, virgin birth, Bible, Creation, etc.</vt:lpstr>
    </vt:vector>
  </TitlesOfParts>
  <Company>Duggin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church of Christ</cp:lastModifiedBy>
  <cp:revision>1115</cp:revision>
  <dcterms:created xsi:type="dcterms:W3CDTF">2011-08-18T15:42:19Z</dcterms:created>
  <dcterms:modified xsi:type="dcterms:W3CDTF">2017-11-27T01:32:01Z</dcterms:modified>
</cp:coreProperties>
</file>