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5" r:id="rId2"/>
    <p:sldId id="352" r:id="rId3"/>
    <p:sldId id="366" r:id="rId4"/>
    <p:sldId id="374" r:id="rId5"/>
    <p:sldId id="377" r:id="rId6"/>
    <p:sldId id="389" r:id="rId7"/>
    <p:sldId id="379" r:id="rId8"/>
    <p:sldId id="380" r:id="rId9"/>
    <p:sldId id="375" r:id="rId10"/>
    <p:sldId id="382" r:id="rId11"/>
    <p:sldId id="373" r:id="rId12"/>
    <p:sldId id="384" r:id="rId13"/>
    <p:sldId id="369" r:id="rId14"/>
    <p:sldId id="385" r:id="rId15"/>
    <p:sldId id="383" r:id="rId16"/>
    <p:sldId id="381" r:id="rId17"/>
    <p:sldId id="386" r:id="rId18"/>
    <p:sldId id="387" r:id="rId19"/>
    <p:sldId id="38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CCFF99"/>
    <a:srgbClr val="FF9900"/>
    <a:srgbClr val="99FF33"/>
    <a:srgbClr val="FFCC00"/>
    <a:srgbClr val="0066FF"/>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pPr/>
              <a:t>11/26/2017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pPr/>
              <a:t>‹#›</a:t>
            </a:fld>
            <a:endParaRPr lang="en-US"/>
          </a:p>
        </p:txBody>
      </p:sp>
    </p:spTree>
    <p:extLst>
      <p:ext uri="{BB962C8B-B14F-4D97-AF65-F5344CB8AC3E}">
        <p14:creationId xmlns:p14="http://schemas.microsoft.com/office/powerpoint/2010/main" xmlns=""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xmlns=""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xmlns=""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xmlns=""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xmlns=""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xmlns=""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xmlns=""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xmlns=""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xmlns=""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xmlns=""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xmlns=""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xmlns=""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ef.ly/logosres/nkjv?ref=BibleNKJV.2Th2.10&amp;off=0&amp;ctx=+and+lying+wonders,+~10%C2%A0and+with+all+unr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chemeClr val="tx1"/>
              </a:solidFill>
            </a:endParaRPr>
          </a:p>
        </p:txBody>
      </p:sp>
      <p:sp>
        <p:nvSpPr>
          <p:cNvPr id="3" name="Rectangle: Rounded Corners 2">
            <a:extLst>
              <a:ext uri="{FF2B5EF4-FFF2-40B4-BE49-F238E27FC236}">
                <a16:creationId xmlns:a16="http://schemas.microsoft.com/office/drawing/2014/main" xmlns="" id="{1BBC1824-2D85-4E16-8CEF-63034EC2D16E}"/>
              </a:ext>
            </a:extLst>
          </p:cNvPr>
          <p:cNvSpPr/>
          <p:nvPr/>
        </p:nvSpPr>
        <p:spPr>
          <a:xfrm>
            <a:off x="1356852" y="1981200"/>
            <a:ext cx="6477000" cy="1295400"/>
          </a:xfrm>
          <a:prstGeom prst="roundRect">
            <a:avLst/>
          </a:prstGeom>
          <a:solidFill>
            <a:schemeClr val="accent5"/>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Mountains Are</a:t>
            </a:r>
            <a:br>
              <a:rPr lang="en-US" sz="4000" dirty="0">
                <a:solidFill>
                  <a:schemeClr val="tx1"/>
                </a:solidFill>
              </a:rPr>
            </a:br>
            <a:r>
              <a:rPr lang="en-US" sz="4000" dirty="0">
                <a:solidFill>
                  <a:schemeClr val="tx1"/>
                </a:solidFill>
              </a:rPr>
              <a:t>For Climbing</a:t>
            </a:r>
          </a:p>
        </p:txBody>
      </p:sp>
    </p:spTree>
    <p:extLst>
      <p:ext uri="{BB962C8B-B14F-4D97-AF65-F5344CB8AC3E}">
        <p14:creationId xmlns:p14="http://schemas.microsoft.com/office/powerpoint/2010/main" xmlns="" val="2659408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7990" y="838200"/>
            <a:ext cx="6858000" cy="457199"/>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Moriah – Mountain Of Faith (Obedience)</a:t>
            </a:r>
          </a:p>
        </p:txBody>
      </p:sp>
      <p:sp>
        <p:nvSpPr>
          <p:cNvPr id="3" name="Title 1">
            <a:extLst>
              <a:ext uri="{FF2B5EF4-FFF2-40B4-BE49-F238E27FC236}">
                <a16:creationId xmlns:a16="http://schemas.microsoft.com/office/drawing/2014/main" xmlns="" id="{290C6246-1831-4340-A92A-5812126FDE4F}"/>
              </a:ext>
            </a:extLst>
          </p:cNvPr>
          <p:cNvSpPr txBox="1">
            <a:spLocks/>
          </p:cNvSpPr>
          <p:nvPr/>
        </p:nvSpPr>
        <p:spPr bwMode="auto">
          <a:xfrm>
            <a:off x="1157990" y="2057400"/>
            <a:ext cx="6858000" cy="1143000"/>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III. </a:t>
            </a:r>
            <a:r>
              <a:rPr lang="en-US" sz="3600" dirty="0" err="1">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Hor</a:t>
            </a:r>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 Mountain</a:t>
            </a:r>
            <a:b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Of Sorrow And Death</a:t>
            </a:r>
            <a:endParaRPr lang="en-US" sz="4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DFC72D44-03A0-4330-BF68-2F5455A7E9AC}"/>
              </a:ext>
            </a:extLst>
          </p:cNvPr>
          <p:cNvSpPr txBox="1">
            <a:spLocks/>
          </p:cNvSpPr>
          <p:nvPr/>
        </p:nvSpPr>
        <p:spPr bwMode="auto">
          <a:xfrm>
            <a:off x="1157990" y="14478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 Sinai– Mountain Of God’s Word</a:t>
            </a:r>
          </a:p>
        </p:txBody>
      </p:sp>
    </p:spTree>
    <p:extLst>
      <p:ext uri="{BB962C8B-B14F-4D97-AF65-F5344CB8AC3E}">
        <p14:creationId xmlns:p14="http://schemas.microsoft.com/office/powerpoint/2010/main" xmlns="" val="3020956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Num.20:22-29, death of Aaron</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1219200"/>
            <a:ext cx="8229600" cy="4876800"/>
          </a:xfrm>
        </p:spPr>
        <p:txBody>
          <a:bodyPr/>
          <a:lstStyle/>
          <a:p>
            <a:pPr>
              <a:spcAft>
                <a:spcPts val="600"/>
              </a:spcAft>
            </a:pPr>
            <a:r>
              <a:rPr lang="en-US" altLang="en-US" sz="3400" dirty="0">
                <a:solidFill>
                  <a:schemeClr val="bg1"/>
                </a:solidFill>
              </a:rPr>
              <a:t>Moses removes garments he formerly put on Aaron (Ex.29:5-6)</a:t>
            </a:r>
          </a:p>
          <a:p>
            <a:pPr>
              <a:spcAft>
                <a:spcPts val="600"/>
              </a:spcAft>
            </a:pPr>
            <a:r>
              <a:rPr lang="en-US" altLang="en-US" sz="3400" dirty="0">
                <a:solidFill>
                  <a:schemeClr val="bg1"/>
                </a:solidFill>
              </a:rPr>
              <a:t>Why?  Nu.20:12, 24</a:t>
            </a:r>
          </a:p>
          <a:p>
            <a:pPr>
              <a:spcAft>
                <a:spcPts val="600"/>
              </a:spcAft>
            </a:pPr>
            <a:r>
              <a:rPr lang="en-US" altLang="en-US" sz="3400" dirty="0">
                <a:solidFill>
                  <a:schemeClr val="bg1"/>
                </a:solidFill>
              </a:rPr>
              <a:t>1 Th.4:13-17</a:t>
            </a: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89756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7990" y="838200"/>
            <a:ext cx="6858000" cy="457199"/>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Moriah – Mountain Of Faith (Obedience)</a:t>
            </a:r>
          </a:p>
        </p:txBody>
      </p:sp>
      <p:sp>
        <p:nvSpPr>
          <p:cNvPr id="3" name="Title 1">
            <a:extLst>
              <a:ext uri="{FF2B5EF4-FFF2-40B4-BE49-F238E27FC236}">
                <a16:creationId xmlns:a16="http://schemas.microsoft.com/office/drawing/2014/main" xmlns="" id="{290C6246-1831-4340-A92A-5812126FDE4F}"/>
              </a:ext>
            </a:extLst>
          </p:cNvPr>
          <p:cNvSpPr txBox="1">
            <a:spLocks/>
          </p:cNvSpPr>
          <p:nvPr/>
        </p:nvSpPr>
        <p:spPr bwMode="auto">
          <a:xfrm>
            <a:off x="1157990" y="2667000"/>
            <a:ext cx="6858000" cy="1143000"/>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IV. Nebo – Mountain</a:t>
            </a:r>
            <a:b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Of Disappointment</a:t>
            </a:r>
            <a:endParaRPr lang="en-US" sz="4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DFC72D44-03A0-4330-BF68-2F5455A7E9AC}"/>
              </a:ext>
            </a:extLst>
          </p:cNvPr>
          <p:cNvSpPr txBox="1">
            <a:spLocks/>
          </p:cNvSpPr>
          <p:nvPr/>
        </p:nvSpPr>
        <p:spPr bwMode="auto">
          <a:xfrm>
            <a:off x="1157990" y="14478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 Sinai– Mountain Of God’s Word</a:t>
            </a:r>
          </a:p>
        </p:txBody>
      </p:sp>
      <p:sp>
        <p:nvSpPr>
          <p:cNvPr id="5" name="Title 1">
            <a:extLst>
              <a:ext uri="{FF2B5EF4-FFF2-40B4-BE49-F238E27FC236}">
                <a16:creationId xmlns:a16="http://schemas.microsoft.com/office/drawing/2014/main" xmlns="" id="{81E561BD-084E-44FF-9CEC-247C97234747}"/>
              </a:ext>
            </a:extLst>
          </p:cNvPr>
          <p:cNvSpPr txBox="1">
            <a:spLocks/>
          </p:cNvSpPr>
          <p:nvPr/>
        </p:nvSpPr>
        <p:spPr bwMode="auto">
          <a:xfrm>
            <a:off x="1157990" y="20574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III. </a:t>
            </a:r>
            <a:r>
              <a:rPr lang="en-US" sz="2400" dirty="0" err="1">
                <a:solidFill>
                  <a:schemeClr val="tx1"/>
                </a:solidFill>
                <a:latin typeface="Verdana" panose="020B0604030504040204" pitchFamily="34" charset="0"/>
                <a:ea typeface="Verdana" panose="020B0604030504040204" pitchFamily="34" charset="0"/>
                <a:cs typeface="Verdana" panose="020B0604030504040204" pitchFamily="34" charset="0"/>
              </a:rPr>
              <a:t>Hor</a:t>
            </a: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 Mountain Of Sorrow And Death</a:t>
            </a:r>
          </a:p>
        </p:txBody>
      </p:sp>
    </p:spTree>
    <p:extLst>
      <p:ext uri="{BB962C8B-B14F-4D97-AF65-F5344CB8AC3E}">
        <p14:creationId xmlns:p14="http://schemas.microsoft.com/office/powerpoint/2010/main" xmlns="" val="1011340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Dt.32:48-52;  34:1-7</a:t>
            </a:r>
            <a:endParaRPr lang="en-US" altLang="en-US" sz="3600" dirty="0">
              <a:solidFill>
                <a:schemeClr val="bg1"/>
              </a:solidFill>
            </a:endParaRPr>
          </a:p>
        </p:txBody>
      </p:sp>
      <p:sp>
        <p:nvSpPr>
          <p:cNvPr id="3075" name="Rectangle 3"/>
          <p:cNvSpPr>
            <a:spLocks noGrp="1" noChangeArrowheads="1"/>
          </p:cNvSpPr>
          <p:nvPr>
            <p:ph type="body" idx="1"/>
          </p:nvPr>
        </p:nvSpPr>
        <p:spPr>
          <a:xfrm>
            <a:off x="472190" y="1143000"/>
            <a:ext cx="8229600" cy="5105400"/>
          </a:xfrm>
        </p:spPr>
        <p:txBody>
          <a:bodyPr/>
          <a:lstStyle/>
          <a:p>
            <a:pPr>
              <a:spcAft>
                <a:spcPts val="100"/>
              </a:spcAft>
            </a:pPr>
            <a:r>
              <a:rPr lang="en-US" altLang="en-US" sz="3400" dirty="0">
                <a:solidFill>
                  <a:srgbClr val="FFFFCC"/>
                </a:solidFill>
              </a:rPr>
              <a:t>Moses saw promised land from mountain, then died</a:t>
            </a:r>
          </a:p>
          <a:p>
            <a:pPr marL="0" indent="0" defTabSz="688975">
              <a:spcAft>
                <a:spcPts val="300"/>
              </a:spcAft>
              <a:buNone/>
            </a:pPr>
            <a:r>
              <a:rPr lang="en-US" altLang="en-US" sz="3400" dirty="0">
                <a:solidFill>
                  <a:srgbClr val="FFFFCC"/>
                </a:solidFill>
              </a:rPr>
              <a:t>	</a:t>
            </a:r>
            <a:r>
              <a:rPr lang="en-US" altLang="en-US" sz="2800" dirty="0">
                <a:solidFill>
                  <a:schemeClr val="bg1"/>
                </a:solidFill>
              </a:rPr>
              <a:t>1.</a:t>
            </a:r>
            <a:r>
              <a:rPr lang="en-US" altLang="en-US" sz="3400" dirty="0">
                <a:solidFill>
                  <a:srgbClr val="FFFFCC"/>
                </a:solidFill>
              </a:rPr>
              <a:t> </a:t>
            </a:r>
            <a:r>
              <a:rPr lang="en-US" altLang="en-US" sz="3400" dirty="0">
                <a:solidFill>
                  <a:srgbClr val="FFFF00"/>
                </a:solidFill>
              </a:rPr>
              <a:t>Sin is not our friend.</a:t>
            </a:r>
          </a:p>
          <a:p>
            <a:pPr marL="0" indent="0" defTabSz="569913">
              <a:spcAft>
                <a:spcPts val="300"/>
              </a:spcAft>
              <a:buNone/>
              <a:tabLst>
                <a:tab pos="688975" algn="l"/>
              </a:tabLst>
            </a:pPr>
            <a:r>
              <a:rPr lang="en-US" altLang="en-US" sz="3400" dirty="0">
                <a:solidFill>
                  <a:srgbClr val="FFFF00"/>
                </a:solidFill>
              </a:rPr>
              <a:t>	</a:t>
            </a:r>
            <a:r>
              <a:rPr lang="en-US" altLang="en-US" sz="2800" dirty="0">
                <a:solidFill>
                  <a:schemeClr val="bg1"/>
                </a:solidFill>
              </a:rPr>
              <a:t>2.</a:t>
            </a:r>
            <a:r>
              <a:rPr lang="en-US" altLang="en-US" sz="3400" dirty="0">
                <a:solidFill>
                  <a:srgbClr val="FFFF00"/>
                </a:solidFill>
              </a:rPr>
              <a:t> Sin comes in varieties and ‘sizes’; 			each is deadly.</a:t>
            </a:r>
          </a:p>
          <a:p>
            <a:pPr marL="0" indent="0" defTabSz="688975">
              <a:spcAft>
                <a:spcPts val="600"/>
              </a:spcAft>
              <a:buNone/>
            </a:pPr>
            <a:r>
              <a:rPr lang="en-US" altLang="en-US" sz="3400" dirty="0">
                <a:solidFill>
                  <a:srgbClr val="FFFF00"/>
                </a:solidFill>
              </a:rPr>
              <a:t>	</a:t>
            </a:r>
            <a:r>
              <a:rPr lang="en-US" altLang="en-US" sz="2800" dirty="0">
                <a:solidFill>
                  <a:schemeClr val="bg1"/>
                </a:solidFill>
              </a:rPr>
              <a:t>3. </a:t>
            </a:r>
            <a:r>
              <a:rPr lang="en-US" altLang="en-US" sz="3400" dirty="0">
                <a:solidFill>
                  <a:srgbClr val="FFFF00"/>
                </a:solidFill>
              </a:rPr>
              <a:t>Sin brings consequences.  </a:t>
            </a:r>
            <a:endParaRPr lang="en-US" altLang="en-US" dirty="0">
              <a:solidFill>
                <a:srgbClr val="FFFF00"/>
              </a:solidFill>
            </a:endParaRPr>
          </a:p>
          <a:p>
            <a:r>
              <a:rPr lang="en-US" altLang="en-US" sz="3400" dirty="0">
                <a:solidFill>
                  <a:srgbClr val="FFFFCC"/>
                </a:solidFill>
              </a:rPr>
              <a:t>Mt.17, Moses did enter Canaan</a:t>
            </a:r>
          </a:p>
          <a:p>
            <a:pPr lvl="1"/>
            <a:r>
              <a:rPr lang="en-US" altLang="en-US" sz="3200" dirty="0">
                <a:solidFill>
                  <a:schemeClr val="bg1"/>
                </a:solidFill>
              </a:rPr>
              <a:t>Dirt meant nothing in presence of Jesus</a:t>
            </a: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138705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7990" y="838200"/>
            <a:ext cx="6858000" cy="457199"/>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Moriah – Mountain Of Faith (Obedience)</a:t>
            </a:r>
          </a:p>
        </p:txBody>
      </p:sp>
      <p:sp>
        <p:nvSpPr>
          <p:cNvPr id="3" name="Title 1">
            <a:extLst>
              <a:ext uri="{FF2B5EF4-FFF2-40B4-BE49-F238E27FC236}">
                <a16:creationId xmlns:a16="http://schemas.microsoft.com/office/drawing/2014/main" xmlns="" id="{290C6246-1831-4340-A92A-5812126FDE4F}"/>
              </a:ext>
            </a:extLst>
          </p:cNvPr>
          <p:cNvSpPr txBox="1">
            <a:spLocks/>
          </p:cNvSpPr>
          <p:nvPr/>
        </p:nvSpPr>
        <p:spPr bwMode="auto">
          <a:xfrm>
            <a:off x="1157990" y="3276600"/>
            <a:ext cx="6858000" cy="1143000"/>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V. Carmel – Mountain</a:t>
            </a:r>
            <a:b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Of Decision</a:t>
            </a:r>
            <a:endParaRPr lang="en-US" sz="4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DFC72D44-03A0-4330-BF68-2F5455A7E9AC}"/>
              </a:ext>
            </a:extLst>
          </p:cNvPr>
          <p:cNvSpPr txBox="1">
            <a:spLocks/>
          </p:cNvSpPr>
          <p:nvPr/>
        </p:nvSpPr>
        <p:spPr bwMode="auto">
          <a:xfrm>
            <a:off x="1157990" y="14478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 Sinai– Mountain Of God’s Word</a:t>
            </a:r>
          </a:p>
        </p:txBody>
      </p:sp>
      <p:sp>
        <p:nvSpPr>
          <p:cNvPr id="5" name="Title 1">
            <a:extLst>
              <a:ext uri="{FF2B5EF4-FFF2-40B4-BE49-F238E27FC236}">
                <a16:creationId xmlns:a16="http://schemas.microsoft.com/office/drawing/2014/main" xmlns="" id="{81E561BD-084E-44FF-9CEC-247C97234747}"/>
              </a:ext>
            </a:extLst>
          </p:cNvPr>
          <p:cNvSpPr txBox="1">
            <a:spLocks/>
          </p:cNvSpPr>
          <p:nvPr/>
        </p:nvSpPr>
        <p:spPr bwMode="auto">
          <a:xfrm>
            <a:off x="1157990" y="20574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III. </a:t>
            </a:r>
            <a:r>
              <a:rPr lang="en-US" sz="2400" dirty="0" err="1">
                <a:solidFill>
                  <a:schemeClr val="tx1"/>
                </a:solidFill>
                <a:latin typeface="Verdana" panose="020B0604030504040204" pitchFamily="34" charset="0"/>
                <a:ea typeface="Verdana" panose="020B0604030504040204" pitchFamily="34" charset="0"/>
                <a:cs typeface="Verdana" panose="020B0604030504040204" pitchFamily="34" charset="0"/>
              </a:rPr>
              <a:t>Hor</a:t>
            </a: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 Mountain Of Sorrow And Death</a:t>
            </a:r>
          </a:p>
        </p:txBody>
      </p:sp>
      <p:sp>
        <p:nvSpPr>
          <p:cNvPr id="6" name="Title 1">
            <a:extLst>
              <a:ext uri="{FF2B5EF4-FFF2-40B4-BE49-F238E27FC236}">
                <a16:creationId xmlns:a16="http://schemas.microsoft.com/office/drawing/2014/main" xmlns="" id="{E092E655-CEA0-47DD-BE3F-29D156690700}"/>
              </a:ext>
            </a:extLst>
          </p:cNvPr>
          <p:cNvSpPr txBox="1">
            <a:spLocks/>
          </p:cNvSpPr>
          <p:nvPr/>
        </p:nvSpPr>
        <p:spPr bwMode="auto">
          <a:xfrm>
            <a:off x="1157990" y="26670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IV. Nebo– Mountain Of Disappointment</a:t>
            </a:r>
          </a:p>
        </p:txBody>
      </p:sp>
    </p:spTree>
    <p:extLst>
      <p:ext uri="{BB962C8B-B14F-4D97-AF65-F5344CB8AC3E}">
        <p14:creationId xmlns:p14="http://schemas.microsoft.com/office/powerpoint/2010/main" xmlns="" val="1554240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152400"/>
            <a:ext cx="8229600" cy="914400"/>
          </a:xfrm>
        </p:spPr>
        <p:txBody>
          <a:bodyPr/>
          <a:lstStyle/>
          <a:p>
            <a:r>
              <a:rPr lang="en-US" altLang="en-US" sz="3600" dirty="0">
                <a:solidFill>
                  <a:srgbClr val="FFFFCC"/>
                </a:solidFill>
              </a:rPr>
              <a:t>1 K.18, </a:t>
            </a:r>
            <a:r>
              <a:rPr lang="en-US" altLang="en-US" sz="3600" u="sng" dirty="0">
                <a:solidFill>
                  <a:srgbClr val="FFFFCC"/>
                </a:solidFill>
              </a:rPr>
              <a:t>Elijah</a:t>
            </a:r>
            <a:r>
              <a:rPr lang="en-US" altLang="en-US" sz="3600" dirty="0">
                <a:solidFill>
                  <a:srgbClr val="FFFFCC"/>
                </a:solidFill>
              </a:rPr>
              <a:t> </a:t>
            </a:r>
            <a:r>
              <a:rPr lang="en-US" altLang="en-US" sz="3600" u="sng" dirty="0">
                <a:solidFill>
                  <a:srgbClr val="FFFFCC"/>
                </a:solidFill>
              </a:rPr>
              <a:t>and</a:t>
            </a:r>
            <a:r>
              <a:rPr lang="en-US" altLang="en-US" sz="3600" dirty="0">
                <a:solidFill>
                  <a:srgbClr val="FFFFCC"/>
                </a:solidFill>
              </a:rPr>
              <a:t> </a:t>
            </a:r>
            <a:r>
              <a:rPr lang="en-US" altLang="en-US" sz="3600" u="sng" dirty="0">
                <a:solidFill>
                  <a:srgbClr val="FFFFCC"/>
                </a:solidFill>
              </a:rPr>
              <a:t>Israel</a:t>
            </a:r>
            <a:endParaRPr lang="en-US" altLang="en-US" sz="3600" u="sng" dirty="0">
              <a:solidFill>
                <a:schemeClr val="bg1"/>
              </a:solidFill>
            </a:endParaRPr>
          </a:p>
        </p:txBody>
      </p:sp>
      <p:sp>
        <p:nvSpPr>
          <p:cNvPr id="3075" name="Rectangle 3"/>
          <p:cNvSpPr>
            <a:spLocks noGrp="1" noChangeArrowheads="1"/>
          </p:cNvSpPr>
          <p:nvPr>
            <p:ph type="body" idx="1"/>
          </p:nvPr>
        </p:nvSpPr>
        <p:spPr>
          <a:xfrm>
            <a:off x="365526" y="1066800"/>
            <a:ext cx="8428704" cy="5105400"/>
          </a:xfrm>
        </p:spPr>
        <p:txBody>
          <a:bodyPr/>
          <a:lstStyle/>
          <a:p>
            <a:pPr marL="0" indent="0" algn="ctr">
              <a:spcBef>
                <a:spcPts val="600"/>
              </a:spcBef>
              <a:spcAft>
                <a:spcPts val="300"/>
              </a:spcAft>
              <a:buNone/>
            </a:pPr>
            <a:r>
              <a:rPr lang="en-US" altLang="en-US" dirty="0">
                <a:solidFill>
                  <a:schemeClr val="bg1"/>
                </a:solidFill>
              </a:rPr>
              <a:t>Double-minded, 21</a:t>
            </a:r>
          </a:p>
          <a:p>
            <a:pPr marL="514350" indent="-514350">
              <a:spcBef>
                <a:spcPts val="600"/>
              </a:spcBef>
              <a:spcAft>
                <a:spcPts val="600"/>
              </a:spcAft>
              <a:buAutoNum type="arabicPeriod"/>
            </a:pPr>
            <a:r>
              <a:rPr lang="en-US" altLang="en-US" dirty="0">
                <a:solidFill>
                  <a:schemeClr val="bg1"/>
                </a:solidFill>
              </a:rPr>
              <a:t>Elijah expected Israel to know true God, 21 – even </a:t>
            </a:r>
            <a:r>
              <a:rPr lang="en-US" altLang="en-US" dirty="0">
                <a:solidFill>
                  <a:srgbClr val="FFCC00"/>
                </a:solidFill>
              </a:rPr>
              <a:t>before</a:t>
            </a:r>
            <a:r>
              <a:rPr lang="en-US" altLang="en-US" dirty="0">
                <a:solidFill>
                  <a:schemeClr val="bg1"/>
                </a:solidFill>
              </a:rPr>
              <a:t> this contest.</a:t>
            </a:r>
          </a:p>
          <a:p>
            <a:pPr marL="514350" indent="-514350">
              <a:spcBef>
                <a:spcPts val="600"/>
              </a:spcBef>
              <a:spcAft>
                <a:spcPts val="600"/>
              </a:spcAft>
              <a:buAutoNum type="arabicPeriod"/>
            </a:pPr>
            <a:r>
              <a:rPr lang="en-US" altLang="en-US" dirty="0">
                <a:solidFill>
                  <a:schemeClr val="bg1"/>
                </a:solidFill>
              </a:rPr>
              <a:t>Quantity ≠ quality, 22.</a:t>
            </a:r>
          </a:p>
          <a:p>
            <a:pPr marL="514350" indent="-514350">
              <a:spcBef>
                <a:spcPts val="600"/>
              </a:spcBef>
              <a:spcAft>
                <a:spcPts val="600"/>
              </a:spcAft>
              <a:buAutoNum type="arabicPeriod"/>
            </a:pPr>
            <a:r>
              <a:rPr lang="en-US" altLang="en-US" dirty="0">
                <a:solidFill>
                  <a:schemeClr val="bg1"/>
                </a:solidFill>
              </a:rPr>
              <a:t>One man with God is a majority, 22.</a:t>
            </a:r>
          </a:p>
          <a:p>
            <a:pPr marL="514350" indent="-514350">
              <a:spcBef>
                <a:spcPts val="600"/>
              </a:spcBef>
              <a:spcAft>
                <a:spcPts val="600"/>
              </a:spcAft>
              <a:buAutoNum type="arabicPeriod"/>
            </a:pPr>
            <a:r>
              <a:rPr lang="en-US" altLang="en-US" dirty="0">
                <a:solidFill>
                  <a:schemeClr val="bg1"/>
                </a:solidFill>
              </a:rPr>
              <a:t>God hates error / lying, 29.</a:t>
            </a:r>
          </a:p>
          <a:p>
            <a:pPr marL="514350" indent="-514350">
              <a:spcBef>
                <a:spcPts val="600"/>
              </a:spcBef>
              <a:spcAft>
                <a:spcPts val="600"/>
              </a:spcAft>
              <a:buAutoNum type="arabicPeriod"/>
            </a:pPr>
            <a:r>
              <a:rPr lang="en-US" altLang="en-US" dirty="0">
                <a:solidFill>
                  <a:schemeClr val="bg1"/>
                </a:solidFill>
              </a:rPr>
              <a:t>No one can serve two masters, 37.</a:t>
            </a:r>
          </a:p>
          <a:p>
            <a:pPr marL="514350" indent="-514350">
              <a:spcBef>
                <a:spcPts val="600"/>
              </a:spcBef>
              <a:spcAft>
                <a:spcPts val="300"/>
              </a:spcAft>
              <a:buAutoNum type="arabicPeriod"/>
            </a:pPr>
            <a:r>
              <a:rPr lang="en-US" altLang="en-US" dirty="0">
                <a:solidFill>
                  <a:schemeClr val="bg1"/>
                </a:solidFill>
              </a:rPr>
              <a:t>False gods fail us in the end, 26, </a:t>
            </a:r>
            <a:r>
              <a:rPr lang="en-US" altLang="en-US" u="sng" dirty="0">
                <a:solidFill>
                  <a:schemeClr val="bg1"/>
                </a:solidFill>
              </a:rPr>
              <a:t>40</a:t>
            </a:r>
          </a:p>
          <a:p>
            <a:pPr marL="0" indent="0">
              <a:spcBef>
                <a:spcPts val="600"/>
              </a:spcBef>
              <a:spcAft>
                <a:spcPts val="300"/>
              </a:spcAft>
              <a:buNone/>
            </a:pPr>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254329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152400"/>
            <a:ext cx="8229600" cy="914400"/>
          </a:xfrm>
        </p:spPr>
        <p:txBody>
          <a:bodyPr/>
          <a:lstStyle/>
          <a:p>
            <a:r>
              <a:rPr lang="en-US" altLang="en-US" sz="3600" dirty="0">
                <a:solidFill>
                  <a:srgbClr val="FFFFCC"/>
                </a:solidFill>
              </a:rPr>
              <a:t>1 K.18, Elijah and Israel</a:t>
            </a:r>
            <a:endParaRPr lang="en-US" altLang="en-US" sz="3600" dirty="0">
              <a:solidFill>
                <a:schemeClr val="bg1"/>
              </a:solidFill>
            </a:endParaRPr>
          </a:p>
        </p:txBody>
      </p:sp>
      <p:sp>
        <p:nvSpPr>
          <p:cNvPr id="3075" name="Rectangle 3"/>
          <p:cNvSpPr>
            <a:spLocks noGrp="1" noChangeArrowheads="1"/>
          </p:cNvSpPr>
          <p:nvPr>
            <p:ph type="body" idx="1"/>
          </p:nvPr>
        </p:nvSpPr>
        <p:spPr>
          <a:xfrm>
            <a:off x="365526" y="990600"/>
            <a:ext cx="8428704" cy="5334000"/>
          </a:xfrm>
        </p:spPr>
        <p:txBody>
          <a:bodyPr/>
          <a:lstStyle/>
          <a:p>
            <a:pPr marL="0" indent="0" algn="ctr">
              <a:spcBef>
                <a:spcPts val="600"/>
              </a:spcBef>
              <a:spcAft>
                <a:spcPts val="300"/>
              </a:spcAft>
              <a:buNone/>
            </a:pPr>
            <a:r>
              <a:rPr lang="en-US" altLang="en-US" sz="3400" dirty="0">
                <a:solidFill>
                  <a:schemeClr val="bg1"/>
                </a:solidFill>
              </a:rPr>
              <a:t>Truth is exclusive:  2 Th.2:10-12</a:t>
            </a:r>
            <a:endParaRPr lang="en-US" altLang="en-US" sz="3400" u="sng" dirty="0">
              <a:solidFill>
                <a:schemeClr val="bg1"/>
              </a:solidFill>
            </a:endParaRPr>
          </a:p>
          <a:p>
            <a:pPr marL="0" indent="0">
              <a:spcBef>
                <a:spcPts val="600"/>
              </a:spcBef>
              <a:spcAft>
                <a:spcPts val="300"/>
              </a:spcAft>
              <a:buNone/>
            </a:pPr>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
        <p:nvSpPr>
          <p:cNvPr id="2" name="Rectangle 1">
            <a:extLst>
              <a:ext uri="{FF2B5EF4-FFF2-40B4-BE49-F238E27FC236}">
                <a16:creationId xmlns:a16="http://schemas.microsoft.com/office/drawing/2014/main" xmlns="" id="{F1FCE719-8022-42F8-B79C-0E5F957822E9}"/>
              </a:ext>
            </a:extLst>
          </p:cNvPr>
          <p:cNvSpPr/>
          <p:nvPr/>
        </p:nvSpPr>
        <p:spPr>
          <a:xfrm>
            <a:off x="732020" y="1752600"/>
            <a:ext cx="7696200" cy="47244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aseline="30000" dirty="0">
                <a:solidFill>
                  <a:srgbClr val="FFFF00"/>
                </a:solidFill>
              </a:rPr>
              <a:t>10</a:t>
            </a:r>
            <a:r>
              <a:rPr lang="en-US" sz="3200" dirty="0"/>
              <a:t> and with all unrighteous deception among those who perish, because they did not receive the love of the truth, that they might be saved.   </a:t>
            </a:r>
            <a:r>
              <a:rPr lang="en-US" sz="3200" baseline="30000" dirty="0">
                <a:solidFill>
                  <a:srgbClr val="FFFF00"/>
                </a:solidFill>
              </a:rPr>
              <a:t>11</a:t>
            </a:r>
            <a:r>
              <a:rPr lang="en-US" sz="3200" dirty="0"/>
              <a:t> And for this reason God will send them strong delusion, that they should believe the lie, </a:t>
            </a:r>
            <a:r>
              <a:rPr lang="en-US" sz="3200" baseline="30000" dirty="0">
                <a:solidFill>
                  <a:srgbClr val="FFFF00"/>
                </a:solidFill>
              </a:rPr>
              <a:t>12</a:t>
            </a:r>
            <a:r>
              <a:rPr lang="en-US" sz="3200" dirty="0"/>
              <a:t> that they all may be condemned who did not believe the truth but had pleasure in unrighteousness.</a:t>
            </a:r>
            <a:r>
              <a:rPr lang="en-US" dirty="0"/>
              <a:t> </a:t>
            </a:r>
            <a:endParaRPr lang="en-US" dirty="0">
              <a:hlinkClick r:id="rId2"/>
            </a:endParaRPr>
          </a:p>
        </p:txBody>
      </p:sp>
    </p:spTree>
    <p:extLst>
      <p:ext uri="{BB962C8B-B14F-4D97-AF65-F5344CB8AC3E}">
        <p14:creationId xmlns:p14="http://schemas.microsoft.com/office/powerpoint/2010/main" xmlns="" val="348099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7990" y="838200"/>
            <a:ext cx="6858000" cy="457199"/>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Moriah – Mountain Of Faith (Obedience)</a:t>
            </a:r>
          </a:p>
        </p:txBody>
      </p:sp>
      <p:sp>
        <p:nvSpPr>
          <p:cNvPr id="3" name="Title 1">
            <a:extLst>
              <a:ext uri="{FF2B5EF4-FFF2-40B4-BE49-F238E27FC236}">
                <a16:creationId xmlns:a16="http://schemas.microsoft.com/office/drawing/2014/main" xmlns="" id="{290C6246-1831-4340-A92A-5812126FDE4F}"/>
              </a:ext>
            </a:extLst>
          </p:cNvPr>
          <p:cNvSpPr txBox="1">
            <a:spLocks/>
          </p:cNvSpPr>
          <p:nvPr/>
        </p:nvSpPr>
        <p:spPr bwMode="auto">
          <a:xfrm>
            <a:off x="1157990" y="3886200"/>
            <a:ext cx="6858000" cy="1143000"/>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VI. Zion – Mountain</a:t>
            </a:r>
            <a:b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Of Salvation In Christ</a:t>
            </a:r>
            <a:endParaRPr lang="en-US" sz="4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DFC72D44-03A0-4330-BF68-2F5455A7E9AC}"/>
              </a:ext>
            </a:extLst>
          </p:cNvPr>
          <p:cNvSpPr txBox="1">
            <a:spLocks/>
          </p:cNvSpPr>
          <p:nvPr/>
        </p:nvSpPr>
        <p:spPr bwMode="auto">
          <a:xfrm>
            <a:off x="1157990" y="14478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 Sinai– Mountain Of God’s Word</a:t>
            </a:r>
          </a:p>
        </p:txBody>
      </p:sp>
      <p:sp>
        <p:nvSpPr>
          <p:cNvPr id="5" name="Title 1">
            <a:extLst>
              <a:ext uri="{FF2B5EF4-FFF2-40B4-BE49-F238E27FC236}">
                <a16:creationId xmlns:a16="http://schemas.microsoft.com/office/drawing/2014/main" xmlns="" id="{81E561BD-084E-44FF-9CEC-247C97234747}"/>
              </a:ext>
            </a:extLst>
          </p:cNvPr>
          <p:cNvSpPr txBox="1">
            <a:spLocks/>
          </p:cNvSpPr>
          <p:nvPr/>
        </p:nvSpPr>
        <p:spPr bwMode="auto">
          <a:xfrm>
            <a:off x="1157990" y="20574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III. </a:t>
            </a:r>
            <a:r>
              <a:rPr lang="en-US" sz="2400" dirty="0" err="1">
                <a:solidFill>
                  <a:schemeClr val="tx1"/>
                </a:solidFill>
                <a:latin typeface="Verdana" panose="020B0604030504040204" pitchFamily="34" charset="0"/>
                <a:ea typeface="Verdana" panose="020B0604030504040204" pitchFamily="34" charset="0"/>
                <a:cs typeface="Verdana" panose="020B0604030504040204" pitchFamily="34" charset="0"/>
              </a:rPr>
              <a:t>Hor</a:t>
            </a: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 Mountain Of Sorrow And Death</a:t>
            </a:r>
          </a:p>
        </p:txBody>
      </p:sp>
      <p:sp>
        <p:nvSpPr>
          <p:cNvPr id="6" name="Title 1">
            <a:extLst>
              <a:ext uri="{FF2B5EF4-FFF2-40B4-BE49-F238E27FC236}">
                <a16:creationId xmlns:a16="http://schemas.microsoft.com/office/drawing/2014/main" xmlns="" id="{E092E655-CEA0-47DD-BE3F-29D156690700}"/>
              </a:ext>
            </a:extLst>
          </p:cNvPr>
          <p:cNvSpPr txBox="1">
            <a:spLocks/>
          </p:cNvSpPr>
          <p:nvPr/>
        </p:nvSpPr>
        <p:spPr bwMode="auto">
          <a:xfrm>
            <a:off x="1157990" y="26670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IV. Nebo– Mountain Of Disappointment</a:t>
            </a:r>
          </a:p>
        </p:txBody>
      </p:sp>
      <p:sp>
        <p:nvSpPr>
          <p:cNvPr id="7" name="Title 1">
            <a:extLst>
              <a:ext uri="{FF2B5EF4-FFF2-40B4-BE49-F238E27FC236}">
                <a16:creationId xmlns:a16="http://schemas.microsoft.com/office/drawing/2014/main" xmlns="" id="{9AD9751D-1D05-4CCD-9188-AF385B4B20EB}"/>
              </a:ext>
            </a:extLst>
          </p:cNvPr>
          <p:cNvSpPr txBox="1">
            <a:spLocks/>
          </p:cNvSpPr>
          <p:nvPr/>
        </p:nvSpPr>
        <p:spPr bwMode="auto">
          <a:xfrm>
            <a:off x="1157990" y="3276601"/>
            <a:ext cx="6858000" cy="457199"/>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V. Carmel– Mountain Of Decision</a:t>
            </a:r>
          </a:p>
        </p:txBody>
      </p:sp>
    </p:spTree>
    <p:extLst>
      <p:ext uri="{BB962C8B-B14F-4D97-AF65-F5344CB8AC3E}">
        <p14:creationId xmlns:p14="http://schemas.microsoft.com/office/powerpoint/2010/main" xmlns="" val="2360372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152400"/>
            <a:ext cx="8229600" cy="609600"/>
          </a:xfrm>
        </p:spPr>
        <p:txBody>
          <a:bodyPr/>
          <a:lstStyle/>
          <a:p>
            <a:r>
              <a:rPr lang="en-US" altLang="en-US" sz="3600" dirty="0">
                <a:solidFill>
                  <a:srgbClr val="FFFFCC"/>
                </a:solidFill>
              </a:rPr>
              <a:t>Isa.2:2-3</a:t>
            </a:r>
            <a:endParaRPr lang="en-US" altLang="en-US" sz="3600" dirty="0">
              <a:solidFill>
                <a:schemeClr val="bg1"/>
              </a:solidFill>
            </a:endParaRPr>
          </a:p>
        </p:txBody>
      </p:sp>
      <p:sp>
        <p:nvSpPr>
          <p:cNvPr id="3075" name="Rectangle 3"/>
          <p:cNvSpPr>
            <a:spLocks noGrp="1" noChangeArrowheads="1"/>
          </p:cNvSpPr>
          <p:nvPr>
            <p:ph type="body" idx="1"/>
          </p:nvPr>
        </p:nvSpPr>
        <p:spPr>
          <a:xfrm>
            <a:off x="472190" y="914400"/>
            <a:ext cx="8229600" cy="5486400"/>
          </a:xfrm>
        </p:spPr>
        <p:txBody>
          <a:bodyPr/>
          <a:lstStyle/>
          <a:p>
            <a:pPr marL="0" indent="0">
              <a:spcBef>
                <a:spcPts val="0"/>
              </a:spcBef>
              <a:buNone/>
            </a:pPr>
            <a:r>
              <a:rPr lang="en-US" baseline="30000" dirty="0">
                <a:solidFill>
                  <a:srgbClr val="99FF33"/>
                </a:solidFill>
              </a:rPr>
              <a:t>2</a:t>
            </a:r>
            <a:r>
              <a:rPr lang="en-US" baseline="30000" dirty="0">
                <a:solidFill>
                  <a:schemeClr val="bg1"/>
                </a:solidFill>
              </a:rPr>
              <a:t> </a:t>
            </a:r>
            <a:r>
              <a:rPr lang="en-US" dirty="0">
                <a:solidFill>
                  <a:schemeClr val="bg1"/>
                </a:solidFill>
              </a:rPr>
              <a:t>Now it shall come to pass in the latter days That the mountain of the Lord’s house</a:t>
            </a:r>
          </a:p>
          <a:p>
            <a:pPr marL="0" indent="0">
              <a:spcBef>
                <a:spcPts val="0"/>
              </a:spcBef>
              <a:buNone/>
            </a:pPr>
            <a:r>
              <a:rPr lang="en-US" dirty="0">
                <a:solidFill>
                  <a:schemeClr val="bg1"/>
                </a:solidFill>
              </a:rPr>
              <a:t>Shall be established on the top of the  mountains, And shall be exalted above the hills;  And all nations shall flow to it.</a:t>
            </a:r>
          </a:p>
          <a:p>
            <a:pPr marL="0" indent="0">
              <a:spcBef>
                <a:spcPts val="0"/>
              </a:spcBef>
              <a:buNone/>
            </a:pPr>
            <a:r>
              <a:rPr lang="en-US" baseline="30000" dirty="0">
                <a:solidFill>
                  <a:srgbClr val="99FF33"/>
                </a:solidFill>
              </a:rPr>
              <a:t>3</a:t>
            </a:r>
            <a:r>
              <a:rPr lang="en-US" baseline="30000" dirty="0">
                <a:solidFill>
                  <a:schemeClr val="bg1"/>
                </a:solidFill>
              </a:rPr>
              <a:t> </a:t>
            </a:r>
            <a:r>
              <a:rPr lang="en-US" dirty="0">
                <a:solidFill>
                  <a:schemeClr val="bg1"/>
                </a:solidFill>
              </a:rPr>
              <a:t>Many people shall come and say, “Come, and let us go up to the mountain of the Lord, To the house of the God of Jacob;  He will teach us His ways, And we shall walk in His paths.”  For out of Zion shall go forth the law, And the word of the Lord from Jerusalem. </a:t>
            </a:r>
            <a:endParaRPr lang="en-US" altLang="en-US" dirty="0">
              <a:solidFill>
                <a:schemeClr val="bg1"/>
              </a:solidFill>
            </a:endParaRPr>
          </a:p>
          <a:p>
            <a:pPr>
              <a:spcBef>
                <a:spcPts val="0"/>
              </a:spcBef>
            </a:pPr>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
        <p:nvSpPr>
          <p:cNvPr id="2" name="Rectangle 1">
            <a:extLst>
              <a:ext uri="{FF2B5EF4-FFF2-40B4-BE49-F238E27FC236}">
                <a16:creationId xmlns:a16="http://schemas.microsoft.com/office/drawing/2014/main" xmlns="" id="{81821499-6A3B-4CFE-9B04-5D637F61AE28}"/>
              </a:ext>
            </a:extLst>
          </p:cNvPr>
          <p:cNvSpPr/>
          <p:nvPr/>
        </p:nvSpPr>
        <p:spPr>
          <a:xfrm>
            <a:off x="6553200" y="990600"/>
            <a:ext cx="1981200"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3CFBB807-034B-4A3F-A073-FDBA9A650438}"/>
              </a:ext>
            </a:extLst>
          </p:cNvPr>
          <p:cNvSpPr/>
          <p:nvPr/>
        </p:nvSpPr>
        <p:spPr>
          <a:xfrm>
            <a:off x="2100099" y="1479030"/>
            <a:ext cx="1801091"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CA95AF83-0BDE-444E-8ACC-14BA0D621F86}"/>
              </a:ext>
            </a:extLst>
          </p:cNvPr>
          <p:cNvSpPr/>
          <p:nvPr/>
        </p:nvSpPr>
        <p:spPr>
          <a:xfrm>
            <a:off x="5032398" y="1479030"/>
            <a:ext cx="2397252"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48359CBC-6B0C-4974-86A8-8B9DD634CE48}"/>
              </a:ext>
            </a:extLst>
          </p:cNvPr>
          <p:cNvSpPr/>
          <p:nvPr/>
        </p:nvSpPr>
        <p:spPr>
          <a:xfrm>
            <a:off x="5466338" y="1966210"/>
            <a:ext cx="1863852"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FB8C233E-328F-4079-988C-A9B88BC26D4D}"/>
              </a:ext>
            </a:extLst>
          </p:cNvPr>
          <p:cNvSpPr/>
          <p:nvPr/>
        </p:nvSpPr>
        <p:spPr>
          <a:xfrm>
            <a:off x="486428" y="2438400"/>
            <a:ext cx="2050237"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0CA10007-87E1-42B0-BB75-B24DCCF371CF}"/>
              </a:ext>
            </a:extLst>
          </p:cNvPr>
          <p:cNvSpPr/>
          <p:nvPr/>
        </p:nvSpPr>
        <p:spPr>
          <a:xfrm>
            <a:off x="4945173" y="2454640"/>
            <a:ext cx="2583637"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8598271D-336F-4FCF-ADF4-B9834C44E73C}"/>
              </a:ext>
            </a:extLst>
          </p:cNvPr>
          <p:cNvSpPr/>
          <p:nvPr/>
        </p:nvSpPr>
        <p:spPr>
          <a:xfrm>
            <a:off x="2366166" y="2941820"/>
            <a:ext cx="1941125"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B2A6E01D-84E5-45BD-BF65-6DA5CFB5312F}"/>
              </a:ext>
            </a:extLst>
          </p:cNvPr>
          <p:cNvSpPr/>
          <p:nvPr/>
        </p:nvSpPr>
        <p:spPr>
          <a:xfrm>
            <a:off x="1295400" y="3901190"/>
            <a:ext cx="7239000"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EF9AFA3-B8F5-4200-A6D7-68C98BC0BE5B}"/>
              </a:ext>
            </a:extLst>
          </p:cNvPr>
          <p:cNvSpPr/>
          <p:nvPr/>
        </p:nvSpPr>
        <p:spPr>
          <a:xfrm>
            <a:off x="1036820" y="4389620"/>
            <a:ext cx="5623810"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30E3ED7-4A6F-478A-9D4C-E9E717510609}"/>
              </a:ext>
            </a:extLst>
          </p:cNvPr>
          <p:cNvSpPr/>
          <p:nvPr/>
        </p:nvSpPr>
        <p:spPr>
          <a:xfrm>
            <a:off x="2140735" y="4878050"/>
            <a:ext cx="1790435"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99F1E02D-2346-439B-BB41-417AF1ADEE9A}"/>
              </a:ext>
            </a:extLst>
          </p:cNvPr>
          <p:cNvSpPr/>
          <p:nvPr/>
        </p:nvSpPr>
        <p:spPr>
          <a:xfrm>
            <a:off x="2686427" y="5366480"/>
            <a:ext cx="5892943"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92912714-5073-4FE8-816C-62D67C6AE95D}"/>
              </a:ext>
            </a:extLst>
          </p:cNvPr>
          <p:cNvSpPr/>
          <p:nvPr/>
        </p:nvSpPr>
        <p:spPr>
          <a:xfrm>
            <a:off x="1981200" y="5854910"/>
            <a:ext cx="6019800" cy="457200"/>
          </a:xfrm>
          <a:prstGeom prst="rect">
            <a:avLst/>
          </a:prstGeom>
          <a:solidFill>
            <a:srgbClr val="FFFF00">
              <a:alpha val="31000"/>
            </a:srgb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4599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left)">
                                      <p:cBhvr>
                                        <p:cTn id="6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152400"/>
            <a:ext cx="8229600" cy="609600"/>
          </a:xfrm>
        </p:spPr>
        <p:txBody>
          <a:bodyPr/>
          <a:lstStyle/>
          <a:p>
            <a:r>
              <a:rPr lang="en-US" altLang="en-US" sz="3600" dirty="0">
                <a:solidFill>
                  <a:srgbClr val="FFFFCC"/>
                </a:solidFill>
              </a:rPr>
              <a:t>Hebrews 12:22-24</a:t>
            </a:r>
            <a:endParaRPr lang="en-US" altLang="en-US" sz="3600" dirty="0">
              <a:solidFill>
                <a:schemeClr val="bg1"/>
              </a:solidFill>
            </a:endParaRPr>
          </a:p>
        </p:txBody>
      </p:sp>
      <p:sp>
        <p:nvSpPr>
          <p:cNvPr id="3075" name="Rectangle 3"/>
          <p:cNvSpPr>
            <a:spLocks noGrp="1" noChangeArrowheads="1"/>
          </p:cNvSpPr>
          <p:nvPr>
            <p:ph type="body" idx="1"/>
          </p:nvPr>
        </p:nvSpPr>
        <p:spPr>
          <a:xfrm>
            <a:off x="472190" y="914400"/>
            <a:ext cx="8229600" cy="5486400"/>
          </a:xfrm>
        </p:spPr>
        <p:txBody>
          <a:bodyPr/>
          <a:lstStyle/>
          <a:p>
            <a:pPr marL="0" indent="0">
              <a:buNone/>
            </a:pPr>
            <a:r>
              <a:rPr lang="en-US" b="1" baseline="30000" dirty="0">
                <a:solidFill>
                  <a:srgbClr val="99FF33"/>
                </a:solidFill>
              </a:rPr>
              <a:t>22</a:t>
            </a:r>
            <a:r>
              <a:rPr lang="en-US" dirty="0">
                <a:solidFill>
                  <a:schemeClr val="bg1"/>
                </a:solidFill>
              </a:rPr>
              <a:t> But you have come to Mount Zion and to the city of the living God, the heavenly Jerusalem, to an innumerable company of angels, </a:t>
            </a:r>
            <a:r>
              <a:rPr lang="en-US" b="1" baseline="30000" dirty="0">
                <a:solidFill>
                  <a:srgbClr val="99FF33"/>
                </a:solidFill>
              </a:rPr>
              <a:t>23</a:t>
            </a:r>
            <a:r>
              <a:rPr lang="en-US" dirty="0">
                <a:solidFill>
                  <a:schemeClr val="bg1"/>
                </a:solidFill>
              </a:rPr>
              <a:t> to the general assembly and church of the firstborn who are registered in heaven, to God the Judge of all, to the spirits of just men made perfect, </a:t>
            </a:r>
            <a:r>
              <a:rPr lang="en-US" b="1" baseline="30000" dirty="0">
                <a:solidFill>
                  <a:srgbClr val="99FF33"/>
                </a:solidFill>
              </a:rPr>
              <a:t>24</a:t>
            </a:r>
            <a:r>
              <a:rPr lang="en-US" dirty="0">
                <a:solidFill>
                  <a:schemeClr val="bg1"/>
                </a:solidFill>
              </a:rPr>
              <a:t> to Jesus the Mediator of the new covenant, and to the blood of sprinkling that speaks better things than that of Abel.</a:t>
            </a:r>
          </a:p>
        </p:txBody>
      </p:sp>
    </p:spTree>
    <p:extLst>
      <p:ext uri="{BB962C8B-B14F-4D97-AF65-F5344CB8AC3E}">
        <p14:creationId xmlns:p14="http://schemas.microsoft.com/office/powerpoint/2010/main" xmlns="" val="950035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066800"/>
          </a:xfrm>
        </p:spPr>
        <p:txBody>
          <a:bodyPr/>
          <a:lstStyle/>
          <a:p>
            <a:r>
              <a:rPr lang="en-US" altLang="en-US" sz="3600" dirty="0">
                <a:solidFill>
                  <a:srgbClr val="FFFFCC"/>
                </a:solidFill>
              </a:rPr>
              <a:t>Symbolic mountains</a:t>
            </a:r>
            <a:endParaRPr lang="en-US" altLang="en-US" sz="3600" dirty="0">
              <a:solidFill>
                <a:schemeClr val="bg1"/>
              </a:solidFill>
            </a:endParaRPr>
          </a:p>
        </p:txBody>
      </p:sp>
      <p:sp>
        <p:nvSpPr>
          <p:cNvPr id="3075" name="Rectangle 3"/>
          <p:cNvSpPr>
            <a:spLocks noGrp="1" noChangeArrowheads="1"/>
          </p:cNvSpPr>
          <p:nvPr>
            <p:ph type="body" idx="1"/>
          </p:nvPr>
        </p:nvSpPr>
        <p:spPr>
          <a:xfrm>
            <a:off x="562130" y="1066800"/>
            <a:ext cx="8032230" cy="5181600"/>
          </a:xfrm>
        </p:spPr>
        <p:txBody>
          <a:bodyPr/>
          <a:lstStyle/>
          <a:p>
            <a:pPr marL="0" indent="0">
              <a:spcAft>
                <a:spcPts val="600"/>
              </a:spcAft>
              <a:buNone/>
            </a:pPr>
            <a:r>
              <a:rPr lang="en-US" sz="3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…Assuredly, I say to you, if you have faith and do not doubt, you will not only do what was done to the fig tree, but also if you say to this mountain,’ Be removed and be cast into the sea,’ it will be done </a:t>
            </a:r>
            <a:r>
              <a:rPr lang="en-US" sz="28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Mt.21:21 </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L="0" indent="0">
              <a:spcAft>
                <a:spcPts val="600"/>
              </a:spcAft>
              <a:buNone/>
            </a:pPr>
            <a:r>
              <a:rPr lang="en-US" sz="3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Every valley shall be filled and every mountain and hill brought low... </a:t>
            </a:r>
            <a:r>
              <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Lk.3:5</a:t>
            </a:r>
          </a:p>
          <a:p>
            <a:pPr marL="0" indent="0">
              <a:buNone/>
            </a:pPr>
            <a:r>
              <a:rPr lang="en-US" sz="3400" dirty="0">
                <a:solidFill>
                  <a:schemeClr val="bg1"/>
                </a:solidFill>
                <a:latin typeface="Calibri" panose="020F0502020204030204" pitchFamily="34" charset="0"/>
                <a:ea typeface="Times New Roman" panose="02020603050405020304" pitchFamily="18" charset="0"/>
              </a:rPr>
              <a:t>…and though I have all faith, so that I could remove mountains…. </a:t>
            </a:r>
            <a:r>
              <a:rPr lang="en-US" dirty="0">
                <a:solidFill>
                  <a:schemeClr val="bg1"/>
                </a:solidFill>
                <a:latin typeface="Calibri" panose="020F0502020204030204" pitchFamily="34" charset="0"/>
                <a:ea typeface="Times New Roman" panose="02020603050405020304" pitchFamily="18" charset="0"/>
              </a:rPr>
              <a:t>– 1 Co.13:2  </a:t>
            </a:r>
            <a:endParaRPr lang="en-US" dirty="0">
              <a:solidFill>
                <a:schemeClr val="bg1"/>
              </a:solidFill>
              <a:latin typeface="Times New Roman" panose="02020603050405020304" pitchFamily="18" charset="0"/>
              <a:ea typeface="Times New Roman" panose="02020603050405020304" pitchFamily="18" charset="0"/>
            </a:endParaRPr>
          </a:p>
          <a:p>
            <a:pPr marL="0" indent="0">
              <a:buNone/>
            </a:pPr>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387967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7990" y="1219200"/>
            <a:ext cx="6858000" cy="1143000"/>
          </a:xfrm>
          <a:blipFill>
            <a:blip r:embed="rId2" cstate="print"/>
            <a:tile tx="0" ty="0" sx="100000" sy="100000" flip="none" algn="tl"/>
          </a:blip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Moriah – Mountain Of Faith (Obedience)</a:t>
            </a:r>
            <a:endParaRPr lang="en-US" sz="4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94865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914400"/>
          </a:xfrm>
        </p:spPr>
        <p:txBody>
          <a:bodyPr/>
          <a:lstStyle/>
          <a:p>
            <a:r>
              <a:rPr lang="en-US" altLang="en-US" sz="3600" dirty="0">
                <a:solidFill>
                  <a:srgbClr val="FFFFCC"/>
                </a:solidFill>
              </a:rPr>
              <a:t>Gn.22</a:t>
            </a:r>
            <a:endParaRPr lang="en-US" altLang="en-US" sz="3600" dirty="0">
              <a:solidFill>
                <a:schemeClr val="bg1"/>
              </a:solidFill>
            </a:endParaRPr>
          </a:p>
        </p:txBody>
      </p:sp>
      <p:sp>
        <p:nvSpPr>
          <p:cNvPr id="3075" name="Rectangle 3"/>
          <p:cNvSpPr>
            <a:spLocks noGrp="1" noChangeArrowheads="1"/>
          </p:cNvSpPr>
          <p:nvPr>
            <p:ph type="body" idx="1"/>
          </p:nvPr>
        </p:nvSpPr>
        <p:spPr>
          <a:xfrm>
            <a:off x="427704" y="990600"/>
            <a:ext cx="8305800" cy="5334000"/>
          </a:xfrm>
        </p:spPr>
        <p:txBody>
          <a:bodyPr/>
          <a:lstStyle/>
          <a:p>
            <a:pPr>
              <a:spcBef>
                <a:spcPts val="600"/>
              </a:spcBef>
              <a:spcAft>
                <a:spcPts val="300"/>
              </a:spcAft>
            </a:pPr>
            <a:r>
              <a:rPr lang="en-US" altLang="en-US" dirty="0">
                <a:solidFill>
                  <a:schemeClr val="bg1"/>
                </a:solidFill>
              </a:rPr>
              <a:t>1-5: Abraham’s supreme test.  Hb.11:19</a:t>
            </a:r>
          </a:p>
          <a:p>
            <a:pPr lvl="1">
              <a:spcBef>
                <a:spcPts val="600"/>
              </a:spcBef>
              <a:spcAft>
                <a:spcPts val="300"/>
              </a:spcAft>
            </a:pPr>
            <a:r>
              <a:rPr lang="en-US" altLang="en-US" sz="3200" dirty="0">
                <a:solidFill>
                  <a:schemeClr val="bg1"/>
                </a:solidFill>
              </a:rPr>
              <a:t>Abraham will give up anything to please God.</a:t>
            </a:r>
          </a:p>
          <a:p>
            <a:pPr lvl="1">
              <a:spcBef>
                <a:spcPts val="600"/>
              </a:spcBef>
              <a:spcAft>
                <a:spcPts val="300"/>
              </a:spcAft>
            </a:pPr>
            <a:r>
              <a:rPr lang="en-US" altLang="en-US" sz="3200" dirty="0">
                <a:solidFill>
                  <a:schemeClr val="bg1"/>
                </a:solidFill>
              </a:rPr>
              <a:t>Obedience is active, not passive.  Hb.11:17</a:t>
            </a: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112940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152400"/>
            <a:ext cx="8229600" cy="914400"/>
          </a:xfrm>
        </p:spPr>
        <p:txBody>
          <a:bodyPr/>
          <a:lstStyle/>
          <a:p>
            <a:r>
              <a:rPr lang="en-US" altLang="en-US" sz="3600" dirty="0">
                <a:solidFill>
                  <a:srgbClr val="FFFFCC"/>
                </a:solidFill>
              </a:rPr>
              <a:t>Even Jesus had to</a:t>
            </a:r>
            <a:br>
              <a:rPr lang="en-US" altLang="en-US" sz="3600" dirty="0">
                <a:solidFill>
                  <a:srgbClr val="FFFFCC"/>
                </a:solidFill>
              </a:rPr>
            </a:br>
            <a:r>
              <a:rPr lang="en-US" altLang="en-US" sz="3600" dirty="0">
                <a:solidFill>
                  <a:srgbClr val="FFFFCC"/>
                </a:solidFill>
              </a:rPr>
              <a:t>learn obedience, Hb.5:8</a:t>
            </a:r>
            <a:endParaRPr lang="en-US" altLang="en-US" sz="3600" dirty="0">
              <a:solidFill>
                <a:schemeClr val="bg1"/>
              </a:solidFill>
            </a:endParaRPr>
          </a:p>
        </p:txBody>
      </p:sp>
      <p:sp>
        <p:nvSpPr>
          <p:cNvPr id="3075" name="Rectangle 3"/>
          <p:cNvSpPr>
            <a:spLocks noGrp="1" noChangeArrowheads="1"/>
          </p:cNvSpPr>
          <p:nvPr>
            <p:ph type="body" idx="1"/>
          </p:nvPr>
        </p:nvSpPr>
        <p:spPr>
          <a:xfrm>
            <a:off x="427704" y="1295400"/>
            <a:ext cx="8305800" cy="5181600"/>
          </a:xfrm>
        </p:spPr>
        <p:txBody>
          <a:bodyPr/>
          <a:lstStyle/>
          <a:p>
            <a:pPr>
              <a:spcBef>
                <a:spcPts val="600"/>
              </a:spcBef>
              <a:spcAft>
                <a:spcPts val="300"/>
              </a:spcAft>
            </a:pPr>
            <a:r>
              <a:rPr lang="en-US" altLang="en-US" dirty="0">
                <a:solidFill>
                  <a:srgbClr val="CCFF99"/>
                </a:solidFill>
              </a:rPr>
              <a:t>‘You can be saved by obedience; I choose grace.’</a:t>
            </a:r>
          </a:p>
          <a:p>
            <a:pPr marL="0" indent="0">
              <a:spcBef>
                <a:spcPts val="600"/>
              </a:spcBef>
              <a:spcAft>
                <a:spcPts val="300"/>
              </a:spcAft>
              <a:buNone/>
            </a:pPr>
            <a:r>
              <a:rPr lang="en-US" altLang="en-US" dirty="0">
                <a:solidFill>
                  <a:schemeClr val="bg1"/>
                </a:solidFill>
              </a:rPr>
              <a:t>	</a:t>
            </a:r>
            <a:r>
              <a:rPr lang="en-US" altLang="en-US" sz="2400" dirty="0">
                <a:solidFill>
                  <a:srgbClr val="FFFF00"/>
                </a:solidFill>
              </a:rPr>
              <a:t>1. </a:t>
            </a:r>
            <a:r>
              <a:rPr lang="en-US" altLang="en-US" dirty="0">
                <a:solidFill>
                  <a:schemeClr val="bg1"/>
                </a:solidFill>
              </a:rPr>
              <a:t>False choice.  Tit.2:11-12</a:t>
            </a:r>
          </a:p>
          <a:p>
            <a:pPr marL="0" indent="0">
              <a:buNone/>
            </a:pPr>
            <a:endParaRPr lang="en-US" altLang="en-US" dirty="0">
              <a:solidFill>
                <a:schemeClr val="bg1"/>
              </a:solidFill>
            </a:endParaRPr>
          </a:p>
        </p:txBody>
      </p:sp>
      <p:sp>
        <p:nvSpPr>
          <p:cNvPr id="2" name="Rectangle 1">
            <a:extLst>
              <a:ext uri="{FF2B5EF4-FFF2-40B4-BE49-F238E27FC236}">
                <a16:creationId xmlns:a16="http://schemas.microsoft.com/office/drawing/2014/main" xmlns="" id="{6AD01F35-26AF-445A-8C2A-D857FAD4FD79}"/>
              </a:ext>
            </a:extLst>
          </p:cNvPr>
          <p:cNvSpPr/>
          <p:nvPr/>
        </p:nvSpPr>
        <p:spPr>
          <a:xfrm>
            <a:off x="1189220" y="3124200"/>
            <a:ext cx="6781800" cy="3124200"/>
          </a:xfrm>
          <a:prstGeom prst="rect">
            <a:avLst/>
          </a:prstGeom>
          <a:solidFill>
            <a:schemeClr val="accent2">
              <a:lumMod val="50000"/>
            </a:schemeClr>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400"/>
              </a:spcAft>
            </a:pPr>
            <a:r>
              <a:rPr lang="en-US" sz="3600" dirty="0">
                <a:solidFill>
                  <a:schemeClr val="bg1"/>
                </a:solidFill>
              </a:rPr>
              <a:t>Grace </a:t>
            </a:r>
            <a:r>
              <a:rPr lang="en-US" sz="3600" b="1" u="sng" dirty="0">
                <a:solidFill>
                  <a:schemeClr val="bg1"/>
                </a:solidFill>
              </a:rPr>
              <a:t>trains</a:t>
            </a:r>
            <a:r>
              <a:rPr lang="en-US" sz="3600" dirty="0">
                <a:solidFill>
                  <a:schemeClr val="bg1"/>
                </a:solidFill>
              </a:rPr>
              <a:t> in obedience:  ‘</a:t>
            </a:r>
            <a:r>
              <a:rPr lang="en-US" sz="3600" b="1" u="sng" dirty="0">
                <a:solidFill>
                  <a:schemeClr val="bg1"/>
                </a:solidFill>
              </a:rPr>
              <a:t>teaching</a:t>
            </a:r>
            <a:r>
              <a:rPr lang="en-US" sz="3600" dirty="0">
                <a:solidFill>
                  <a:schemeClr val="bg1"/>
                </a:solidFill>
              </a:rPr>
              <a:t> us’ . . .</a:t>
            </a:r>
          </a:p>
          <a:p>
            <a:pPr algn="ctr">
              <a:spcAft>
                <a:spcPts val="400"/>
              </a:spcAft>
            </a:pPr>
            <a:r>
              <a:rPr lang="en-US" sz="3600" dirty="0">
                <a:solidFill>
                  <a:schemeClr val="bg1"/>
                </a:solidFill>
              </a:rPr>
              <a:t>‘To </a:t>
            </a:r>
            <a:r>
              <a:rPr lang="en-US" sz="3600" b="1" u="sng" dirty="0">
                <a:solidFill>
                  <a:schemeClr val="bg1"/>
                </a:solidFill>
              </a:rPr>
              <a:t>train</a:t>
            </a:r>
            <a:r>
              <a:rPr lang="en-US" sz="3600" dirty="0">
                <a:solidFill>
                  <a:schemeClr val="bg1"/>
                </a:solidFill>
              </a:rPr>
              <a:t> children’ (Ac.22:3).</a:t>
            </a:r>
          </a:p>
          <a:p>
            <a:pPr algn="ctr"/>
            <a:r>
              <a:rPr lang="en-US" sz="3600" dirty="0">
                <a:solidFill>
                  <a:schemeClr val="bg1"/>
                </a:solidFill>
              </a:rPr>
              <a:t>  1 T.1:20, deliver to </a:t>
            </a:r>
            <a:r>
              <a:rPr lang="en-US" sz="3600" dirty="0" err="1">
                <a:solidFill>
                  <a:schemeClr val="bg1"/>
                </a:solidFill>
              </a:rPr>
              <a:t>satan</a:t>
            </a:r>
            <a:r>
              <a:rPr lang="en-US" sz="3600" dirty="0">
                <a:solidFill>
                  <a:schemeClr val="bg1"/>
                </a:solidFill>
              </a:rPr>
              <a:t> to </a:t>
            </a:r>
            <a:r>
              <a:rPr lang="en-US" sz="3600" b="1" u="sng" dirty="0">
                <a:solidFill>
                  <a:schemeClr val="bg1"/>
                </a:solidFill>
              </a:rPr>
              <a:t>learn</a:t>
            </a:r>
            <a:r>
              <a:rPr lang="en-US" sz="3600" dirty="0">
                <a:solidFill>
                  <a:schemeClr val="bg1"/>
                </a:solidFill>
              </a:rPr>
              <a:t> not to blaspheme.</a:t>
            </a:r>
          </a:p>
        </p:txBody>
      </p:sp>
    </p:spTree>
    <p:extLst>
      <p:ext uri="{BB962C8B-B14F-4D97-AF65-F5344CB8AC3E}">
        <p14:creationId xmlns:p14="http://schemas.microsoft.com/office/powerpoint/2010/main" xmlns="" val="203069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152400"/>
            <a:ext cx="8229600" cy="914400"/>
          </a:xfrm>
        </p:spPr>
        <p:txBody>
          <a:bodyPr/>
          <a:lstStyle/>
          <a:p>
            <a:r>
              <a:rPr lang="en-US" altLang="en-US" sz="3600" dirty="0">
                <a:solidFill>
                  <a:srgbClr val="FFFFCC"/>
                </a:solidFill>
              </a:rPr>
              <a:t>Even Jesus had to</a:t>
            </a:r>
            <a:br>
              <a:rPr lang="en-US" altLang="en-US" sz="3600" dirty="0">
                <a:solidFill>
                  <a:srgbClr val="FFFFCC"/>
                </a:solidFill>
              </a:rPr>
            </a:br>
            <a:r>
              <a:rPr lang="en-US" altLang="en-US" sz="3600" dirty="0">
                <a:solidFill>
                  <a:srgbClr val="FFFFCC"/>
                </a:solidFill>
              </a:rPr>
              <a:t>learn obedience, Hb.5:8</a:t>
            </a:r>
            <a:endParaRPr lang="en-US" altLang="en-US" sz="3600" dirty="0">
              <a:solidFill>
                <a:schemeClr val="bg1"/>
              </a:solidFill>
            </a:endParaRPr>
          </a:p>
        </p:txBody>
      </p:sp>
      <p:sp>
        <p:nvSpPr>
          <p:cNvPr id="3075" name="Rectangle 3"/>
          <p:cNvSpPr>
            <a:spLocks noGrp="1" noChangeArrowheads="1"/>
          </p:cNvSpPr>
          <p:nvPr>
            <p:ph type="body" idx="1"/>
          </p:nvPr>
        </p:nvSpPr>
        <p:spPr>
          <a:xfrm>
            <a:off x="427704" y="1295400"/>
            <a:ext cx="8305800" cy="5334000"/>
          </a:xfrm>
        </p:spPr>
        <p:txBody>
          <a:bodyPr/>
          <a:lstStyle/>
          <a:p>
            <a:pPr>
              <a:spcBef>
                <a:spcPts val="600"/>
              </a:spcBef>
              <a:spcAft>
                <a:spcPts val="300"/>
              </a:spcAft>
              <a:buFont typeface="Arial" panose="020B0604020202020204" pitchFamily="34" charset="0"/>
              <a:buChar char="•"/>
            </a:pPr>
            <a:r>
              <a:rPr lang="en-US" altLang="en-US" dirty="0">
                <a:solidFill>
                  <a:srgbClr val="CCFF99"/>
                </a:solidFill>
              </a:rPr>
              <a:t>‘You can be saved by obedience; I choose grace.’</a:t>
            </a:r>
          </a:p>
          <a:p>
            <a:pPr marL="0" indent="0">
              <a:spcBef>
                <a:spcPts val="600"/>
              </a:spcBef>
              <a:spcAft>
                <a:spcPts val="300"/>
              </a:spcAft>
              <a:buNone/>
            </a:pPr>
            <a:r>
              <a:rPr lang="en-US" altLang="en-US" sz="2400" dirty="0">
                <a:solidFill>
                  <a:srgbClr val="FFFF00"/>
                </a:solidFill>
              </a:rPr>
              <a:t>	1. </a:t>
            </a:r>
            <a:r>
              <a:rPr lang="en-US" altLang="en-US" dirty="0">
                <a:solidFill>
                  <a:schemeClr val="bg1"/>
                </a:solidFill>
              </a:rPr>
              <a:t>False choice.  Tit.2:11-12</a:t>
            </a:r>
          </a:p>
          <a:p>
            <a:pPr marL="0" indent="0">
              <a:spcBef>
                <a:spcPts val="600"/>
              </a:spcBef>
              <a:spcAft>
                <a:spcPts val="300"/>
              </a:spcAft>
              <a:buNone/>
            </a:pPr>
            <a:r>
              <a:rPr lang="en-US" altLang="en-US" sz="2400" dirty="0">
                <a:solidFill>
                  <a:schemeClr val="bg1"/>
                </a:solidFill>
              </a:rPr>
              <a:t>	</a:t>
            </a:r>
            <a:r>
              <a:rPr lang="en-US" altLang="en-US" sz="2400" dirty="0">
                <a:solidFill>
                  <a:srgbClr val="FFFF00"/>
                </a:solidFill>
              </a:rPr>
              <a:t>2. </a:t>
            </a:r>
            <a:r>
              <a:rPr lang="en-US" altLang="en-US" dirty="0">
                <a:solidFill>
                  <a:schemeClr val="bg1"/>
                </a:solidFill>
              </a:rPr>
              <a:t>Fantasy choice.  Hb.5:9 requires us 	   to do what He did – obey.</a:t>
            </a:r>
          </a:p>
          <a:p>
            <a:pPr marL="0" indent="0">
              <a:spcBef>
                <a:spcPts val="600"/>
              </a:spcBef>
              <a:spcAft>
                <a:spcPts val="300"/>
              </a:spcAft>
              <a:buNone/>
            </a:pPr>
            <a:r>
              <a:rPr lang="en-US" altLang="en-US" sz="2400" dirty="0">
                <a:solidFill>
                  <a:schemeClr val="bg1"/>
                </a:solidFill>
              </a:rPr>
              <a:t>	</a:t>
            </a:r>
            <a:r>
              <a:rPr lang="en-US" altLang="en-US" sz="2400" dirty="0">
                <a:solidFill>
                  <a:srgbClr val="FFFF00"/>
                </a:solidFill>
              </a:rPr>
              <a:t>3. </a:t>
            </a:r>
            <a:r>
              <a:rPr lang="en-US" altLang="en-US" dirty="0">
                <a:solidFill>
                  <a:schemeClr val="bg1"/>
                </a:solidFill>
              </a:rPr>
              <a:t>Fleshly choice.  No bargains from 	   death row.</a:t>
            </a:r>
          </a:p>
          <a:p>
            <a:pPr>
              <a:spcBef>
                <a:spcPts val="600"/>
              </a:spcBef>
              <a:spcAft>
                <a:spcPts val="300"/>
              </a:spcAft>
              <a:buFont typeface="Arial" panose="020B0604020202020204" pitchFamily="34" charset="0"/>
              <a:buChar char="•"/>
            </a:pPr>
            <a:r>
              <a:rPr lang="en-US" altLang="en-US" dirty="0">
                <a:solidFill>
                  <a:schemeClr val="bg1"/>
                </a:solidFill>
              </a:rPr>
              <a:t>Jesus learned obedience by suffering, not mere agreement.   </a:t>
            </a: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78945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152400"/>
            <a:ext cx="8229600" cy="914400"/>
          </a:xfrm>
        </p:spPr>
        <p:txBody>
          <a:bodyPr/>
          <a:lstStyle/>
          <a:p>
            <a:r>
              <a:rPr lang="en-US" altLang="en-US" sz="3600" dirty="0">
                <a:solidFill>
                  <a:srgbClr val="FFFFCC"/>
                </a:solidFill>
              </a:rPr>
              <a:t>Even Jesus had to</a:t>
            </a:r>
            <a:br>
              <a:rPr lang="en-US" altLang="en-US" sz="3600" dirty="0">
                <a:solidFill>
                  <a:srgbClr val="FFFFCC"/>
                </a:solidFill>
              </a:rPr>
            </a:br>
            <a:r>
              <a:rPr lang="en-US" altLang="en-US" sz="3600" dirty="0">
                <a:solidFill>
                  <a:srgbClr val="FFFFCC"/>
                </a:solidFill>
              </a:rPr>
              <a:t>learn obedience, Hb.5:8</a:t>
            </a:r>
            <a:endParaRPr lang="en-US" altLang="en-US" sz="3600" dirty="0">
              <a:solidFill>
                <a:schemeClr val="bg1"/>
              </a:solidFill>
            </a:endParaRPr>
          </a:p>
        </p:txBody>
      </p:sp>
      <p:sp>
        <p:nvSpPr>
          <p:cNvPr id="3075" name="Rectangle 3"/>
          <p:cNvSpPr>
            <a:spLocks noGrp="1" noChangeArrowheads="1"/>
          </p:cNvSpPr>
          <p:nvPr>
            <p:ph type="body" idx="1"/>
          </p:nvPr>
        </p:nvSpPr>
        <p:spPr>
          <a:xfrm>
            <a:off x="427704" y="1295400"/>
            <a:ext cx="8305800" cy="5105400"/>
          </a:xfrm>
        </p:spPr>
        <p:txBody>
          <a:bodyPr/>
          <a:lstStyle/>
          <a:p>
            <a:pPr>
              <a:spcBef>
                <a:spcPts val="600"/>
              </a:spcBef>
              <a:spcAft>
                <a:spcPts val="300"/>
              </a:spcAft>
              <a:buFont typeface="Arial" panose="020B0604020202020204" pitchFamily="34" charset="0"/>
              <a:buChar char="•"/>
            </a:pPr>
            <a:r>
              <a:rPr lang="en-US" altLang="en-US" dirty="0">
                <a:solidFill>
                  <a:schemeClr val="bg1"/>
                </a:solidFill>
              </a:rPr>
              <a:t>To obey is to surrender our will to Lord’s.</a:t>
            </a:r>
          </a:p>
          <a:p>
            <a:pPr>
              <a:spcBef>
                <a:spcPts val="600"/>
              </a:spcBef>
              <a:spcAft>
                <a:spcPts val="300"/>
              </a:spcAft>
              <a:buFont typeface="Arial" panose="020B0604020202020204" pitchFamily="34" charset="0"/>
              <a:buChar char="•"/>
            </a:pPr>
            <a:endParaRPr lang="en-US" altLang="en-US" dirty="0">
              <a:solidFill>
                <a:schemeClr val="bg1"/>
              </a:solidFill>
            </a:endParaRPr>
          </a:p>
          <a:p>
            <a:pPr marL="457200" lvl="1" indent="-457200" algn="ctr">
              <a:spcBef>
                <a:spcPts val="2400"/>
              </a:spcBef>
              <a:spcAft>
                <a:spcPts val="300"/>
              </a:spcAft>
              <a:buNone/>
            </a:pPr>
            <a:r>
              <a:rPr lang="en-US" altLang="en-US" sz="3600" dirty="0">
                <a:solidFill>
                  <a:srgbClr val="CCFFFF"/>
                </a:solidFill>
              </a:rPr>
              <a:t>Does this excuse you?</a:t>
            </a:r>
          </a:p>
          <a:p>
            <a:pPr marL="457200" lvl="1" indent="-457200" algn="ctr">
              <a:spcBef>
                <a:spcPts val="0"/>
              </a:spcBef>
              <a:spcAft>
                <a:spcPts val="300"/>
              </a:spcAft>
              <a:buNone/>
            </a:pPr>
            <a:endParaRPr lang="en-US" altLang="en-US" sz="3600" dirty="0">
              <a:solidFill>
                <a:srgbClr val="99FF33"/>
              </a:solidFill>
            </a:endParaRPr>
          </a:p>
          <a:p>
            <a:pPr marL="457200" lvl="1" indent="-457200" algn="ctr">
              <a:spcBef>
                <a:spcPts val="0"/>
              </a:spcBef>
              <a:spcAft>
                <a:spcPts val="300"/>
              </a:spcAft>
              <a:buNone/>
            </a:pPr>
            <a:endParaRPr lang="en-US" altLang="en-US" sz="3600" dirty="0">
              <a:solidFill>
                <a:srgbClr val="99FF33"/>
              </a:solidFill>
            </a:endParaRPr>
          </a:p>
          <a:p>
            <a:pPr marL="457200" lvl="1" indent="-457200" algn="ctr">
              <a:spcBef>
                <a:spcPts val="0"/>
              </a:spcBef>
              <a:spcAft>
                <a:spcPts val="300"/>
              </a:spcAft>
              <a:buNone/>
            </a:pPr>
            <a:r>
              <a:rPr lang="en-US" altLang="en-US" sz="3600" dirty="0">
                <a:solidFill>
                  <a:srgbClr val="CCFFFF"/>
                </a:solidFill>
              </a:rPr>
              <a:t>What could Jesus say?   Abraham?  </a:t>
            </a:r>
          </a:p>
          <a:p>
            <a:pPr marL="457200" lvl="1" indent="-457200" algn="ctr">
              <a:spcBef>
                <a:spcPts val="600"/>
              </a:spcBef>
              <a:spcAft>
                <a:spcPts val="300"/>
              </a:spcAft>
              <a:buNone/>
            </a:pPr>
            <a:r>
              <a:rPr lang="en-US" altLang="en-US" sz="3600" dirty="0">
                <a:solidFill>
                  <a:schemeClr val="bg1"/>
                </a:solidFill>
              </a:rPr>
              <a:t>2 Th.1:8</a:t>
            </a:r>
          </a:p>
          <a:p>
            <a:pPr marL="0" indent="0">
              <a:buNone/>
            </a:pPr>
            <a:endParaRPr lang="en-US" altLang="en-US" dirty="0">
              <a:solidFill>
                <a:schemeClr val="bg1"/>
              </a:solidFill>
            </a:endParaRPr>
          </a:p>
        </p:txBody>
      </p:sp>
      <p:sp>
        <p:nvSpPr>
          <p:cNvPr id="2" name="Rectangle 1">
            <a:extLst>
              <a:ext uri="{FF2B5EF4-FFF2-40B4-BE49-F238E27FC236}">
                <a16:creationId xmlns:a16="http://schemas.microsoft.com/office/drawing/2014/main" xmlns="" id="{49E6B005-A239-4E31-BBD8-948BF3CBCAA8}"/>
              </a:ext>
            </a:extLst>
          </p:cNvPr>
          <p:cNvSpPr/>
          <p:nvPr/>
        </p:nvSpPr>
        <p:spPr>
          <a:xfrm>
            <a:off x="884420" y="1981200"/>
            <a:ext cx="7391400" cy="762000"/>
          </a:xfrm>
          <a:prstGeom prst="rect">
            <a:avLst/>
          </a:prstGeom>
          <a:blipFill>
            <a:blip r:embed="rId2" cstate="print"/>
            <a:tile tx="0" ty="0" sx="100000" sy="100000" flip="none" algn="tl"/>
          </a:blip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2">
                    <a:lumMod val="50000"/>
                  </a:schemeClr>
                </a:solidFill>
              </a:rPr>
              <a:t>‘I don’t enjoy Bible study / worship…’</a:t>
            </a:r>
          </a:p>
        </p:txBody>
      </p:sp>
      <p:sp>
        <p:nvSpPr>
          <p:cNvPr id="5" name="Rectangle 4">
            <a:extLst>
              <a:ext uri="{FF2B5EF4-FFF2-40B4-BE49-F238E27FC236}">
                <a16:creationId xmlns:a16="http://schemas.microsoft.com/office/drawing/2014/main" xmlns="" id="{4FF2B193-DCD2-4657-9A84-A85DCFEC9B2A}"/>
              </a:ext>
            </a:extLst>
          </p:cNvPr>
          <p:cNvSpPr/>
          <p:nvPr/>
        </p:nvSpPr>
        <p:spPr>
          <a:xfrm>
            <a:off x="884420" y="3702570"/>
            <a:ext cx="7391400" cy="762000"/>
          </a:xfrm>
          <a:prstGeom prst="rect">
            <a:avLst/>
          </a:prstGeom>
          <a:blipFill>
            <a:blip r:embed="rId2" cstate="print"/>
            <a:tile tx="0" ty="0" sx="100000" sy="100000" flip="none" algn="tl"/>
          </a:blip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2">
                    <a:lumMod val="50000"/>
                  </a:schemeClr>
                </a:solidFill>
              </a:rPr>
              <a:t>‘Not fair for me to work…till others do’</a:t>
            </a:r>
          </a:p>
        </p:txBody>
      </p:sp>
    </p:spTree>
    <p:extLst>
      <p:ext uri="{BB962C8B-B14F-4D97-AF65-F5344CB8AC3E}">
        <p14:creationId xmlns:p14="http://schemas.microsoft.com/office/powerpoint/2010/main" xmlns="" val="347236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7990" y="838200"/>
            <a:ext cx="6858000" cy="457199"/>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Moriah – Mountain Of Faith (Obedience)</a:t>
            </a:r>
          </a:p>
        </p:txBody>
      </p:sp>
      <p:sp>
        <p:nvSpPr>
          <p:cNvPr id="3" name="Title 1">
            <a:extLst>
              <a:ext uri="{FF2B5EF4-FFF2-40B4-BE49-F238E27FC236}">
                <a16:creationId xmlns:a16="http://schemas.microsoft.com/office/drawing/2014/main" xmlns="" id="{290C6246-1831-4340-A92A-5812126FDE4F}"/>
              </a:ext>
            </a:extLst>
          </p:cNvPr>
          <p:cNvSpPr txBox="1">
            <a:spLocks/>
          </p:cNvSpPr>
          <p:nvPr/>
        </p:nvSpPr>
        <p:spPr bwMode="auto">
          <a:xfrm>
            <a:off x="1157990" y="1447800"/>
            <a:ext cx="6858000" cy="1143000"/>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 Sinai – Mountain</a:t>
            </a:r>
            <a:b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Of God’s Word</a:t>
            </a:r>
            <a:endParaRPr lang="en-US" sz="4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259000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152400"/>
            <a:ext cx="8229600" cy="914400"/>
          </a:xfrm>
        </p:spPr>
        <p:txBody>
          <a:bodyPr/>
          <a:lstStyle/>
          <a:p>
            <a:r>
              <a:rPr lang="en-US" altLang="en-US" sz="3600" dirty="0">
                <a:solidFill>
                  <a:srgbClr val="FFFFCC"/>
                </a:solidFill>
              </a:rPr>
              <a:t>Ex.19:18-19, Law</a:t>
            </a:r>
            <a:endParaRPr lang="en-US" altLang="en-US" sz="3600" dirty="0">
              <a:solidFill>
                <a:schemeClr val="bg1"/>
              </a:solidFill>
            </a:endParaRPr>
          </a:p>
        </p:txBody>
      </p:sp>
      <p:sp>
        <p:nvSpPr>
          <p:cNvPr id="3075" name="Rectangle 3"/>
          <p:cNvSpPr>
            <a:spLocks noGrp="1" noChangeArrowheads="1"/>
          </p:cNvSpPr>
          <p:nvPr>
            <p:ph type="body" idx="1"/>
          </p:nvPr>
        </p:nvSpPr>
        <p:spPr>
          <a:xfrm>
            <a:off x="365526" y="1219200"/>
            <a:ext cx="8428704" cy="5105400"/>
          </a:xfrm>
        </p:spPr>
        <p:txBody>
          <a:bodyPr/>
          <a:lstStyle/>
          <a:p>
            <a:pPr marL="0" indent="0" algn="ctr">
              <a:spcBef>
                <a:spcPts val="600"/>
              </a:spcBef>
              <a:spcAft>
                <a:spcPts val="300"/>
              </a:spcAft>
              <a:buNone/>
            </a:pPr>
            <a:r>
              <a:rPr lang="en-US" altLang="en-US" dirty="0">
                <a:solidFill>
                  <a:schemeClr val="bg1"/>
                </a:solidFill>
              </a:rPr>
              <a:t>No one dared add to /take from it,</a:t>
            </a:r>
            <a:br>
              <a:rPr lang="en-US" altLang="en-US" dirty="0">
                <a:solidFill>
                  <a:schemeClr val="bg1"/>
                </a:solidFill>
              </a:rPr>
            </a:br>
            <a:r>
              <a:rPr lang="en-US" altLang="en-US" dirty="0">
                <a:solidFill>
                  <a:schemeClr val="bg1"/>
                </a:solidFill>
              </a:rPr>
              <a:t>Hb.12:18-21</a:t>
            </a:r>
          </a:p>
          <a:p>
            <a:pPr marL="914400" lvl="1" indent="-514350">
              <a:spcBef>
                <a:spcPts val="600"/>
              </a:spcBef>
              <a:spcAft>
                <a:spcPts val="300"/>
              </a:spcAft>
              <a:buAutoNum type="arabicPeriod"/>
            </a:pPr>
            <a:r>
              <a:rPr lang="en-US" altLang="en-US" sz="3200" dirty="0">
                <a:solidFill>
                  <a:srgbClr val="FFFFCC"/>
                </a:solidFill>
              </a:rPr>
              <a:t>Later, away from presence of God, they dared.    </a:t>
            </a:r>
            <a:r>
              <a:rPr lang="en-US" altLang="en-US" sz="3200" dirty="0">
                <a:solidFill>
                  <a:schemeClr val="bg1"/>
                </a:solidFill>
              </a:rPr>
              <a:t>Dt.4:2</a:t>
            </a:r>
          </a:p>
          <a:p>
            <a:pPr marL="914400" lvl="1" indent="-514350">
              <a:spcBef>
                <a:spcPts val="600"/>
              </a:spcBef>
              <a:spcAft>
                <a:spcPts val="600"/>
              </a:spcAft>
              <a:buAutoNum type="arabicPeriod"/>
            </a:pPr>
            <a:r>
              <a:rPr lang="en-US" altLang="en-US" sz="3200" dirty="0">
                <a:solidFill>
                  <a:srgbClr val="FFFFCC"/>
                </a:solidFill>
              </a:rPr>
              <a:t>‘Blinded by the Bible’??   </a:t>
            </a:r>
            <a:r>
              <a:rPr lang="en-US" altLang="en-US" sz="3200" dirty="0">
                <a:solidFill>
                  <a:schemeClr val="bg1"/>
                </a:solidFill>
              </a:rPr>
              <a:t>Ac.28:26-27</a:t>
            </a:r>
          </a:p>
          <a:p>
            <a:r>
              <a:rPr lang="en-US" altLang="en-US" dirty="0">
                <a:solidFill>
                  <a:schemeClr val="bg1"/>
                </a:solidFill>
              </a:rPr>
              <a:t>Ex.20: </a:t>
            </a:r>
            <a:r>
              <a:rPr lang="en-US" altLang="en-US" dirty="0">
                <a:solidFill>
                  <a:srgbClr val="CCFFFF"/>
                </a:solidFill>
              </a:rPr>
              <a:t>highest moral code at that time</a:t>
            </a:r>
          </a:p>
          <a:p>
            <a:pPr lvl="1">
              <a:spcAft>
                <a:spcPts val="600"/>
              </a:spcAft>
            </a:pPr>
            <a:r>
              <a:rPr lang="en-US" altLang="en-US" sz="3200" dirty="0">
                <a:solidFill>
                  <a:schemeClr val="bg1"/>
                </a:solidFill>
              </a:rPr>
              <a:t>Where did it originate?</a:t>
            </a:r>
          </a:p>
          <a:p>
            <a:r>
              <a:rPr lang="en-US" altLang="en-US" dirty="0">
                <a:solidFill>
                  <a:schemeClr val="bg1"/>
                </a:solidFill>
              </a:rPr>
              <a:t>Mt.5-7, </a:t>
            </a:r>
            <a:r>
              <a:rPr lang="en-US" altLang="en-US" dirty="0">
                <a:solidFill>
                  <a:srgbClr val="CCFFFF"/>
                </a:solidFill>
              </a:rPr>
              <a:t>highest moral code of all time</a:t>
            </a: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368583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2307</TotalTime>
  <Words>636</Words>
  <Application>Microsoft Office PowerPoint</Application>
  <PresentationFormat>On-screen Show (4:3)</PresentationFormat>
  <Paragraphs>97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Slide 1</vt:lpstr>
      <vt:lpstr>Symbolic mountains</vt:lpstr>
      <vt:lpstr>I. Moriah – Mountain Of Faith (Obedience)</vt:lpstr>
      <vt:lpstr>Gn.22</vt:lpstr>
      <vt:lpstr>Even Jesus had to learn obedience, Hb.5:8</vt:lpstr>
      <vt:lpstr>Even Jesus had to learn obedience, Hb.5:8</vt:lpstr>
      <vt:lpstr>Even Jesus had to learn obedience, Hb.5:8</vt:lpstr>
      <vt:lpstr>I. Moriah – Mountain Of Faith (Obedience)</vt:lpstr>
      <vt:lpstr>Ex.19:18-19, Law</vt:lpstr>
      <vt:lpstr>I. Moriah – Mountain Of Faith (Obedience)</vt:lpstr>
      <vt:lpstr>Num.20:22-29, death of Aaron</vt:lpstr>
      <vt:lpstr>I. Moriah – Mountain Of Faith (Obedience)</vt:lpstr>
      <vt:lpstr>Dt.32:48-52;  34:1-7</vt:lpstr>
      <vt:lpstr>I. Moriah – Mountain Of Faith (Obedience)</vt:lpstr>
      <vt:lpstr>1 K.18, Elijah and Israel</vt:lpstr>
      <vt:lpstr>1 K.18, Elijah and Israel</vt:lpstr>
      <vt:lpstr>I. Moriah – Mountain Of Faith (Obedience)</vt:lpstr>
      <vt:lpstr>Isa.2:2-3</vt:lpstr>
      <vt:lpstr>Hebrews 12:22-24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church of Christ</cp:lastModifiedBy>
  <cp:revision>289</cp:revision>
  <dcterms:created xsi:type="dcterms:W3CDTF">2004-01-08T21:08:14Z</dcterms:created>
  <dcterms:modified xsi:type="dcterms:W3CDTF">2017-11-27T01:30:31Z</dcterms:modified>
</cp:coreProperties>
</file>