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0"/>
  </p:notesMasterIdLst>
  <p:sldIdLst>
    <p:sldId id="368" r:id="rId3"/>
    <p:sldId id="369" r:id="rId4"/>
    <p:sldId id="370" r:id="rId5"/>
    <p:sldId id="388" r:id="rId6"/>
    <p:sldId id="371" r:id="rId7"/>
    <p:sldId id="389" r:id="rId8"/>
    <p:sldId id="390" r:id="rId9"/>
    <p:sldId id="384" r:id="rId10"/>
    <p:sldId id="391" r:id="rId11"/>
    <p:sldId id="392" r:id="rId12"/>
    <p:sldId id="393" r:id="rId13"/>
    <p:sldId id="394" r:id="rId14"/>
    <p:sldId id="386" r:id="rId15"/>
    <p:sldId id="395" r:id="rId16"/>
    <p:sldId id="396" r:id="rId17"/>
    <p:sldId id="383" r:id="rId18"/>
    <p:sldId id="3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FF9900"/>
    <a:srgbClr val="FFFFCC"/>
    <a:srgbClr val="FFCC00"/>
    <a:srgbClr val="663300"/>
    <a:srgbClr val="0066FF"/>
    <a:srgbClr val="CCFFFF"/>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pPr/>
              <a:t>12/3/2017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pPr/>
              <a:t>‹#›</a:t>
            </a:fld>
            <a:endParaRPr lang="en-US"/>
          </a:p>
        </p:txBody>
      </p:sp>
    </p:spTree>
    <p:extLst>
      <p:ext uri="{BB962C8B-B14F-4D97-AF65-F5344CB8AC3E}">
        <p14:creationId xmlns:p14="http://schemas.microsoft.com/office/powerpoint/2010/main" xmlns=""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xmlns=""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xmlns=""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xmlns="" val="1625706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8A348-F764-4027-93E5-50EDA6BF1C1C}" type="slidenum">
              <a:rPr lang="en-US" smtClean="0"/>
              <a:pPr/>
              <a:t>‹#›</a:t>
            </a:fld>
            <a:endParaRPr lang="en-US"/>
          </a:p>
        </p:txBody>
      </p:sp>
    </p:spTree>
    <p:extLst>
      <p:ext uri="{BB962C8B-B14F-4D97-AF65-F5344CB8AC3E}">
        <p14:creationId xmlns:p14="http://schemas.microsoft.com/office/powerpoint/2010/main" xmlns="" val="2578022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F3B88-9178-4F37-819D-9A00BC7E1D0C}" type="slidenum">
              <a:rPr lang="en-US" smtClean="0"/>
              <a:pPr/>
              <a:t>‹#›</a:t>
            </a:fld>
            <a:endParaRPr lang="en-US"/>
          </a:p>
        </p:txBody>
      </p:sp>
    </p:spTree>
    <p:extLst>
      <p:ext uri="{BB962C8B-B14F-4D97-AF65-F5344CB8AC3E}">
        <p14:creationId xmlns:p14="http://schemas.microsoft.com/office/powerpoint/2010/main" xmlns="" val="396069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82199-33B0-4495-A86D-C884FE228AD0}" type="slidenum">
              <a:rPr lang="en-US" smtClean="0"/>
              <a:pPr/>
              <a:t>‹#›</a:t>
            </a:fld>
            <a:endParaRPr lang="en-US"/>
          </a:p>
        </p:txBody>
      </p:sp>
    </p:spTree>
    <p:extLst>
      <p:ext uri="{BB962C8B-B14F-4D97-AF65-F5344CB8AC3E}">
        <p14:creationId xmlns:p14="http://schemas.microsoft.com/office/powerpoint/2010/main" xmlns="" val="2475071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9C72D-86C2-4051-B16B-D138B0069E99}" type="slidenum">
              <a:rPr lang="en-US" smtClean="0"/>
              <a:pPr/>
              <a:t>‹#›</a:t>
            </a:fld>
            <a:endParaRPr lang="en-US"/>
          </a:p>
        </p:txBody>
      </p:sp>
    </p:spTree>
    <p:extLst>
      <p:ext uri="{BB962C8B-B14F-4D97-AF65-F5344CB8AC3E}">
        <p14:creationId xmlns:p14="http://schemas.microsoft.com/office/powerpoint/2010/main" xmlns="" val="1720558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497A1-742C-4E57-8AF3-736A8F4378B8}" type="slidenum">
              <a:rPr lang="en-US" smtClean="0"/>
              <a:pPr/>
              <a:t>‹#›</a:t>
            </a:fld>
            <a:endParaRPr lang="en-US"/>
          </a:p>
        </p:txBody>
      </p:sp>
    </p:spTree>
    <p:extLst>
      <p:ext uri="{BB962C8B-B14F-4D97-AF65-F5344CB8AC3E}">
        <p14:creationId xmlns:p14="http://schemas.microsoft.com/office/powerpoint/2010/main" xmlns="" val="1713661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FF45D-6DFA-4FD1-9245-CF0B143DEF96}" type="slidenum">
              <a:rPr lang="en-US" smtClean="0"/>
              <a:pPr/>
              <a:t>‹#›</a:t>
            </a:fld>
            <a:endParaRPr lang="en-US"/>
          </a:p>
        </p:txBody>
      </p:sp>
    </p:spTree>
    <p:extLst>
      <p:ext uri="{BB962C8B-B14F-4D97-AF65-F5344CB8AC3E}">
        <p14:creationId xmlns:p14="http://schemas.microsoft.com/office/powerpoint/2010/main" xmlns="" val="2203437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113F87-4736-461E-8519-1FE2C4DE638B}" type="slidenum">
              <a:rPr lang="en-US" smtClean="0"/>
              <a:pPr/>
              <a:t>‹#›</a:t>
            </a:fld>
            <a:endParaRPr lang="en-US"/>
          </a:p>
        </p:txBody>
      </p:sp>
    </p:spTree>
    <p:extLst>
      <p:ext uri="{BB962C8B-B14F-4D97-AF65-F5344CB8AC3E}">
        <p14:creationId xmlns:p14="http://schemas.microsoft.com/office/powerpoint/2010/main" xmlns="" val="1527532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17B4E-6D93-4083-A7F5-B7B3E5A209D0}" type="slidenum">
              <a:rPr lang="en-US" smtClean="0"/>
              <a:pPr/>
              <a:t>‹#›</a:t>
            </a:fld>
            <a:endParaRPr lang="en-US"/>
          </a:p>
        </p:txBody>
      </p:sp>
    </p:spTree>
    <p:extLst>
      <p:ext uri="{BB962C8B-B14F-4D97-AF65-F5344CB8AC3E}">
        <p14:creationId xmlns:p14="http://schemas.microsoft.com/office/powerpoint/2010/main" xmlns="" val="22109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xmlns="" val="38260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44125-0CA2-4809-AFBB-C79CA0EB280A}" type="slidenum">
              <a:rPr lang="en-US" smtClean="0"/>
              <a:pPr/>
              <a:t>‹#›</a:t>
            </a:fld>
            <a:endParaRPr lang="en-US"/>
          </a:p>
        </p:txBody>
      </p:sp>
    </p:spTree>
    <p:extLst>
      <p:ext uri="{BB962C8B-B14F-4D97-AF65-F5344CB8AC3E}">
        <p14:creationId xmlns:p14="http://schemas.microsoft.com/office/powerpoint/2010/main" xmlns="" val="39813344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09673-6BBF-44D0-A09C-EE9E25C1CBA9}" type="slidenum">
              <a:rPr lang="en-US" smtClean="0"/>
              <a:pPr/>
              <a:t>‹#›</a:t>
            </a:fld>
            <a:endParaRPr lang="en-US"/>
          </a:p>
        </p:txBody>
      </p:sp>
    </p:spTree>
    <p:extLst>
      <p:ext uri="{BB962C8B-B14F-4D97-AF65-F5344CB8AC3E}">
        <p14:creationId xmlns:p14="http://schemas.microsoft.com/office/powerpoint/2010/main" xmlns="" val="1770252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09673-6BBF-44D0-A09C-EE9E25C1CBA9}" type="slidenum">
              <a:rPr lang="en-US" smtClean="0"/>
              <a:pPr/>
              <a:t>‹#›</a:t>
            </a:fld>
            <a:endParaRPr lang="en-US"/>
          </a:p>
        </p:txBody>
      </p:sp>
    </p:spTree>
    <p:extLst>
      <p:ext uri="{BB962C8B-B14F-4D97-AF65-F5344CB8AC3E}">
        <p14:creationId xmlns:p14="http://schemas.microsoft.com/office/powerpoint/2010/main" xmlns="" val="30679018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09673-6BBF-44D0-A09C-EE9E25C1CBA9}" type="slidenum">
              <a:rPr lang="en-US" smtClean="0"/>
              <a:pPr/>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7643579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09673-6BBF-44D0-A09C-EE9E25C1CBA9}" type="slidenum">
              <a:rPr lang="en-US" smtClean="0"/>
              <a:pPr/>
              <a:t>‹#›</a:t>
            </a:fld>
            <a:endParaRPr lang="en-US"/>
          </a:p>
        </p:txBody>
      </p:sp>
    </p:spTree>
    <p:extLst>
      <p:ext uri="{BB962C8B-B14F-4D97-AF65-F5344CB8AC3E}">
        <p14:creationId xmlns:p14="http://schemas.microsoft.com/office/powerpoint/2010/main" xmlns="" val="7583774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709673-6BBF-44D0-A09C-EE9E25C1CBA9}" type="slidenum">
              <a:rPr lang="en-US" smtClean="0"/>
              <a:pPr/>
              <a:t>‹#›</a:t>
            </a:fld>
            <a:endParaRPr lang="en-US"/>
          </a:p>
        </p:txBody>
      </p:sp>
    </p:spTree>
    <p:extLst>
      <p:ext uri="{BB962C8B-B14F-4D97-AF65-F5344CB8AC3E}">
        <p14:creationId xmlns:p14="http://schemas.microsoft.com/office/powerpoint/2010/main" xmlns="" val="32556882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709673-6BBF-44D0-A09C-EE9E25C1CBA9}" type="slidenum">
              <a:rPr lang="en-US" smtClean="0"/>
              <a:pPr/>
              <a:t>‹#›</a:t>
            </a:fld>
            <a:endParaRPr lang="en-US"/>
          </a:p>
        </p:txBody>
      </p:sp>
    </p:spTree>
    <p:extLst>
      <p:ext uri="{BB962C8B-B14F-4D97-AF65-F5344CB8AC3E}">
        <p14:creationId xmlns:p14="http://schemas.microsoft.com/office/powerpoint/2010/main" xmlns="" val="6572767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473B-6E2B-44B0-9AE8-A5ED2C8EDA0F}" type="slidenum">
              <a:rPr lang="en-US" smtClean="0"/>
              <a:pPr/>
              <a:t>‹#›</a:t>
            </a:fld>
            <a:endParaRPr lang="en-US"/>
          </a:p>
        </p:txBody>
      </p:sp>
    </p:spTree>
    <p:extLst>
      <p:ext uri="{BB962C8B-B14F-4D97-AF65-F5344CB8AC3E}">
        <p14:creationId xmlns:p14="http://schemas.microsoft.com/office/powerpoint/2010/main" xmlns="" val="33652321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0DFC3-3C7C-4180-BF6F-8517666D04F7}" type="slidenum">
              <a:rPr lang="en-US" smtClean="0"/>
              <a:pPr/>
              <a:t>‹#›</a:t>
            </a:fld>
            <a:endParaRPr lang="en-US"/>
          </a:p>
        </p:txBody>
      </p:sp>
    </p:spTree>
    <p:extLst>
      <p:ext uri="{BB962C8B-B14F-4D97-AF65-F5344CB8AC3E}">
        <p14:creationId xmlns:p14="http://schemas.microsoft.com/office/powerpoint/2010/main" xmlns="" val="49301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xmlns=""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xmlns=""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xmlns=""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xmlns=""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xmlns=""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xmlns=""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xmlns=""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C5709673-6BBF-44D0-A09C-EE9E25C1CBA9}" type="slidenum">
              <a:rPr lang="en-US" smtClean="0"/>
              <a:pPr/>
              <a:t>‹#›</a:t>
            </a:fld>
            <a:endParaRPr lang="en-US"/>
          </a:p>
        </p:txBody>
      </p:sp>
    </p:spTree>
    <p:extLst>
      <p:ext uri="{BB962C8B-B14F-4D97-AF65-F5344CB8AC3E}">
        <p14:creationId xmlns:p14="http://schemas.microsoft.com/office/powerpoint/2010/main" xmlns="" val="72542856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hyperlink" Target="https://ref.ly/logosres/nkjv?ref=BibleNKJV.Heb12.3&amp;off=22&amp;ctx=e+Discipline+of+God%0a~3%C2%A0g%EF%BB%BFFor+consider+Hi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657393" y="1844971"/>
            <a:ext cx="5851261" cy="1508599"/>
          </a:xfrm>
          <a:blipFill>
            <a:blip r:embed="rId2" cstate="print"/>
            <a:tile tx="0" ty="0" sx="100000" sy="100000" flip="none" algn="tl"/>
          </a:blipFill>
          <a:ln>
            <a:solidFill>
              <a:schemeClr val="accent1"/>
            </a:solidFill>
          </a:ln>
        </p:spPr>
        <p:txBody>
          <a:bodyPr anchor="ctr" anchorCtr="0">
            <a:normAutofit/>
          </a:bodyPr>
          <a:lstStyle/>
          <a:p>
            <a:pPr algn="ctr"/>
            <a:r>
              <a:rPr lang="en-US" sz="4000" b="1" dirty="0">
                <a:solidFill>
                  <a:schemeClr val="bg1"/>
                </a:solidFill>
                <a:latin typeface="Lucida Calligraphy" panose="03010101010101010101" pitchFamily="66" charset="0"/>
              </a:rPr>
              <a:t>Why Some Leave</a:t>
            </a:r>
            <a:br>
              <a:rPr lang="en-US" sz="4000" b="1" dirty="0">
                <a:solidFill>
                  <a:schemeClr val="bg1"/>
                </a:solidFill>
                <a:latin typeface="Lucida Calligraphy" panose="03010101010101010101" pitchFamily="66" charset="0"/>
              </a:rPr>
            </a:br>
            <a:r>
              <a:rPr lang="en-US" sz="4000" b="1" dirty="0">
                <a:solidFill>
                  <a:schemeClr val="bg1"/>
                </a:solidFill>
                <a:latin typeface="Lucida Calligraphy" panose="03010101010101010101" pitchFamily="66" charset="0"/>
              </a:rPr>
              <a:t>The Lord</a:t>
            </a:r>
          </a:p>
        </p:txBody>
      </p:sp>
      <p:sp>
        <p:nvSpPr>
          <p:cNvPr id="3" name="Title 3">
            <a:extLst>
              <a:ext uri="{FF2B5EF4-FFF2-40B4-BE49-F238E27FC236}">
                <a16:creationId xmlns:a16="http://schemas.microsoft.com/office/drawing/2014/main" xmlns="" id="{D9C75626-F120-4A73-9AB1-E66D71401E81}"/>
              </a:ext>
            </a:extLst>
          </p:cNvPr>
          <p:cNvSpPr txBox="1">
            <a:spLocks/>
          </p:cNvSpPr>
          <p:nvPr/>
        </p:nvSpPr>
        <p:spPr>
          <a:xfrm>
            <a:off x="2925391" y="3598341"/>
            <a:ext cx="3302885" cy="592659"/>
          </a:xfrm>
          <a:prstGeom prst="rect">
            <a:avLst/>
          </a:prstGeom>
          <a:blipFill>
            <a:blip r:embed="rId2" cstate="print"/>
            <a:tile tx="0" ty="0" sx="100000" sy="100000" flip="none" algn="tl"/>
          </a:blipFill>
          <a:ln>
            <a:solidFill>
              <a:schemeClr val="accent1"/>
            </a:solidFill>
          </a:ln>
          <a:effectLst>
            <a:outerShdw blurRad="25400" dir="17880000">
              <a:srgbClr val="000000">
                <a:alpha val="46000"/>
              </a:srgbClr>
            </a:outerShdw>
          </a:effectLst>
        </p:spPr>
        <p:txBody>
          <a:bodyPr vert="horz" lIns="91440" tIns="45720" rIns="91440" bIns="45720" rtlCol="0" anchor="ctr" anchorCtr="0">
            <a:normAutofit fontScale="97500"/>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z="3200" b="1" dirty="0">
                <a:solidFill>
                  <a:schemeClr val="bg1"/>
                </a:solidFill>
                <a:latin typeface="Lucida Calligraphy" panose="03010101010101010101" pitchFamily="66" charset="0"/>
              </a:rPr>
              <a:t>Galatians</a:t>
            </a:r>
          </a:p>
        </p:txBody>
      </p:sp>
    </p:spTree>
    <p:extLst>
      <p:ext uri="{BB962C8B-B14F-4D97-AF65-F5344CB8AC3E}">
        <p14:creationId xmlns:p14="http://schemas.microsoft.com/office/powerpoint/2010/main" xmlns="" val="415723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8ABBF-14B5-4929-82EE-C2E7A6D880B6}"/>
              </a:ext>
            </a:extLst>
          </p:cNvPr>
          <p:cNvSpPr>
            <a:spLocks noGrp="1"/>
          </p:cNvSpPr>
          <p:nvPr>
            <p:ph type="title"/>
          </p:nvPr>
        </p:nvSpPr>
        <p:spPr>
          <a:xfrm>
            <a:off x="472190" y="152400"/>
            <a:ext cx="8229600" cy="1066800"/>
          </a:xfrm>
        </p:spPr>
        <p:txBody>
          <a:bodyPr/>
          <a:lstStyle/>
          <a:p>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Gal.5:1-4</a:t>
            </a:r>
          </a:p>
        </p:txBody>
      </p:sp>
      <p:sp>
        <p:nvSpPr>
          <p:cNvPr id="3" name="Content Placeholder 2">
            <a:extLst>
              <a:ext uri="{FF2B5EF4-FFF2-40B4-BE49-F238E27FC236}">
                <a16:creationId xmlns:a16="http://schemas.microsoft.com/office/drawing/2014/main" xmlns="" id="{F07C2DAE-550C-46CF-89B9-3C73FD2EB865}"/>
              </a:ext>
            </a:extLst>
          </p:cNvPr>
          <p:cNvSpPr>
            <a:spLocks noGrp="1"/>
          </p:cNvSpPr>
          <p:nvPr>
            <p:ph idx="1"/>
          </p:nvPr>
        </p:nvSpPr>
        <p:spPr>
          <a:xfrm>
            <a:off x="853190" y="1219200"/>
            <a:ext cx="7467600" cy="5105400"/>
          </a:xfrm>
        </p:spPr>
        <p:txBody>
          <a:bodyPr/>
          <a:lstStyle/>
          <a:p>
            <a:pPr marL="231775" indent="-231775">
              <a:spcAft>
                <a:spcPts val="600"/>
              </a:spcAft>
            </a:pPr>
            <a:r>
              <a:rPr lang="en-US" sz="3600" dirty="0">
                <a:solidFill>
                  <a:schemeClr val="bg1"/>
                </a:solidFill>
              </a:rPr>
              <a:t>Galatians were saved </a:t>
            </a:r>
          </a:p>
          <a:p>
            <a:pPr marL="231775" indent="-231775">
              <a:spcAft>
                <a:spcPts val="600"/>
              </a:spcAft>
            </a:pPr>
            <a:r>
              <a:rPr lang="en-US" sz="3600" dirty="0">
                <a:solidFill>
                  <a:schemeClr val="bg1"/>
                </a:solidFill>
              </a:rPr>
              <a:t>Galatians are still religious</a:t>
            </a:r>
          </a:p>
          <a:p>
            <a:pPr marL="231775" indent="-231775">
              <a:spcAft>
                <a:spcPts val="600"/>
              </a:spcAft>
            </a:pPr>
            <a:r>
              <a:rPr lang="en-US" sz="3600" dirty="0">
                <a:solidFill>
                  <a:schemeClr val="bg1"/>
                </a:solidFill>
              </a:rPr>
              <a:t>Galatians still ‘believe’ in God</a:t>
            </a:r>
          </a:p>
          <a:p>
            <a:pPr marL="231775" indent="-231775">
              <a:spcAft>
                <a:spcPts val="600"/>
              </a:spcAft>
            </a:pPr>
            <a:r>
              <a:rPr lang="en-US" sz="3600" dirty="0">
                <a:solidFill>
                  <a:schemeClr val="bg1"/>
                </a:solidFill>
              </a:rPr>
              <a:t>Galatians are still zealous</a:t>
            </a:r>
          </a:p>
          <a:p>
            <a:pPr marL="231775" indent="-231775">
              <a:spcAft>
                <a:spcPts val="600"/>
              </a:spcAft>
            </a:pPr>
            <a:r>
              <a:rPr lang="en-US" sz="3600" dirty="0">
                <a:solidFill>
                  <a:schemeClr val="bg1"/>
                </a:solidFill>
              </a:rPr>
              <a:t>Galatians are lost??</a:t>
            </a:r>
          </a:p>
        </p:txBody>
      </p:sp>
    </p:spTree>
    <p:extLst>
      <p:ext uri="{BB962C8B-B14F-4D97-AF65-F5344CB8AC3E}">
        <p14:creationId xmlns:p14="http://schemas.microsoft.com/office/powerpoint/2010/main" xmlns="" val="106131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8ABBF-14B5-4929-82EE-C2E7A6D880B6}"/>
              </a:ext>
            </a:extLst>
          </p:cNvPr>
          <p:cNvSpPr>
            <a:spLocks noGrp="1"/>
          </p:cNvSpPr>
          <p:nvPr>
            <p:ph type="title"/>
          </p:nvPr>
        </p:nvSpPr>
        <p:spPr>
          <a:xfrm>
            <a:off x="472190" y="152400"/>
            <a:ext cx="8229600" cy="1066800"/>
          </a:xfrm>
        </p:spPr>
        <p:txBody>
          <a:bodyPr/>
          <a:lstStyle/>
          <a:p>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Jude 12, clouds?</a:t>
            </a:r>
          </a:p>
        </p:txBody>
      </p:sp>
      <p:sp>
        <p:nvSpPr>
          <p:cNvPr id="3" name="Content Placeholder 2">
            <a:extLst>
              <a:ext uri="{FF2B5EF4-FFF2-40B4-BE49-F238E27FC236}">
                <a16:creationId xmlns:a16="http://schemas.microsoft.com/office/drawing/2014/main" xmlns="" id="{F07C2DAE-550C-46CF-89B9-3C73FD2EB865}"/>
              </a:ext>
            </a:extLst>
          </p:cNvPr>
          <p:cNvSpPr>
            <a:spLocks noGrp="1"/>
          </p:cNvSpPr>
          <p:nvPr>
            <p:ph idx="1"/>
          </p:nvPr>
        </p:nvSpPr>
        <p:spPr>
          <a:xfrm>
            <a:off x="429904" y="1295400"/>
            <a:ext cx="8305800" cy="5105400"/>
          </a:xfrm>
        </p:spPr>
        <p:txBody>
          <a:bodyPr/>
          <a:lstStyle/>
          <a:p>
            <a:pPr marL="231775" indent="-231775">
              <a:spcAft>
                <a:spcPts val="600"/>
              </a:spcAft>
            </a:pPr>
            <a:r>
              <a:rPr lang="en-US" sz="3600" dirty="0">
                <a:solidFill>
                  <a:srgbClr val="FFFFCC"/>
                </a:solidFill>
              </a:rPr>
              <a:t>They appear everywhere</a:t>
            </a:r>
            <a:r>
              <a:rPr lang="en-US" dirty="0">
                <a:solidFill>
                  <a:srgbClr val="FFFFCC"/>
                </a:solidFill>
              </a:rPr>
              <a:t>.</a:t>
            </a:r>
            <a:r>
              <a:rPr lang="en-US" sz="3600" dirty="0">
                <a:solidFill>
                  <a:srgbClr val="FFFFCC"/>
                </a:solidFill>
              </a:rPr>
              <a:t>   </a:t>
            </a:r>
            <a:r>
              <a:rPr lang="en-US" sz="3600" dirty="0">
                <a:solidFill>
                  <a:schemeClr val="bg1"/>
                </a:solidFill>
              </a:rPr>
              <a:t>Gn.3; </a:t>
            </a:r>
            <a:br>
              <a:rPr lang="en-US" sz="3600" dirty="0">
                <a:solidFill>
                  <a:schemeClr val="bg1"/>
                </a:solidFill>
              </a:rPr>
            </a:br>
            <a:r>
              <a:rPr lang="en-US" sz="3600" dirty="0">
                <a:solidFill>
                  <a:schemeClr val="bg1"/>
                </a:solidFill>
              </a:rPr>
              <a:t>2 Pt.2:1</a:t>
            </a:r>
          </a:p>
          <a:p>
            <a:pPr marL="231775" indent="-231775">
              <a:spcAft>
                <a:spcPts val="600"/>
              </a:spcAft>
            </a:pPr>
            <a:r>
              <a:rPr lang="en-US" sz="3600" dirty="0">
                <a:solidFill>
                  <a:srgbClr val="FFFFCC"/>
                </a:solidFill>
              </a:rPr>
              <a:t>They are moved by wind</a:t>
            </a:r>
            <a:r>
              <a:rPr lang="en-US" dirty="0">
                <a:solidFill>
                  <a:srgbClr val="FFFFCC"/>
                </a:solidFill>
              </a:rPr>
              <a:t>.</a:t>
            </a:r>
            <a:r>
              <a:rPr lang="en-US" sz="3600" dirty="0">
                <a:solidFill>
                  <a:srgbClr val="FFFFCC"/>
                </a:solidFill>
              </a:rPr>
              <a:t>  </a:t>
            </a:r>
            <a:r>
              <a:rPr lang="en-US" sz="3600" dirty="0">
                <a:solidFill>
                  <a:schemeClr val="bg1"/>
                </a:solidFill>
              </a:rPr>
              <a:t>2 Pt.2:17</a:t>
            </a:r>
          </a:p>
          <a:p>
            <a:pPr marL="231775" indent="-231775">
              <a:spcAft>
                <a:spcPts val="400"/>
              </a:spcAft>
            </a:pPr>
            <a:r>
              <a:rPr lang="en-US" sz="3600" dirty="0">
                <a:solidFill>
                  <a:srgbClr val="FFFFCC"/>
                </a:solidFill>
              </a:rPr>
              <a:t>They don’t always keep their promises</a:t>
            </a:r>
            <a:r>
              <a:rPr lang="en-US" dirty="0">
                <a:solidFill>
                  <a:srgbClr val="FFFFCC"/>
                </a:solidFill>
              </a:rPr>
              <a:t>.</a:t>
            </a:r>
            <a:endParaRPr lang="en-US" sz="3600" dirty="0">
              <a:solidFill>
                <a:srgbClr val="FFFFCC"/>
              </a:solidFill>
            </a:endParaRPr>
          </a:p>
          <a:p>
            <a:pPr marL="631825" lvl="1" indent="-231775">
              <a:spcAft>
                <a:spcPts val="400"/>
              </a:spcAft>
            </a:pPr>
            <a:r>
              <a:rPr lang="en-US" sz="3400" dirty="0">
                <a:solidFill>
                  <a:schemeClr val="bg1"/>
                </a:solidFill>
              </a:rPr>
              <a:t>Promise salvation by law of Moses</a:t>
            </a:r>
          </a:p>
          <a:p>
            <a:pPr marL="631825" lvl="1" indent="-231775">
              <a:spcAft>
                <a:spcPts val="400"/>
              </a:spcAft>
            </a:pPr>
            <a:r>
              <a:rPr lang="en-US" sz="3400" dirty="0">
                <a:solidFill>
                  <a:schemeClr val="bg1"/>
                </a:solidFill>
              </a:rPr>
              <a:t>Promise salvation by faith alone</a:t>
            </a:r>
          </a:p>
          <a:p>
            <a:pPr marL="631825" lvl="1" indent="-231775">
              <a:spcAft>
                <a:spcPts val="600"/>
              </a:spcAft>
            </a:pPr>
            <a:r>
              <a:rPr lang="en-US" sz="3400" dirty="0">
                <a:solidFill>
                  <a:schemeClr val="bg1"/>
                </a:solidFill>
              </a:rPr>
              <a:t>Promise impossibility of apostasy</a:t>
            </a:r>
          </a:p>
        </p:txBody>
      </p:sp>
    </p:spTree>
    <p:extLst>
      <p:ext uri="{BB962C8B-B14F-4D97-AF65-F5344CB8AC3E}">
        <p14:creationId xmlns:p14="http://schemas.microsoft.com/office/powerpoint/2010/main" xmlns="" val="218460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AutoShape 4"/>
          <p:cNvSpPr>
            <a:spLocks noChangeArrowheads="1"/>
          </p:cNvSpPr>
          <p:nvPr/>
        </p:nvSpPr>
        <p:spPr bwMode="auto">
          <a:xfrm>
            <a:off x="1093374" y="1066800"/>
            <a:ext cx="6927273" cy="457200"/>
          </a:xfrm>
          <a:prstGeom prst="roundRect">
            <a:avLst>
              <a:gd name="adj" fmla="val 16667"/>
            </a:avLst>
          </a:prstGeom>
          <a:solidFill>
            <a:schemeClr val="tx1"/>
          </a:solidFill>
          <a:ln w="9525">
            <a:solidFill>
              <a:srgbClr val="000066"/>
            </a:solidFill>
            <a:round/>
            <a:headEnd/>
            <a:tailEnd/>
          </a:ln>
          <a:effectLst/>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 Truth Is Narrow</a:t>
            </a:r>
          </a:p>
        </p:txBody>
      </p:sp>
      <p:sp>
        <p:nvSpPr>
          <p:cNvPr id="3" name="AutoShape 4">
            <a:extLst>
              <a:ext uri="{FF2B5EF4-FFF2-40B4-BE49-F238E27FC236}">
                <a16:creationId xmlns:a16="http://schemas.microsoft.com/office/drawing/2014/main" xmlns="" id="{CB375631-A5B6-491F-8FAA-94F5B3F584EC}"/>
              </a:ext>
            </a:extLst>
          </p:cNvPr>
          <p:cNvSpPr>
            <a:spLocks noChangeArrowheads="1"/>
          </p:cNvSpPr>
          <p:nvPr/>
        </p:nvSpPr>
        <p:spPr bwMode="auto">
          <a:xfrm>
            <a:off x="1108364" y="2895600"/>
            <a:ext cx="6927273" cy="1066800"/>
          </a:xfrm>
          <a:prstGeom prst="roundRect">
            <a:avLst>
              <a:gd name="adj" fmla="val 16667"/>
            </a:avLst>
          </a:prstGeom>
          <a:blipFill>
            <a:blip r:embed="rId2" cstate="print"/>
            <a:tile tx="0" ty="0" sx="100000" sy="100000" flip="none" algn="tl"/>
          </a:blipFill>
          <a:ln w="9525">
            <a:solidFill>
              <a:srgbClr val="000066"/>
            </a:solidFill>
            <a:round/>
            <a:headEnd/>
            <a:tailEnd/>
          </a:ln>
          <a:effectLst/>
          <a:scene3d>
            <a:camera prst="orthographicFront"/>
            <a:lightRig rig="threePt" dir="t"/>
          </a:scene3d>
          <a:sp3d>
            <a:bevelT prst="angle"/>
          </a:sp3d>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IV. Love Of World</a:t>
            </a:r>
          </a:p>
        </p:txBody>
      </p:sp>
      <p:sp>
        <p:nvSpPr>
          <p:cNvPr id="4" name="AutoShape 4">
            <a:extLst>
              <a:ext uri="{FF2B5EF4-FFF2-40B4-BE49-F238E27FC236}">
                <a16:creationId xmlns:a16="http://schemas.microsoft.com/office/drawing/2014/main" xmlns="" id="{B8106BAF-C9CF-4915-A4F9-23CE89231878}"/>
              </a:ext>
            </a:extLst>
          </p:cNvPr>
          <p:cNvSpPr>
            <a:spLocks noChangeArrowheads="1"/>
          </p:cNvSpPr>
          <p:nvPr/>
        </p:nvSpPr>
        <p:spPr bwMode="auto">
          <a:xfrm>
            <a:off x="1108364" y="1676400"/>
            <a:ext cx="6927273" cy="457200"/>
          </a:xfrm>
          <a:prstGeom prst="roundRect">
            <a:avLst>
              <a:gd name="adj" fmla="val 16667"/>
            </a:avLst>
          </a:prstGeom>
          <a:solidFill>
            <a:schemeClr val="tx1"/>
          </a:solidFill>
          <a:ln w="9525">
            <a:solidFill>
              <a:srgbClr val="000066"/>
            </a:solidFill>
            <a:round/>
            <a:headEnd/>
            <a:tailEnd/>
          </a:ln>
          <a:effectLst/>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II. Shallow Convictions</a:t>
            </a:r>
          </a:p>
        </p:txBody>
      </p:sp>
      <p:sp>
        <p:nvSpPr>
          <p:cNvPr id="5" name="AutoShape 4">
            <a:extLst>
              <a:ext uri="{FF2B5EF4-FFF2-40B4-BE49-F238E27FC236}">
                <a16:creationId xmlns:a16="http://schemas.microsoft.com/office/drawing/2014/main" xmlns="" id="{55BC1D85-4DCF-4087-B2A9-2F478EF49961}"/>
              </a:ext>
            </a:extLst>
          </p:cNvPr>
          <p:cNvSpPr>
            <a:spLocks noChangeArrowheads="1"/>
          </p:cNvSpPr>
          <p:nvPr/>
        </p:nvSpPr>
        <p:spPr bwMode="auto">
          <a:xfrm>
            <a:off x="1108364" y="2286000"/>
            <a:ext cx="6927273" cy="457200"/>
          </a:xfrm>
          <a:prstGeom prst="roundRect">
            <a:avLst>
              <a:gd name="adj" fmla="val 16667"/>
            </a:avLst>
          </a:prstGeom>
          <a:solidFill>
            <a:schemeClr val="tx1"/>
          </a:solidFill>
          <a:ln w="9525">
            <a:solidFill>
              <a:srgbClr val="000066"/>
            </a:solidFill>
            <a:round/>
            <a:headEnd/>
            <a:tailEnd/>
          </a:ln>
          <a:effectLst/>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III. Deception</a:t>
            </a:r>
          </a:p>
        </p:txBody>
      </p:sp>
    </p:spTree>
    <p:extLst>
      <p:ext uri="{BB962C8B-B14F-4D97-AF65-F5344CB8AC3E}">
        <p14:creationId xmlns:p14="http://schemas.microsoft.com/office/powerpoint/2010/main" xmlns="" val="753372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8ABBF-14B5-4929-82EE-C2E7A6D880B6}"/>
              </a:ext>
            </a:extLst>
          </p:cNvPr>
          <p:cNvSpPr>
            <a:spLocks noGrp="1"/>
          </p:cNvSpPr>
          <p:nvPr>
            <p:ph type="title"/>
          </p:nvPr>
        </p:nvSpPr>
        <p:spPr>
          <a:xfrm>
            <a:off x="457200" y="152400"/>
            <a:ext cx="8229600" cy="1066800"/>
          </a:xfrm>
        </p:spPr>
        <p:txBody>
          <a:bodyPr/>
          <a:lstStyle/>
          <a:p>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Gal.5:13-21</a:t>
            </a:r>
            <a:endPar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xmlns="" id="{F07C2DAE-550C-46CF-89B9-3C73FD2EB865}"/>
              </a:ext>
            </a:extLst>
          </p:cNvPr>
          <p:cNvSpPr>
            <a:spLocks noGrp="1"/>
          </p:cNvSpPr>
          <p:nvPr>
            <p:ph idx="1"/>
          </p:nvPr>
        </p:nvSpPr>
        <p:spPr>
          <a:xfrm>
            <a:off x="429904" y="1143000"/>
            <a:ext cx="8305800" cy="5410200"/>
          </a:xfrm>
        </p:spPr>
        <p:txBody>
          <a:bodyPr/>
          <a:lstStyle/>
          <a:p>
            <a:pPr marL="231775" indent="-231775"/>
            <a:r>
              <a:rPr lang="en-US" dirty="0">
                <a:solidFill>
                  <a:srgbClr val="FF9900"/>
                </a:solidFill>
              </a:rPr>
              <a:t>13:</a:t>
            </a:r>
            <a:r>
              <a:rPr lang="en-US" sz="3600" dirty="0">
                <a:solidFill>
                  <a:srgbClr val="FFFFCC"/>
                </a:solidFill>
              </a:rPr>
              <a:t> opportunity, occasion; war term – 	 base of operations.</a:t>
            </a:r>
          </a:p>
        </p:txBody>
      </p:sp>
      <p:sp>
        <p:nvSpPr>
          <p:cNvPr id="4" name="Rectangle 3">
            <a:extLst>
              <a:ext uri="{FF2B5EF4-FFF2-40B4-BE49-F238E27FC236}">
                <a16:creationId xmlns:a16="http://schemas.microsoft.com/office/drawing/2014/main" xmlns="" id="{35E7C4EC-72CF-4FB7-8E6A-CDFF981FD0CB}"/>
              </a:ext>
            </a:extLst>
          </p:cNvPr>
          <p:cNvSpPr/>
          <p:nvPr/>
        </p:nvSpPr>
        <p:spPr>
          <a:xfrm>
            <a:off x="1143242" y="2393430"/>
            <a:ext cx="6887496" cy="1143000"/>
          </a:xfrm>
          <a:prstGeom prst="rect">
            <a:avLst/>
          </a:prstGeom>
          <a:blipFill>
            <a:blip r:embed="rId2" cstate="print"/>
            <a:tile tx="0" ty="0" sx="100000" sy="100000" flip="none" algn="tl"/>
          </a:bli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Free slave: authority to kill banker?</a:t>
            </a:r>
          </a:p>
          <a:p>
            <a:pPr algn="ctr"/>
            <a:r>
              <a:rPr lang="en-US" sz="3200" dirty="0">
                <a:solidFill>
                  <a:schemeClr val="tx1"/>
                </a:solidFill>
              </a:rPr>
              <a:t>Free from sin, not to sin</a:t>
            </a:r>
          </a:p>
        </p:txBody>
      </p:sp>
      <p:sp>
        <p:nvSpPr>
          <p:cNvPr id="5" name="Rectangle 4">
            <a:extLst>
              <a:ext uri="{FF2B5EF4-FFF2-40B4-BE49-F238E27FC236}">
                <a16:creationId xmlns:a16="http://schemas.microsoft.com/office/drawing/2014/main" xmlns="" id="{B0F1C8D9-C961-4F7D-9C53-F40C73499869}"/>
              </a:ext>
            </a:extLst>
          </p:cNvPr>
          <p:cNvSpPr/>
          <p:nvPr/>
        </p:nvSpPr>
        <p:spPr>
          <a:xfrm>
            <a:off x="1143000" y="3657600"/>
            <a:ext cx="6887496" cy="1143000"/>
          </a:xfrm>
          <a:prstGeom prst="rect">
            <a:avLst/>
          </a:prstGeom>
          <a:blipFill>
            <a:blip r:embed="rId2" cstate="print"/>
            <a:tile tx="0" ty="0" sx="100000" sy="100000" flip="none" algn="tl"/>
          </a:bli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Many who clamor for freedom are really seeking anarchy.  1 Pt.2:16</a:t>
            </a:r>
          </a:p>
        </p:txBody>
      </p:sp>
    </p:spTree>
    <p:extLst>
      <p:ext uri="{BB962C8B-B14F-4D97-AF65-F5344CB8AC3E}">
        <p14:creationId xmlns:p14="http://schemas.microsoft.com/office/powerpoint/2010/main" xmlns="" val="100492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8ABBF-14B5-4929-82EE-C2E7A6D880B6}"/>
              </a:ext>
            </a:extLst>
          </p:cNvPr>
          <p:cNvSpPr>
            <a:spLocks noGrp="1"/>
          </p:cNvSpPr>
          <p:nvPr>
            <p:ph type="title"/>
          </p:nvPr>
        </p:nvSpPr>
        <p:spPr>
          <a:xfrm>
            <a:off x="457200" y="152400"/>
            <a:ext cx="8229600" cy="1066800"/>
          </a:xfrm>
        </p:spPr>
        <p:txBody>
          <a:bodyPr/>
          <a:lstStyle/>
          <a:p>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Gal.5:13-21</a:t>
            </a:r>
            <a:endPar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xmlns="" id="{F07C2DAE-550C-46CF-89B9-3C73FD2EB865}"/>
              </a:ext>
            </a:extLst>
          </p:cNvPr>
          <p:cNvSpPr>
            <a:spLocks noGrp="1"/>
          </p:cNvSpPr>
          <p:nvPr>
            <p:ph idx="1"/>
          </p:nvPr>
        </p:nvSpPr>
        <p:spPr>
          <a:xfrm>
            <a:off x="429904" y="1143000"/>
            <a:ext cx="8305800" cy="5410200"/>
          </a:xfrm>
        </p:spPr>
        <p:txBody>
          <a:bodyPr/>
          <a:lstStyle/>
          <a:p>
            <a:pPr marL="231775" indent="-231775">
              <a:spcAft>
                <a:spcPts val="600"/>
              </a:spcAft>
            </a:pPr>
            <a:r>
              <a:rPr lang="en-US" dirty="0">
                <a:solidFill>
                  <a:srgbClr val="FF9900"/>
                </a:solidFill>
              </a:rPr>
              <a:t>13:</a:t>
            </a:r>
            <a:r>
              <a:rPr lang="en-US" sz="3600" dirty="0">
                <a:solidFill>
                  <a:srgbClr val="FFFFCC"/>
                </a:solidFill>
              </a:rPr>
              <a:t> opportunity, occasion; war term – 	 base of operations.</a:t>
            </a:r>
          </a:p>
          <a:p>
            <a:pPr marL="231775" indent="-231775">
              <a:spcAft>
                <a:spcPts val="600"/>
              </a:spcAft>
            </a:pPr>
            <a:r>
              <a:rPr lang="en-US" dirty="0">
                <a:solidFill>
                  <a:srgbClr val="FF9900"/>
                </a:solidFill>
              </a:rPr>
              <a:t>16:</a:t>
            </a:r>
            <a:r>
              <a:rPr lang="en-US" sz="3600" dirty="0">
                <a:solidFill>
                  <a:srgbClr val="FFFFCC"/>
                </a:solidFill>
              </a:rPr>
              <a:t> if follow Spirit, will avoid lusts.</a:t>
            </a:r>
          </a:p>
          <a:p>
            <a:pPr marL="231775" indent="-231775"/>
            <a:r>
              <a:rPr lang="en-US" dirty="0">
                <a:solidFill>
                  <a:srgbClr val="FF9900"/>
                </a:solidFill>
              </a:rPr>
              <a:t>17:</a:t>
            </a:r>
            <a:r>
              <a:rPr lang="en-US" sz="3600" dirty="0">
                <a:solidFill>
                  <a:srgbClr val="FFFFCC"/>
                </a:solidFill>
              </a:rPr>
              <a:t> flesh against Spirit: in opposition to.</a:t>
            </a:r>
          </a:p>
        </p:txBody>
      </p:sp>
      <p:sp>
        <p:nvSpPr>
          <p:cNvPr id="5" name="Rectangle 4">
            <a:extLst>
              <a:ext uri="{FF2B5EF4-FFF2-40B4-BE49-F238E27FC236}">
                <a16:creationId xmlns:a16="http://schemas.microsoft.com/office/drawing/2014/main" xmlns="" id="{B0F1C8D9-C961-4F7D-9C53-F40C73499869}"/>
              </a:ext>
            </a:extLst>
          </p:cNvPr>
          <p:cNvSpPr/>
          <p:nvPr/>
        </p:nvSpPr>
        <p:spPr>
          <a:xfrm>
            <a:off x="457200" y="3962400"/>
            <a:ext cx="4038600" cy="1143000"/>
          </a:xfrm>
          <a:prstGeom prst="rect">
            <a:avLst/>
          </a:prstGeom>
          <a:blipFill>
            <a:blip r:embed="rId2" cstate="print"/>
            <a:tile tx="0" ty="0" sx="100000" sy="100000" flip="none" algn="tl"/>
          </a:bli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HS: do NOT…</a:t>
            </a:r>
          </a:p>
          <a:p>
            <a:pPr algn="ctr"/>
            <a:r>
              <a:rPr lang="en-US" sz="3200" dirty="0">
                <a:solidFill>
                  <a:schemeClr val="tx1"/>
                </a:solidFill>
              </a:rPr>
              <a:t>(19-21)</a:t>
            </a:r>
          </a:p>
        </p:txBody>
      </p:sp>
      <p:sp>
        <p:nvSpPr>
          <p:cNvPr id="6" name="Rectangle 5">
            <a:extLst>
              <a:ext uri="{FF2B5EF4-FFF2-40B4-BE49-F238E27FC236}">
                <a16:creationId xmlns:a16="http://schemas.microsoft.com/office/drawing/2014/main" xmlns="" id="{DBDBEF6E-E249-4D96-A038-946BA1584D33}"/>
              </a:ext>
            </a:extLst>
          </p:cNvPr>
          <p:cNvSpPr/>
          <p:nvPr/>
        </p:nvSpPr>
        <p:spPr>
          <a:xfrm>
            <a:off x="4681930" y="3962400"/>
            <a:ext cx="3886200" cy="1143000"/>
          </a:xfrm>
          <a:prstGeom prst="rect">
            <a:avLst/>
          </a:prstGeom>
          <a:blipFill>
            <a:blip r:embed="rId2" cstate="print"/>
            <a:tile tx="0" ty="0" sx="100000" sy="100000" flip="none" algn="tl"/>
          </a:bli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HS: DO…</a:t>
            </a:r>
          </a:p>
          <a:p>
            <a:pPr algn="ctr"/>
            <a:r>
              <a:rPr lang="en-US" sz="3200" dirty="0">
                <a:solidFill>
                  <a:schemeClr val="tx1"/>
                </a:solidFill>
              </a:rPr>
              <a:t>(22-23)</a:t>
            </a:r>
          </a:p>
        </p:txBody>
      </p:sp>
      <p:sp>
        <p:nvSpPr>
          <p:cNvPr id="4" name="Rectangle 3">
            <a:extLst>
              <a:ext uri="{FF2B5EF4-FFF2-40B4-BE49-F238E27FC236}">
                <a16:creationId xmlns:a16="http://schemas.microsoft.com/office/drawing/2014/main" xmlns="" id="{BA22056D-AA54-4B8B-906C-77033ABD01A7}"/>
              </a:ext>
            </a:extLst>
          </p:cNvPr>
          <p:cNvSpPr/>
          <p:nvPr/>
        </p:nvSpPr>
        <p:spPr>
          <a:xfrm>
            <a:off x="1180350" y="5272789"/>
            <a:ext cx="6789420" cy="858187"/>
          </a:xfrm>
          <a:prstGeom prst="rect">
            <a:avLst/>
          </a:prstGeom>
          <a:solidFill>
            <a:schemeClr val="tx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Battle lasts till we die or surrender</a:t>
            </a:r>
          </a:p>
        </p:txBody>
      </p:sp>
    </p:spTree>
    <p:extLst>
      <p:ext uri="{BB962C8B-B14F-4D97-AF65-F5344CB8AC3E}">
        <p14:creationId xmlns:p14="http://schemas.microsoft.com/office/powerpoint/2010/main" xmlns="" val="350974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AutoShape 4"/>
          <p:cNvSpPr>
            <a:spLocks noChangeArrowheads="1"/>
          </p:cNvSpPr>
          <p:nvPr/>
        </p:nvSpPr>
        <p:spPr bwMode="auto">
          <a:xfrm>
            <a:off x="1108364" y="1066800"/>
            <a:ext cx="6927273" cy="457200"/>
          </a:xfrm>
          <a:prstGeom prst="roundRect">
            <a:avLst>
              <a:gd name="adj" fmla="val 16667"/>
            </a:avLst>
          </a:prstGeom>
          <a:solidFill>
            <a:schemeClr val="tx1"/>
          </a:solidFill>
          <a:ln w="9525">
            <a:solidFill>
              <a:srgbClr val="000066"/>
            </a:solidFill>
            <a:round/>
            <a:headEnd/>
            <a:tailEnd/>
          </a:ln>
          <a:effectLst/>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 Truth Is Narrow</a:t>
            </a:r>
          </a:p>
        </p:txBody>
      </p:sp>
      <p:sp>
        <p:nvSpPr>
          <p:cNvPr id="3" name="AutoShape 4">
            <a:extLst>
              <a:ext uri="{FF2B5EF4-FFF2-40B4-BE49-F238E27FC236}">
                <a16:creationId xmlns:a16="http://schemas.microsoft.com/office/drawing/2014/main" xmlns="" id="{CB375631-A5B6-491F-8FAA-94F5B3F584EC}"/>
              </a:ext>
            </a:extLst>
          </p:cNvPr>
          <p:cNvSpPr>
            <a:spLocks noChangeArrowheads="1"/>
          </p:cNvSpPr>
          <p:nvPr/>
        </p:nvSpPr>
        <p:spPr bwMode="auto">
          <a:xfrm>
            <a:off x="1123354" y="3536430"/>
            <a:ext cx="6927273" cy="1066800"/>
          </a:xfrm>
          <a:prstGeom prst="roundRect">
            <a:avLst>
              <a:gd name="adj" fmla="val 16667"/>
            </a:avLst>
          </a:prstGeom>
          <a:blipFill>
            <a:blip r:embed="rId2" cstate="print"/>
            <a:tile tx="0" ty="0" sx="100000" sy="100000" flip="none" algn="tl"/>
          </a:blipFill>
          <a:ln w="9525">
            <a:solidFill>
              <a:srgbClr val="000066"/>
            </a:solidFill>
            <a:round/>
            <a:headEnd/>
            <a:tailEnd/>
          </a:ln>
          <a:effectLst/>
          <a:scene3d>
            <a:camera prst="orthographicFront"/>
            <a:lightRig rig="threePt" dir="t"/>
          </a:scene3d>
          <a:sp3d>
            <a:bevelT prst="angle"/>
          </a:sp3d>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V. Lose Enthusiasm</a:t>
            </a:r>
          </a:p>
        </p:txBody>
      </p:sp>
      <p:sp>
        <p:nvSpPr>
          <p:cNvPr id="4" name="AutoShape 4">
            <a:extLst>
              <a:ext uri="{FF2B5EF4-FFF2-40B4-BE49-F238E27FC236}">
                <a16:creationId xmlns:a16="http://schemas.microsoft.com/office/drawing/2014/main" xmlns="" id="{B8106BAF-C9CF-4915-A4F9-23CE89231878}"/>
              </a:ext>
            </a:extLst>
          </p:cNvPr>
          <p:cNvSpPr>
            <a:spLocks noChangeArrowheads="1"/>
          </p:cNvSpPr>
          <p:nvPr/>
        </p:nvSpPr>
        <p:spPr bwMode="auto">
          <a:xfrm>
            <a:off x="1123354" y="1676400"/>
            <a:ext cx="6927273" cy="457200"/>
          </a:xfrm>
          <a:prstGeom prst="roundRect">
            <a:avLst>
              <a:gd name="adj" fmla="val 16667"/>
            </a:avLst>
          </a:prstGeom>
          <a:solidFill>
            <a:schemeClr val="tx1"/>
          </a:solidFill>
          <a:ln w="9525">
            <a:solidFill>
              <a:srgbClr val="000066"/>
            </a:solidFill>
            <a:round/>
            <a:headEnd/>
            <a:tailEnd/>
          </a:ln>
          <a:effectLst/>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II. Shallow Convictions</a:t>
            </a:r>
          </a:p>
        </p:txBody>
      </p:sp>
      <p:sp>
        <p:nvSpPr>
          <p:cNvPr id="5" name="AutoShape 4">
            <a:extLst>
              <a:ext uri="{FF2B5EF4-FFF2-40B4-BE49-F238E27FC236}">
                <a16:creationId xmlns:a16="http://schemas.microsoft.com/office/drawing/2014/main" xmlns="" id="{55BC1D85-4DCF-4087-B2A9-2F478EF49961}"/>
              </a:ext>
            </a:extLst>
          </p:cNvPr>
          <p:cNvSpPr>
            <a:spLocks noChangeArrowheads="1"/>
          </p:cNvSpPr>
          <p:nvPr/>
        </p:nvSpPr>
        <p:spPr bwMode="auto">
          <a:xfrm>
            <a:off x="1123354" y="2286000"/>
            <a:ext cx="6927273" cy="457200"/>
          </a:xfrm>
          <a:prstGeom prst="roundRect">
            <a:avLst>
              <a:gd name="adj" fmla="val 16667"/>
            </a:avLst>
          </a:prstGeom>
          <a:solidFill>
            <a:schemeClr val="tx1"/>
          </a:solidFill>
          <a:ln w="9525">
            <a:solidFill>
              <a:srgbClr val="000066"/>
            </a:solidFill>
            <a:round/>
            <a:headEnd/>
            <a:tailEnd/>
          </a:ln>
          <a:effectLst/>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III. Deception</a:t>
            </a:r>
          </a:p>
        </p:txBody>
      </p:sp>
      <p:sp>
        <p:nvSpPr>
          <p:cNvPr id="6" name="AutoShape 4">
            <a:extLst>
              <a:ext uri="{FF2B5EF4-FFF2-40B4-BE49-F238E27FC236}">
                <a16:creationId xmlns:a16="http://schemas.microsoft.com/office/drawing/2014/main" xmlns="" id="{27E39F63-9705-4E8B-A605-08743B46D3D3}"/>
              </a:ext>
            </a:extLst>
          </p:cNvPr>
          <p:cNvSpPr>
            <a:spLocks noChangeArrowheads="1"/>
          </p:cNvSpPr>
          <p:nvPr/>
        </p:nvSpPr>
        <p:spPr bwMode="auto">
          <a:xfrm>
            <a:off x="1123354" y="2895600"/>
            <a:ext cx="6927273" cy="457200"/>
          </a:xfrm>
          <a:prstGeom prst="roundRect">
            <a:avLst>
              <a:gd name="adj" fmla="val 16667"/>
            </a:avLst>
          </a:prstGeom>
          <a:solidFill>
            <a:schemeClr val="tx1"/>
          </a:solidFill>
          <a:ln w="9525">
            <a:solidFill>
              <a:srgbClr val="000066"/>
            </a:solidFill>
            <a:round/>
            <a:headEnd/>
            <a:tailEnd/>
          </a:ln>
          <a:effectLst/>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IV. Love Of World</a:t>
            </a:r>
          </a:p>
        </p:txBody>
      </p:sp>
    </p:spTree>
    <p:extLst>
      <p:ext uri="{BB962C8B-B14F-4D97-AF65-F5344CB8AC3E}">
        <p14:creationId xmlns:p14="http://schemas.microsoft.com/office/powerpoint/2010/main" xmlns="" val="1097848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8ABBF-14B5-4929-82EE-C2E7A6D880B6}"/>
              </a:ext>
            </a:extLst>
          </p:cNvPr>
          <p:cNvSpPr>
            <a:spLocks noGrp="1"/>
          </p:cNvSpPr>
          <p:nvPr>
            <p:ph type="title"/>
          </p:nvPr>
        </p:nvSpPr>
        <p:spPr>
          <a:xfrm>
            <a:off x="457200" y="152400"/>
            <a:ext cx="8229600" cy="715962"/>
          </a:xfrm>
        </p:spPr>
        <p:txBody>
          <a:body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Gal.6:9</a:t>
            </a:r>
          </a:p>
        </p:txBody>
      </p:sp>
      <p:sp>
        <p:nvSpPr>
          <p:cNvPr id="3" name="Content Placeholder 2">
            <a:extLst>
              <a:ext uri="{FF2B5EF4-FFF2-40B4-BE49-F238E27FC236}">
                <a16:creationId xmlns:a16="http://schemas.microsoft.com/office/drawing/2014/main" xmlns="" id="{F07C2DAE-550C-46CF-89B9-3C73FD2EB865}"/>
              </a:ext>
            </a:extLst>
          </p:cNvPr>
          <p:cNvSpPr>
            <a:spLocks noGrp="1"/>
          </p:cNvSpPr>
          <p:nvPr>
            <p:ph idx="1"/>
          </p:nvPr>
        </p:nvSpPr>
        <p:spPr>
          <a:xfrm>
            <a:off x="394740" y="838200"/>
            <a:ext cx="8382000" cy="5410200"/>
          </a:xfrm>
        </p:spPr>
        <p:txBody>
          <a:bodyPr/>
          <a:lstStyle/>
          <a:p>
            <a:pPr>
              <a:spcAft>
                <a:spcPts val="300"/>
              </a:spcAft>
            </a:pPr>
            <a:r>
              <a:rPr lang="en-US" sz="3300" dirty="0">
                <a:solidFill>
                  <a:srgbClr val="FFFFCC"/>
                </a:solidFill>
              </a:rPr>
              <a:t>Grow weary: </a:t>
            </a:r>
            <a:r>
              <a:rPr lang="en-US" sz="3300" dirty="0">
                <a:solidFill>
                  <a:schemeClr val="bg1"/>
                </a:solidFill>
              </a:rPr>
              <a:t>lose enthusiasm, be discouraged; lose hope</a:t>
            </a:r>
          </a:p>
          <a:p>
            <a:r>
              <a:rPr lang="en-US" sz="3300" dirty="0">
                <a:solidFill>
                  <a:srgbClr val="FFFFCC"/>
                </a:solidFill>
              </a:rPr>
              <a:t>Lose heart: </a:t>
            </a:r>
            <a:r>
              <a:rPr lang="en-US" sz="3300" dirty="0">
                <a:solidFill>
                  <a:schemeClr val="bg1"/>
                </a:solidFill>
              </a:rPr>
              <a:t>faintness of soul in discharge of Lord’s charges</a:t>
            </a:r>
          </a:p>
          <a:p>
            <a:pPr marL="0" indent="0">
              <a:buNone/>
            </a:pPr>
            <a:endParaRPr lang="en-US" dirty="0">
              <a:solidFill>
                <a:schemeClr val="bg1"/>
              </a:solidFill>
            </a:endParaRPr>
          </a:p>
        </p:txBody>
      </p:sp>
      <p:sp>
        <p:nvSpPr>
          <p:cNvPr id="4" name="Rectangle 3">
            <a:extLst>
              <a:ext uri="{FF2B5EF4-FFF2-40B4-BE49-F238E27FC236}">
                <a16:creationId xmlns:a16="http://schemas.microsoft.com/office/drawing/2014/main" xmlns="" id="{38F5DBB8-C9EB-4AB3-A28D-18289EA86912}"/>
              </a:ext>
            </a:extLst>
          </p:cNvPr>
          <p:cNvSpPr/>
          <p:nvPr/>
        </p:nvSpPr>
        <p:spPr>
          <a:xfrm>
            <a:off x="382250" y="3124200"/>
            <a:ext cx="8382000" cy="3352800"/>
          </a:xfrm>
          <a:prstGeom prst="rect">
            <a:avLst/>
          </a:prstGeom>
          <a:solidFill>
            <a:schemeClr val="accent2">
              <a:lumMod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2800" b="1" baseline="30000" dirty="0">
                <a:solidFill>
                  <a:srgbClr val="FFFF00"/>
                </a:solidFill>
              </a:rPr>
              <a:t>3</a:t>
            </a:r>
            <a:r>
              <a:rPr lang="en-US" sz="2800" baseline="30000" dirty="0">
                <a:solidFill>
                  <a:srgbClr val="FFFF00"/>
                </a:solidFill>
              </a:rPr>
              <a:t>  </a:t>
            </a:r>
            <a:r>
              <a:rPr lang="en-US" sz="2800" dirty="0"/>
              <a:t>For consider Him who endured such hostility from sinners against Himself, lest you become weary and discouraged in your souls.</a:t>
            </a:r>
          </a:p>
          <a:p>
            <a:r>
              <a:rPr lang="en-US" sz="2800" b="1" baseline="30000" dirty="0">
                <a:solidFill>
                  <a:srgbClr val="FFFF00"/>
                </a:solidFill>
              </a:rPr>
              <a:t>5 </a:t>
            </a:r>
            <a:r>
              <a:rPr lang="en-US" sz="2800" dirty="0"/>
              <a:t>And you have forgotten the exhortation which speaks to you as to sons: </a:t>
            </a:r>
            <a:r>
              <a:rPr lang="en-US" sz="2800" i="1" dirty="0"/>
              <a:t>“My son, do not despise the chastening of the Lord, Nor be discouraged when you are rebuked by Him</a:t>
            </a:r>
            <a:r>
              <a:rPr lang="en-US" sz="2800" dirty="0"/>
              <a:t> </a:t>
            </a:r>
            <a:r>
              <a:rPr lang="en-US" sz="2400" dirty="0"/>
              <a:t>– </a:t>
            </a:r>
            <a:r>
              <a:rPr lang="en-US" sz="2400" dirty="0">
                <a:solidFill>
                  <a:schemeClr val="bg1"/>
                </a:solidFill>
              </a:rPr>
              <a:t>Hb.12</a:t>
            </a:r>
            <a:endParaRPr lang="en-US" dirty="0">
              <a:solidFill>
                <a:schemeClr val="bg1"/>
              </a:solidFill>
              <a:hlinkClick r:id="rId2"/>
            </a:endParaRPr>
          </a:p>
        </p:txBody>
      </p:sp>
      <p:cxnSp>
        <p:nvCxnSpPr>
          <p:cNvPr id="6" name="Straight Connector 5">
            <a:extLst>
              <a:ext uri="{FF2B5EF4-FFF2-40B4-BE49-F238E27FC236}">
                <a16:creationId xmlns:a16="http://schemas.microsoft.com/office/drawing/2014/main" xmlns="" id="{FAE74FA3-7B1D-4798-8DB9-F48C518AE268}"/>
              </a:ext>
            </a:extLst>
          </p:cNvPr>
          <p:cNvCxnSpPr/>
          <p:nvPr/>
        </p:nvCxnSpPr>
        <p:spPr>
          <a:xfrm>
            <a:off x="1113020" y="4525780"/>
            <a:ext cx="2057400" cy="0"/>
          </a:xfrm>
          <a:prstGeom prst="line">
            <a:avLst/>
          </a:prstGeom>
          <a:ln w="76200">
            <a:solidFill>
              <a:srgbClr val="99FF3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490F77B1-86E5-489A-BECE-9C0ED188A9B0}"/>
              </a:ext>
            </a:extLst>
          </p:cNvPr>
          <p:cNvCxnSpPr/>
          <p:nvPr/>
        </p:nvCxnSpPr>
        <p:spPr>
          <a:xfrm>
            <a:off x="5898630" y="5882390"/>
            <a:ext cx="2057400" cy="0"/>
          </a:xfrm>
          <a:prstGeom prst="line">
            <a:avLst/>
          </a:prstGeom>
          <a:ln w="76200">
            <a:solidFill>
              <a:srgbClr val="99FF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5652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left)">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8ABBF-14B5-4929-82EE-C2E7A6D880B6}"/>
              </a:ext>
            </a:extLst>
          </p:cNvPr>
          <p:cNvSpPr>
            <a:spLocks noGrp="1"/>
          </p:cNvSpPr>
          <p:nvPr>
            <p:ph type="title"/>
          </p:nvPr>
        </p:nvSpPr>
        <p:spPr>
          <a:xfrm>
            <a:off x="457200" y="76200"/>
            <a:ext cx="8229600" cy="715962"/>
          </a:xfrm>
        </p:spPr>
        <p:txBody>
          <a:body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Conclusion</a:t>
            </a:r>
          </a:p>
        </p:txBody>
      </p:sp>
      <p:sp>
        <p:nvSpPr>
          <p:cNvPr id="3" name="Content Placeholder 2">
            <a:extLst>
              <a:ext uri="{FF2B5EF4-FFF2-40B4-BE49-F238E27FC236}">
                <a16:creationId xmlns:a16="http://schemas.microsoft.com/office/drawing/2014/main" xmlns="" id="{F07C2DAE-550C-46CF-89B9-3C73FD2EB865}"/>
              </a:ext>
            </a:extLst>
          </p:cNvPr>
          <p:cNvSpPr>
            <a:spLocks noGrp="1"/>
          </p:cNvSpPr>
          <p:nvPr>
            <p:ph idx="1"/>
          </p:nvPr>
        </p:nvSpPr>
        <p:spPr>
          <a:xfrm>
            <a:off x="567314" y="1066800"/>
            <a:ext cx="8028296" cy="5029200"/>
          </a:xfrm>
          <a:ln>
            <a:solidFill>
              <a:srgbClr val="FFCC00"/>
            </a:solidFill>
          </a:ln>
        </p:spPr>
        <p:txBody>
          <a:bodyPr/>
          <a:lstStyle/>
          <a:p>
            <a:pPr marL="0" indent="0">
              <a:buNone/>
            </a:pPr>
            <a:r>
              <a:rPr lang="en-US" dirty="0">
                <a:solidFill>
                  <a:schemeClr val="bg1"/>
                </a:solidFill>
              </a:rPr>
              <a:t>‘Terrific energy is expended – civilizations are built up – excellent institutions devised; but each time something goes wrong.  Some fatal flaw always brings the selfish and cruel people to the top and it all slides back into misery and ruin.  In fact, the machine conks.  It seems to start up all right and runs a few yards, and then it breaks down.  They are trying to run it on the wrong juice’ </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46701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AutoShape 4"/>
          <p:cNvSpPr>
            <a:spLocks noChangeArrowheads="1"/>
          </p:cNvSpPr>
          <p:nvPr/>
        </p:nvSpPr>
        <p:spPr bwMode="auto">
          <a:xfrm>
            <a:off x="1108364" y="1600200"/>
            <a:ext cx="6927273" cy="1066800"/>
          </a:xfrm>
          <a:prstGeom prst="roundRect">
            <a:avLst>
              <a:gd name="adj" fmla="val 16667"/>
            </a:avLst>
          </a:prstGeom>
          <a:blipFill>
            <a:blip r:embed="rId2" cstate="print"/>
            <a:tile tx="0" ty="0" sx="100000" sy="100000" flip="none" algn="tl"/>
          </a:blipFill>
          <a:ln w="9525">
            <a:solidFill>
              <a:srgbClr val="000066"/>
            </a:solidFill>
            <a:round/>
            <a:headEnd/>
            <a:tailEnd/>
          </a:ln>
          <a:effectLst/>
          <a:scene3d>
            <a:camera prst="orthographicFront"/>
            <a:lightRig rig="threePt" dir="t"/>
          </a:scene3d>
          <a:sp3d>
            <a:bevelT prst="angle"/>
          </a:sp3d>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 Truth Is Narrow</a:t>
            </a:r>
          </a:p>
        </p:txBody>
      </p:sp>
    </p:spTree>
    <p:extLst>
      <p:ext uri="{BB962C8B-B14F-4D97-AF65-F5344CB8AC3E}">
        <p14:creationId xmlns:p14="http://schemas.microsoft.com/office/powerpoint/2010/main" xmlns="" val="697942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8ABBF-14B5-4929-82EE-C2E7A6D880B6}"/>
              </a:ext>
            </a:extLst>
          </p:cNvPr>
          <p:cNvSpPr>
            <a:spLocks noGrp="1"/>
          </p:cNvSpPr>
          <p:nvPr>
            <p:ph type="title"/>
          </p:nvPr>
        </p:nvSpPr>
        <p:spPr>
          <a:xfrm>
            <a:off x="457200" y="274638"/>
            <a:ext cx="8229600" cy="715962"/>
          </a:xfrm>
        </p:spPr>
        <p:txBody>
          <a:body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Gal.1:6-9</a:t>
            </a:r>
          </a:p>
        </p:txBody>
      </p:sp>
      <p:sp>
        <p:nvSpPr>
          <p:cNvPr id="3" name="Content Placeholder 2">
            <a:extLst>
              <a:ext uri="{FF2B5EF4-FFF2-40B4-BE49-F238E27FC236}">
                <a16:creationId xmlns:a16="http://schemas.microsoft.com/office/drawing/2014/main" xmlns="" id="{F07C2DAE-550C-46CF-89B9-3C73FD2EB865}"/>
              </a:ext>
            </a:extLst>
          </p:cNvPr>
          <p:cNvSpPr>
            <a:spLocks noGrp="1"/>
          </p:cNvSpPr>
          <p:nvPr>
            <p:ph idx="1"/>
          </p:nvPr>
        </p:nvSpPr>
        <p:spPr>
          <a:xfrm>
            <a:off x="457200" y="990600"/>
            <a:ext cx="8229600" cy="5410200"/>
          </a:xfrm>
        </p:spPr>
        <p:txBody>
          <a:bodyPr/>
          <a:lstStyle/>
          <a:p>
            <a:r>
              <a:rPr lang="en-US" sz="3400" dirty="0">
                <a:solidFill>
                  <a:srgbClr val="99FF33"/>
                </a:solidFill>
              </a:rPr>
              <a:t>Turning away</a:t>
            </a:r>
          </a:p>
          <a:p>
            <a:pPr marL="0" indent="0">
              <a:buNone/>
            </a:pPr>
            <a:endParaRPr lang="en-US" dirty="0">
              <a:solidFill>
                <a:schemeClr val="bg1"/>
              </a:solidFill>
            </a:endParaRPr>
          </a:p>
          <a:p>
            <a:pPr lvl="1">
              <a:spcBef>
                <a:spcPts val="4800"/>
              </a:spcBef>
            </a:pPr>
            <a:r>
              <a:rPr lang="en-US" sz="3300" dirty="0">
                <a:solidFill>
                  <a:schemeClr val="bg1"/>
                </a:solidFill>
              </a:rPr>
              <a:t>If </a:t>
            </a:r>
            <a:r>
              <a:rPr lang="en-US" sz="3300" b="1" i="1" u="sng" dirty="0">
                <a:solidFill>
                  <a:schemeClr val="bg1"/>
                </a:solidFill>
              </a:rPr>
              <a:t>angels</a:t>
            </a:r>
            <a:r>
              <a:rPr lang="en-US" sz="3300" dirty="0">
                <a:solidFill>
                  <a:schemeClr val="bg1"/>
                </a:solidFill>
              </a:rPr>
              <a:t> cannot change gospel . . .</a:t>
            </a:r>
          </a:p>
          <a:p>
            <a:pPr>
              <a:spcBef>
                <a:spcPts val="600"/>
              </a:spcBef>
            </a:pPr>
            <a:r>
              <a:rPr lang="en-US" sz="3400" dirty="0">
                <a:solidFill>
                  <a:srgbClr val="99FF33"/>
                </a:solidFill>
              </a:rPr>
              <a:t>So soon…</a:t>
            </a:r>
          </a:p>
          <a:p>
            <a:pPr>
              <a:spcBef>
                <a:spcPts val="600"/>
              </a:spcBef>
            </a:pPr>
            <a:r>
              <a:rPr lang="en-US" sz="3400" dirty="0">
                <a:solidFill>
                  <a:srgbClr val="99FF33"/>
                </a:solidFill>
              </a:rPr>
              <a:t>From Him…</a:t>
            </a:r>
            <a:r>
              <a:rPr lang="en-US" sz="3400" dirty="0">
                <a:solidFill>
                  <a:schemeClr val="bg1"/>
                </a:solidFill>
              </a:rPr>
              <a:t> Not merely an  exchange of one set of opinions for another</a:t>
            </a:r>
          </a:p>
          <a:p>
            <a:endParaRPr lang="en-US" dirty="0">
              <a:solidFill>
                <a:schemeClr val="bg1"/>
              </a:solidFill>
            </a:endParaRPr>
          </a:p>
        </p:txBody>
      </p:sp>
      <p:sp>
        <p:nvSpPr>
          <p:cNvPr id="4" name="Rectangle: Rounded Corners 3">
            <a:extLst>
              <a:ext uri="{FF2B5EF4-FFF2-40B4-BE49-F238E27FC236}">
                <a16:creationId xmlns:a16="http://schemas.microsoft.com/office/drawing/2014/main" xmlns="" id="{CF2080BE-C877-4F9C-BD5C-2EFF79D7B9E0}"/>
              </a:ext>
            </a:extLst>
          </p:cNvPr>
          <p:cNvSpPr/>
          <p:nvPr/>
        </p:nvSpPr>
        <p:spPr>
          <a:xfrm>
            <a:off x="1233948" y="1600200"/>
            <a:ext cx="6705600" cy="1066800"/>
          </a:xfrm>
          <a:prstGeom prst="roundRect">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Desert.   </a:t>
            </a:r>
          </a:p>
          <a:p>
            <a:pPr algn="ctr"/>
            <a:r>
              <a:rPr lang="en-US" sz="3200" dirty="0">
                <a:solidFill>
                  <a:schemeClr val="tx1"/>
                </a:solidFill>
              </a:rPr>
              <a:t>1 K.21:25, of Jezebel’s influence…</a:t>
            </a:r>
          </a:p>
        </p:txBody>
      </p:sp>
      <p:sp>
        <p:nvSpPr>
          <p:cNvPr id="5" name="Rectangle: Rounded Corners 4">
            <a:extLst>
              <a:ext uri="{FF2B5EF4-FFF2-40B4-BE49-F238E27FC236}">
                <a16:creationId xmlns:a16="http://schemas.microsoft.com/office/drawing/2014/main" xmlns="" id="{976841E1-8D4B-49C7-844B-C02ACE2AB7A5}"/>
              </a:ext>
            </a:extLst>
          </p:cNvPr>
          <p:cNvSpPr/>
          <p:nvPr/>
        </p:nvSpPr>
        <p:spPr>
          <a:xfrm>
            <a:off x="1234190" y="5012960"/>
            <a:ext cx="6705600" cy="1066800"/>
          </a:xfrm>
          <a:prstGeom prst="roundRect">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By leaving grace of Christ, they leave Christ Himself.   Mt.19</a:t>
            </a:r>
          </a:p>
        </p:txBody>
      </p:sp>
    </p:spTree>
    <p:extLst>
      <p:ext uri="{BB962C8B-B14F-4D97-AF65-F5344CB8AC3E}">
        <p14:creationId xmlns:p14="http://schemas.microsoft.com/office/powerpoint/2010/main" xmlns="" val="368153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AutoShape 4"/>
          <p:cNvSpPr>
            <a:spLocks noChangeArrowheads="1"/>
          </p:cNvSpPr>
          <p:nvPr/>
        </p:nvSpPr>
        <p:spPr bwMode="auto">
          <a:xfrm>
            <a:off x="1108364" y="1066800"/>
            <a:ext cx="6927273" cy="457200"/>
          </a:xfrm>
          <a:prstGeom prst="roundRect">
            <a:avLst>
              <a:gd name="adj" fmla="val 16667"/>
            </a:avLst>
          </a:prstGeom>
          <a:solidFill>
            <a:schemeClr val="tx1"/>
          </a:solidFill>
          <a:ln w="9525">
            <a:solidFill>
              <a:srgbClr val="000066"/>
            </a:solidFill>
            <a:round/>
            <a:headEnd/>
            <a:tailEnd/>
          </a:ln>
          <a:effectLst/>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 Truth Is Narrow</a:t>
            </a:r>
          </a:p>
        </p:txBody>
      </p:sp>
      <p:sp>
        <p:nvSpPr>
          <p:cNvPr id="3" name="AutoShape 4">
            <a:extLst>
              <a:ext uri="{FF2B5EF4-FFF2-40B4-BE49-F238E27FC236}">
                <a16:creationId xmlns:a16="http://schemas.microsoft.com/office/drawing/2014/main" xmlns="" id="{CB375631-A5B6-491F-8FAA-94F5B3F584EC}"/>
              </a:ext>
            </a:extLst>
          </p:cNvPr>
          <p:cNvSpPr>
            <a:spLocks noChangeArrowheads="1"/>
          </p:cNvSpPr>
          <p:nvPr/>
        </p:nvSpPr>
        <p:spPr bwMode="auto">
          <a:xfrm>
            <a:off x="1123354" y="1676400"/>
            <a:ext cx="6927273" cy="1066800"/>
          </a:xfrm>
          <a:prstGeom prst="roundRect">
            <a:avLst>
              <a:gd name="adj" fmla="val 16667"/>
            </a:avLst>
          </a:prstGeom>
          <a:blipFill>
            <a:blip r:embed="rId2" cstate="print"/>
            <a:tile tx="0" ty="0" sx="100000" sy="100000" flip="none" algn="tl"/>
          </a:blipFill>
          <a:ln w="9525">
            <a:solidFill>
              <a:srgbClr val="000066"/>
            </a:solidFill>
            <a:round/>
            <a:headEnd/>
            <a:tailEnd/>
          </a:ln>
          <a:effectLst/>
          <a:scene3d>
            <a:camera prst="orthographicFront"/>
            <a:lightRig rig="threePt" dir="t"/>
          </a:scene3d>
          <a:sp3d>
            <a:bevelT prst="angle"/>
          </a:sp3d>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II. Shallow Convictions</a:t>
            </a:r>
          </a:p>
        </p:txBody>
      </p:sp>
    </p:spTree>
    <p:extLst>
      <p:ext uri="{BB962C8B-B14F-4D97-AF65-F5344CB8AC3E}">
        <p14:creationId xmlns:p14="http://schemas.microsoft.com/office/powerpoint/2010/main" xmlns="" val="245856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8ABBF-14B5-4929-82EE-C2E7A6D880B6}"/>
              </a:ext>
            </a:extLst>
          </p:cNvPr>
          <p:cNvSpPr>
            <a:spLocks noGrp="1"/>
          </p:cNvSpPr>
          <p:nvPr>
            <p:ph type="title"/>
          </p:nvPr>
        </p:nvSpPr>
        <p:spPr>
          <a:xfrm>
            <a:off x="457200" y="274638"/>
            <a:ext cx="8229600" cy="715962"/>
          </a:xfrm>
        </p:spPr>
        <p:txBody>
          <a:body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Gal.2:4-5</a:t>
            </a:r>
          </a:p>
        </p:txBody>
      </p:sp>
      <p:sp>
        <p:nvSpPr>
          <p:cNvPr id="3" name="Content Placeholder 2">
            <a:extLst>
              <a:ext uri="{FF2B5EF4-FFF2-40B4-BE49-F238E27FC236}">
                <a16:creationId xmlns:a16="http://schemas.microsoft.com/office/drawing/2014/main" xmlns="" id="{F07C2DAE-550C-46CF-89B9-3C73FD2EB865}"/>
              </a:ext>
            </a:extLst>
          </p:cNvPr>
          <p:cNvSpPr>
            <a:spLocks noGrp="1"/>
          </p:cNvSpPr>
          <p:nvPr>
            <p:ph idx="1"/>
          </p:nvPr>
        </p:nvSpPr>
        <p:spPr>
          <a:xfrm>
            <a:off x="429904" y="1066800"/>
            <a:ext cx="8305800" cy="5410200"/>
          </a:xfrm>
        </p:spPr>
        <p:txBody>
          <a:bodyPr/>
          <a:lstStyle/>
          <a:p>
            <a:pPr marL="231775" indent="-231775">
              <a:spcAft>
                <a:spcPts val="600"/>
              </a:spcAft>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Paul refused to yield to error for one hour.  The Galatians . . .</a:t>
            </a:r>
          </a:p>
          <a:p>
            <a:pPr marL="231775" indent="-231775"/>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Issue: truth vs error.  It does matter.</a:t>
            </a:r>
          </a:p>
          <a:p>
            <a:pPr marL="0" indent="0">
              <a:spcAft>
                <a:spcPts val="600"/>
              </a:spcAft>
              <a:buNone/>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Acts 15</a:t>
            </a:r>
          </a:p>
          <a:p>
            <a:pPr marL="0" indent="0">
              <a:spcAft>
                <a:spcPts val="400"/>
              </a:spcAft>
              <a:buNone/>
              <a:tabLst>
                <a:tab pos="569913" algn="l"/>
              </a:tabLst>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400" dirty="0">
                <a:solidFill>
                  <a:srgbClr val="FF9900"/>
                </a:solidFill>
                <a:latin typeface="Verdana" panose="020B0604030504040204" pitchFamily="34" charset="0"/>
                <a:ea typeface="Verdana" panose="020B0604030504040204" pitchFamily="34" charset="0"/>
                <a:cs typeface="Verdana" panose="020B0604030504040204" pitchFamily="34" charset="0"/>
              </a:rPr>
              <a:t>1.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Approved example, 5,6,7,11</a:t>
            </a:r>
          </a:p>
          <a:p>
            <a:pPr marL="0" indent="0">
              <a:spcAft>
                <a:spcPts val="400"/>
              </a:spcAft>
              <a:buNone/>
              <a:tabLst>
                <a:tab pos="569913" algn="l"/>
              </a:tabLst>
            </a:pPr>
            <a:r>
              <a:rPr lang="en-US" sz="2400" dirty="0">
                <a:solidFill>
                  <a:srgbClr val="FF9900"/>
                </a:solidFill>
                <a:latin typeface="Verdana" panose="020B0604030504040204" pitchFamily="34" charset="0"/>
                <a:ea typeface="Verdana" panose="020B0604030504040204" pitchFamily="34" charset="0"/>
                <a:cs typeface="Verdana" panose="020B0604030504040204" pitchFamily="34" charset="0"/>
              </a:rPr>
              <a:t>	2.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Forced conclusion, 12</a:t>
            </a:r>
          </a:p>
          <a:p>
            <a:pPr marL="0" indent="0">
              <a:buNone/>
              <a:tabLst>
                <a:tab pos="569913" algn="l"/>
              </a:tabLst>
            </a:pPr>
            <a:r>
              <a:rPr lang="en-US" sz="2400" dirty="0">
                <a:solidFill>
                  <a:srgbClr val="FF9900"/>
                </a:solidFill>
                <a:latin typeface="Verdana" panose="020B0604030504040204" pitchFamily="34" charset="0"/>
                <a:ea typeface="Verdana" panose="020B0604030504040204" pitchFamily="34" charset="0"/>
                <a:cs typeface="Verdana" panose="020B0604030504040204" pitchFamily="34" charset="0"/>
              </a:rPr>
              <a:t>	3.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Direct statement, 13-18</a:t>
            </a:r>
          </a:p>
        </p:txBody>
      </p:sp>
    </p:spTree>
    <p:extLst>
      <p:ext uri="{BB962C8B-B14F-4D97-AF65-F5344CB8AC3E}">
        <p14:creationId xmlns:p14="http://schemas.microsoft.com/office/powerpoint/2010/main" xmlns="" val="286941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1"/>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8ABBF-14B5-4929-82EE-C2E7A6D880B6}"/>
              </a:ext>
            </a:extLst>
          </p:cNvPr>
          <p:cNvSpPr>
            <a:spLocks noGrp="1"/>
          </p:cNvSpPr>
          <p:nvPr>
            <p:ph type="title"/>
          </p:nvPr>
        </p:nvSpPr>
        <p:spPr>
          <a:xfrm>
            <a:off x="457200" y="274638"/>
            <a:ext cx="8229600" cy="715962"/>
          </a:xfrm>
        </p:spPr>
        <p:txBody>
          <a:body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Gal.2:4-5</a:t>
            </a:r>
          </a:p>
        </p:txBody>
      </p:sp>
      <p:sp>
        <p:nvSpPr>
          <p:cNvPr id="3" name="Content Placeholder 2">
            <a:extLst>
              <a:ext uri="{FF2B5EF4-FFF2-40B4-BE49-F238E27FC236}">
                <a16:creationId xmlns:a16="http://schemas.microsoft.com/office/drawing/2014/main" xmlns="" id="{F07C2DAE-550C-46CF-89B9-3C73FD2EB865}"/>
              </a:ext>
            </a:extLst>
          </p:cNvPr>
          <p:cNvSpPr>
            <a:spLocks noGrp="1"/>
          </p:cNvSpPr>
          <p:nvPr>
            <p:ph idx="1"/>
          </p:nvPr>
        </p:nvSpPr>
        <p:spPr>
          <a:xfrm>
            <a:off x="429904" y="1066800"/>
            <a:ext cx="8305800" cy="5410200"/>
          </a:xfrm>
        </p:spPr>
        <p:txBody>
          <a:bodyPr/>
          <a:lstStyle/>
          <a:p>
            <a:pPr marL="231775" indent="-231775">
              <a:spcAft>
                <a:spcPts val="600"/>
              </a:spcAft>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Error: not one hour</a:t>
            </a:r>
          </a:p>
          <a:p>
            <a:pPr marL="231775" indent="-231775">
              <a:spcAft>
                <a:spcPts val="200"/>
              </a:spcAft>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Truth: continue</a:t>
            </a:r>
          </a:p>
          <a:p>
            <a:pPr marL="631825" lvl="1" indent="-231775">
              <a:spcAft>
                <a:spcPts val="600"/>
              </a:spcAft>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Mt.13:20-21, no root, temporary</a:t>
            </a:r>
          </a:p>
          <a:p>
            <a:pPr marL="631825" lvl="1" indent="-231775">
              <a:spcAft>
                <a:spcPts val="600"/>
              </a:spcAft>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Mt.15:13, rooted up</a:t>
            </a:r>
          </a:p>
          <a:p>
            <a:pPr marL="631825" lvl="1" indent="-231775"/>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Col.2:7, rooted in Him</a:t>
            </a:r>
          </a:p>
          <a:p>
            <a:pPr marL="1031875" lvl="2" indent="-231775"/>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Converted to congregation?</a:t>
            </a:r>
          </a:p>
        </p:txBody>
      </p:sp>
      <p:sp>
        <p:nvSpPr>
          <p:cNvPr id="4" name="Rectangle 3">
            <a:extLst>
              <a:ext uri="{FF2B5EF4-FFF2-40B4-BE49-F238E27FC236}">
                <a16:creationId xmlns:a16="http://schemas.microsoft.com/office/drawing/2014/main" xmlns="" id="{807CB6C5-D75F-421A-A8A4-F0B9DC1BB4E1}"/>
              </a:ext>
            </a:extLst>
          </p:cNvPr>
          <p:cNvSpPr/>
          <p:nvPr/>
        </p:nvSpPr>
        <p:spPr>
          <a:xfrm>
            <a:off x="990600" y="4985365"/>
            <a:ext cx="3352800" cy="1385455"/>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Someone hurts feelings</a:t>
            </a:r>
          </a:p>
        </p:txBody>
      </p:sp>
      <p:sp>
        <p:nvSpPr>
          <p:cNvPr id="5" name="Rectangle 4">
            <a:extLst>
              <a:ext uri="{FF2B5EF4-FFF2-40B4-BE49-F238E27FC236}">
                <a16:creationId xmlns:a16="http://schemas.microsoft.com/office/drawing/2014/main" xmlns="" id="{D43A705A-7B23-490E-9BE8-8A9BA3AF0F93}"/>
              </a:ext>
            </a:extLst>
          </p:cNvPr>
          <p:cNvSpPr/>
          <p:nvPr/>
        </p:nvSpPr>
        <p:spPr>
          <a:xfrm>
            <a:off x="4800600" y="4985365"/>
            <a:ext cx="3352800" cy="1385455"/>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Congregation accepts error</a:t>
            </a:r>
          </a:p>
        </p:txBody>
      </p:sp>
    </p:spTree>
    <p:extLst>
      <p:ext uri="{BB962C8B-B14F-4D97-AF65-F5344CB8AC3E}">
        <p14:creationId xmlns:p14="http://schemas.microsoft.com/office/powerpoint/2010/main" xmlns="" val="12438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AutoShape 4"/>
          <p:cNvSpPr>
            <a:spLocks noChangeArrowheads="1"/>
          </p:cNvSpPr>
          <p:nvPr/>
        </p:nvSpPr>
        <p:spPr bwMode="auto">
          <a:xfrm>
            <a:off x="1108364" y="1066800"/>
            <a:ext cx="6927273" cy="457200"/>
          </a:xfrm>
          <a:prstGeom prst="roundRect">
            <a:avLst>
              <a:gd name="adj" fmla="val 16667"/>
            </a:avLst>
          </a:prstGeom>
          <a:solidFill>
            <a:schemeClr val="tx1"/>
          </a:solidFill>
          <a:ln w="9525">
            <a:solidFill>
              <a:srgbClr val="000066"/>
            </a:solidFill>
            <a:round/>
            <a:headEnd/>
            <a:tailEnd/>
          </a:ln>
          <a:effectLst/>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 Truth Is Narrow</a:t>
            </a:r>
          </a:p>
        </p:txBody>
      </p:sp>
      <p:sp>
        <p:nvSpPr>
          <p:cNvPr id="3" name="AutoShape 4">
            <a:extLst>
              <a:ext uri="{FF2B5EF4-FFF2-40B4-BE49-F238E27FC236}">
                <a16:creationId xmlns:a16="http://schemas.microsoft.com/office/drawing/2014/main" xmlns="" id="{CB375631-A5B6-491F-8FAA-94F5B3F584EC}"/>
              </a:ext>
            </a:extLst>
          </p:cNvPr>
          <p:cNvSpPr>
            <a:spLocks noChangeArrowheads="1"/>
          </p:cNvSpPr>
          <p:nvPr/>
        </p:nvSpPr>
        <p:spPr bwMode="auto">
          <a:xfrm>
            <a:off x="1123354" y="2286000"/>
            <a:ext cx="6927273" cy="1066800"/>
          </a:xfrm>
          <a:prstGeom prst="roundRect">
            <a:avLst>
              <a:gd name="adj" fmla="val 16667"/>
            </a:avLst>
          </a:prstGeom>
          <a:blipFill>
            <a:blip r:embed="rId2" cstate="print"/>
            <a:tile tx="0" ty="0" sx="100000" sy="100000" flip="none" algn="tl"/>
          </a:blipFill>
          <a:ln w="9525">
            <a:solidFill>
              <a:srgbClr val="000066"/>
            </a:solidFill>
            <a:round/>
            <a:headEnd/>
            <a:tailEnd/>
          </a:ln>
          <a:effectLst/>
          <a:scene3d>
            <a:camera prst="orthographicFront"/>
            <a:lightRig rig="threePt" dir="t"/>
          </a:scene3d>
          <a:sp3d>
            <a:bevelT prst="angle"/>
          </a:sp3d>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III. Deception</a:t>
            </a:r>
          </a:p>
        </p:txBody>
      </p:sp>
      <p:sp>
        <p:nvSpPr>
          <p:cNvPr id="4" name="AutoShape 4">
            <a:extLst>
              <a:ext uri="{FF2B5EF4-FFF2-40B4-BE49-F238E27FC236}">
                <a16:creationId xmlns:a16="http://schemas.microsoft.com/office/drawing/2014/main" xmlns="" id="{B8106BAF-C9CF-4915-A4F9-23CE89231878}"/>
              </a:ext>
            </a:extLst>
          </p:cNvPr>
          <p:cNvSpPr>
            <a:spLocks noChangeArrowheads="1"/>
          </p:cNvSpPr>
          <p:nvPr/>
        </p:nvSpPr>
        <p:spPr bwMode="auto">
          <a:xfrm>
            <a:off x="1123354" y="1676400"/>
            <a:ext cx="6927273" cy="457200"/>
          </a:xfrm>
          <a:prstGeom prst="roundRect">
            <a:avLst>
              <a:gd name="adj" fmla="val 16667"/>
            </a:avLst>
          </a:prstGeom>
          <a:solidFill>
            <a:schemeClr val="tx1"/>
          </a:solidFill>
          <a:ln w="9525">
            <a:solidFill>
              <a:srgbClr val="000066"/>
            </a:solidFill>
            <a:round/>
            <a:headEnd/>
            <a:tailEnd/>
          </a:ln>
          <a:effectLst/>
          <a:ex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II. Shallow Convictions</a:t>
            </a:r>
          </a:p>
        </p:txBody>
      </p:sp>
    </p:spTree>
    <p:extLst>
      <p:ext uri="{BB962C8B-B14F-4D97-AF65-F5344CB8AC3E}">
        <p14:creationId xmlns:p14="http://schemas.microsoft.com/office/powerpoint/2010/main" xmlns="" val="3181794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8ABBF-14B5-4929-82EE-C2E7A6D880B6}"/>
              </a:ext>
            </a:extLst>
          </p:cNvPr>
          <p:cNvSpPr>
            <a:spLocks noGrp="1"/>
          </p:cNvSpPr>
          <p:nvPr>
            <p:ph type="title"/>
          </p:nvPr>
        </p:nvSpPr>
        <p:spPr>
          <a:xfrm>
            <a:off x="472190" y="152400"/>
            <a:ext cx="8229600" cy="1066800"/>
          </a:xfrm>
        </p:spPr>
        <p:txBody>
          <a:bodyPr/>
          <a:lstStyle/>
          <a:p>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Gal.3:1</a:t>
            </a:r>
          </a:p>
        </p:txBody>
      </p:sp>
      <p:sp>
        <p:nvSpPr>
          <p:cNvPr id="3" name="Content Placeholder 2">
            <a:extLst>
              <a:ext uri="{FF2B5EF4-FFF2-40B4-BE49-F238E27FC236}">
                <a16:creationId xmlns:a16="http://schemas.microsoft.com/office/drawing/2014/main" xmlns="" id="{F07C2DAE-550C-46CF-89B9-3C73FD2EB865}"/>
              </a:ext>
            </a:extLst>
          </p:cNvPr>
          <p:cNvSpPr>
            <a:spLocks noGrp="1"/>
          </p:cNvSpPr>
          <p:nvPr>
            <p:ph idx="1"/>
          </p:nvPr>
        </p:nvSpPr>
        <p:spPr>
          <a:xfrm>
            <a:off x="429904" y="1219200"/>
            <a:ext cx="8305800" cy="5105400"/>
          </a:xfrm>
        </p:spPr>
        <p:txBody>
          <a:bodyPr/>
          <a:lstStyle/>
          <a:p>
            <a:pPr marL="404813" indent="-404813">
              <a:spcAft>
                <a:spcPts val="600"/>
              </a:spcAft>
            </a:pPr>
            <a:r>
              <a:rPr lang="en-US" sz="3400" dirty="0">
                <a:solidFill>
                  <a:schemeClr val="bg1"/>
                </a:solidFill>
                <a:latin typeface="Arial" panose="020B0604020202020204" pitchFamily="34" charset="0"/>
                <a:ea typeface="Verdana" panose="020B0604030504040204" pitchFamily="34" charset="0"/>
                <a:cs typeface="Arial" panose="020B0604020202020204" pitchFamily="34" charset="0"/>
              </a:rPr>
              <a:t>Bewitch, cast a spell (they have been duped)</a:t>
            </a:r>
          </a:p>
          <a:p>
            <a:pPr marL="231775" indent="-231775">
              <a:spcAft>
                <a:spcPts val="600"/>
              </a:spcAft>
            </a:pPr>
            <a:r>
              <a:rPr lang="en-US" sz="3400" dirty="0">
                <a:solidFill>
                  <a:schemeClr val="bg1"/>
                </a:solidFill>
              </a:rPr>
              <a:t>Though Paul’s preaching publicly displayed Christ crucified, they have been captivated by enemies of His cross.</a:t>
            </a:r>
          </a:p>
        </p:txBody>
      </p:sp>
    </p:spTree>
    <p:extLst>
      <p:ext uri="{BB962C8B-B14F-4D97-AF65-F5344CB8AC3E}">
        <p14:creationId xmlns:p14="http://schemas.microsoft.com/office/powerpoint/2010/main" xmlns="" val="222721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8ABBF-14B5-4929-82EE-C2E7A6D880B6}"/>
              </a:ext>
            </a:extLst>
          </p:cNvPr>
          <p:cNvSpPr>
            <a:spLocks noGrp="1"/>
          </p:cNvSpPr>
          <p:nvPr>
            <p:ph type="title"/>
          </p:nvPr>
        </p:nvSpPr>
        <p:spPr>
          <a:xfrm>
            <a:off x="472190" y="152400"/>
            <a:ext cx="8229600" cy="1066800"/>
          </a:xfrm>
        </p:spPr>
        <p:txBody>
          <a:bodyPr/>
          <a:lstStyle/>
          <a:p>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Gal.4, Paul equates Jewish ritual with heathen practices</a:t>
            </a:r>
          </a:p>
        </p:txBody>
      </p:sp>
      <p:sp>
        <p:nvSpPr>
          <p:cNvPr id="3" name="Content Placeholder 2">
            <a:extLst>
              <a:ext uri="{FF2B5EF4-FFF2-40B4-BE49-F238E27FC236}">
                <a16:creationId xmlns:a16="http://schemas.microsoft.com/office/drawing/2014/main" xmlns="" id="{F07C2DAE-550C-46CF-89B9-3C73FD2EB865}"/>
              </a:ext>
            </a:extLst>
          </p:cNvPr>
          <p:cNvSpPr>
            <a:spLocks noGrp="1"/>
          </p:cNvSpPr>
          <p:nvPr>
            <p:ph idx="1"/>
          </p:nvPr>
        </p:nvSpPr>
        <p:spPr>
          <a:xfrm>
            <a:off x="429904" y="1447800"/>
            <a:ext cx="8305800" cy="5105400"/>
          </a:xfrm>
        </p:spPr>
        <p:txBody>
          <a:bodyPr/>
          <a:lstStyle/>
          <a:p>
            <a:pPr marL="231775" indent="-231775">
              <a:spcAft>
                <a:spcPts val="600"/>
              </a:spcAft>
            </a:pPr>
            <a:r>
              <a:rPr lang="en-US" sz="3600" dirty="0">
                <a:solidFill>
                  <a:srgbClr val="FF9900"/>
                </a:solidFill>
              </a:rPr>
              <a:t>9:</a:t>
            </a:r>
            <a:r>
              <a:rPr lang="en-US" sz="3600" dirty="0">
                <a:solidFill>
                  <a:schemeClr val="bg1"/>
                </a:solidFill>
              </a:rPr>
              <a:t> You are turning again to . . .???</a:t>
            </a:r>
          </a:p>
          <a:p>
            <a:pPr marL="231775" indent="-231775">
              <a:spcAft>
                <a:spcPts val="600"/>
              </a:spcAft>
            </a:pPr>
            <a:r>
              <a:rPr lang="en-US" sz="3600" dirty="0">
                <a:solidFill>
                  <a:srgbClr val="FF9900"/>
                </a:solidFill>
              </a:rPr>
              <a:t>16:</a:t>
            </a:r>
            <a:r>
              <a:rPr lang="en-US" sz="3600" dirty="0">
                <a:solidFill>
                  <a:schemeClr val="bg1"/>
                </a:solidFill>
              </a:rPr>
              <a:t> ‘Is this the consequence of my plain dealing with you, that you view me now as your enemy?’</a:t>
            </a:r>
          </a:p>
          <a:p>
            <a:pPr marL="231775" indent="-231775">
              <a:spcAft>
                <a:spcPts val="600"/>
              </a:spcAft>
            </a:pPr>
            <a:r>
              <a:rPr lang="en-US" sz="3600" dirty="0">
                <a:solidFill>
                  <a:srgbClr val="FF9900"/>
                </a:solidFill>
              </a:rPr>
              <a:t>17-18:</a:t>
            </a:r>
            <a:r>
              <a:rPr lang="en-US" sz="3600" dirty="0">
                <a:solidFill>
                  <a:schemeClr val="bg1"/>
                </a:solidFill>
              </a:rPr>
              <a:t> they zealously court you – </a:t>
            </a:r>
          </a:p>
          <a:p>
            <a:pPr marL="631825" lvl="1" indent="-231775">
              <a:spcAft>
                <a:spcPts val="600"/>
              </a:spcAft>
            </a:pPr>
            <a:r>
              <a:rPr lang="en-US" sz="3400" dirty="0">
                <a:solidFill>
                  <a:schemeClr val="bg1"/>
                </a:solidFill>
              </a:rPr>
              <a:t>Want to exclude you (from Paul)</a:t>
            </a:r>
          </a:p>
          <a:p>
            <a:pPr marL="631825" lvl="1" indent="-231775">
              <a:spcAft>
                <a:spcPts val="600"/>
              </a:spcAft>
            </a:pPr>
            <a:r>
              <a:rPr lang="en-US" sz="3400" dirty="0">
                <a:solidFill>
                  <a:schemeClr val="bg1"/>
                </a:solidFill>
              </a:rPr>
              <a:t>That you may be zealous for them</a:t>
            </a:r>
          </a:p>
        </p:txBody>
      </p:sp>
    </p:spTree>
    <p:extLst>
      <p:ext uri="{BB962C8B-B14F-4D97-AF65-F5344CB8AC3E}">
        <p14:creationId xmlns:p14="http://schemas.microsoft.com/office/powerpoint/2010/main" xmlns="" val="197817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xmlns="" name="Slate" id="{C3F70B94-7CE9-428E-ADC1-3269CC2C3385}" vid="{3F2DE9A5-64E6-437C-A389-CC4477E817E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2254</TotalTime>
  <Words>484</Words>
  <Application>Microsoft Office PowerPoint</Application>
  <PresentationFormat>On-screen Show (4:3)</PresentationFormat>
  <Paragraphs>85</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Default Design</vt:lpstr>
      <vt:lpstr>Slate</vt:lpstr>
      <vt:lpstr>Why Some Leave The Lord</vt:lpstr>
      <vt:lpstr>Slide 2</vt:lpstr>
      <vt:lpstr>Gal.1:6-9</vt:lpstr>
      <vt:lpstr>Slide 4</vt:lpstr>
      <vt:lpstr>Gal.2:4-5</vt:lpstr>
      <vt:lpstr>Gal.2:4-5</vt:lpstr>
      <vt:lpstr>Slide 7</vt:lpstr>
      <vt:lpstr>Gal.3:1</vt:lpstr>
      <vt:lpstr>Gal.4, Paul equates Jewish ritual with heathen practices</vt:lpstr>
      <vt:lpstr>Gal.5:1-4</vt:lpstr>
      <vt:lpstr>Jude 12, clouds?</vt:lpstr>
      <vt:lpstr>Slide 12</vt:lpstr>
      <vt:lpstr>Gal.5:13-21</vt:lpstr>
      <vt:lpstr>Gal.5:13-21</vt:lpstr>
      <vt:lpstr>Slide 15</vt:lpstr>
      <vt:lpstr>Gal.6:9</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church of Christ</cp:lastModifiedBy>
  <cp:revision>308</cp:revision>
  <dcterms:created xsi:type="dcterms:W3CDTF">2004-01-08T21:08:14Z</dcterms:created>
  <dcterms:modified xsi:type="dcterms:W3CDTF">2017-12-03T18:01:45Z</dcterms:modified>
</cp:coreProperties>
</file>