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20"/>
  </p:notesMasterIdLst>
  <p:sldIdLst>
    <p:sldId id="337" r:id="rId2"/>
    <p:sldId id="340" r:id="rId3"/>
    <p:sldId id="341" r:id="rId4"/>
    <p:sldId id="342" r:id="rId5"/>
    <p:sldId id="343" r:id="rId6"/>
    <p:sldId id="345" r:id="rId7"/>
    <p:sldId id="346" r:id="rId8"/>
    <p:sldId id="356" r:id="rId9"/>
    <p:sldId id="347" r:id="rId10"/>
    <p:sldId id="348" r:id="rId11"/>
    <p:sldId id="349" r:id="rId12"/>
    <p:sldId id="350" r:id="rId13"/>
    <p:sldId id="358" r:id="rId14"/>
    <p:sldId id="352" r:id="rId15"/>
    <p:sldId id="353" r:id="rId16"/>
    <p:sldId id="354" r:id="rId17"/>
    <p:sldId id="355" r:id="rId18"/>
    <p:sldId id="357"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99FF99"/>
    <a:srgbClr val="FFFFCC"/>
    <a:srgbClr val="CCFFFF"/>
    <a:srgbClr val="808080"/>
    <a:srgbClr val="003300"/>
    <a:srgbClr val="FFFF66"/>
    <a:srgbClr val="CCECFF"/>
    <a:srgbClr val="66CCFF"/>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xmlns=""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02035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39402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49826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88204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43534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38250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09601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33453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4432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13790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21457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xmlns="" val="28197437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0B30D41-20E6-4ACC-AFCC-93556163BEB6}"/>
              </a:ext>
            </a:extLst>
          </p:cNvPr>
          <p:cNvSpPr/>
          <p:nvPr/>
        </p:nvSpPr>
        <p:spPr>
          <a:xfrm>
            <a:off x="1372850" y="762000"/>
            <a:ext cx="6400800" cy="2133600"/>
          </a:xfrm>
          <a:prstGeom prst="rect">
            <a:avLst/>
          </a:prstGeom>
          <a:solidFill>
            <a:schemeClr val="tx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kern="0" dirty="0">
                <a:solidFill>
                  <a:srgbClr val="FFC000"/>
                </a:solidFill>
                <a:ea typeface="+mj-ea"/>
                <a:cs typeface="+mj-cs"/>
              </a:rPr>
              <a:t>“They Have Taken</a:t>
            </a:r>
            <a:br>
              <a:rPr lang="en-US" sz="4400" kern="0" dirty="0">
                <a:solidFill>
                  <a:srgbClr val="FFC000"/>
                </a:solidFill>
                <a:ea typeface="+mj-ea"/>
                <a:cs typeface="+mj-cs"/>
              </a:rPr>
            </a:br>
            <a:r>
              <a:rPr lang="en-US" sz="4400" kern="0" dirty="0">
                <a:solidFill>
                  <a:srgbClr val="FFC000"/>
                </a:solidFill>
                <a:ea typeface="+mj-ea"/>
                <a:cs typeface="+mj-cs"/>
              </a:rPr>
              <a:t>Away My Lord”</a:t>
            </a:r>
            <a:endParaRPr lang="en-US" sz="1400" dirty="0">
              <a:solidFill>
                <a:srgbClr val="FFC000"/>
              </a:solidFill>
            </a:endParaRPr>
          </a:p>
        </p:txBody>
      </p:sp>
    </p:spTree>
    <p:extLst>
      <p:ext uri="{BB962C8B-B14F-4D97-AF65-F5344CB8AC3E}">
        <p14:creationId xmlns:p14="http://schemas.microsoft.com/office/powerpoint/2010/main" xmlns="" val="2890865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a:xfrm>
            <a:off x="472190" y="274638"/>
            <a:ext cx="8229600" cy="761999"/>
          </a:xfrm>
        </p:spPr>
        <p:txBody>
          <a:bodyPr/>
          <a:lstStyle/>
          <a:p>
            <a:r>
              <a:rPr lang="en-US" sz="3600" dirty="0">
                <a:solidFill>
                  <a:schemeClr val="bg1"/>
                </a:solidFill>
              </a:rPr>
              <a:t>Unbelievers attack foundations</a:t>
            </a: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a:xfrm>
            <a:off x="472190" y="1143000"/>
            <a:ext cx="8229600" cy="5257800"/>
          </a:xfrm>
        </p:spPr>
        <p:txBody>
          <a:bodyPr/>
          <a:lstStyle/>
          <a:p>
            <a:pPr marL="0" lvl="0" indent="0" eaLnBrk="0" hangingPunct="0">
              <a:spcAft>
                <a:spcPts val="60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Courthouses – </a:t>
            </a:r>
            <a:r>
              <a:rPr lang="en-US" sz="3600" dirty="0">
                <a:solidFill>
                  <a:srgbClr val="CCFFFF"/>
                </a:solidFill>
                <a:effectLst>
                  <a:outerShdw blurRad="38100" dist="38100" dir="2700000" algn="tl">
                    <a:srgbClr val="000000">
                      <a:alpha val="43137"/>
                    </a:srgbClr>
                  </a:outerShdw>
                </a:effectLst>
                <a:latin typeface="Century Gothic" panose="020B0502020202020204" pitchFamily="34" charset="0"/>
              </a:rPr>
              <a:t>Ten Commandments</a:t>
            </a:r>
          </a:p>
          <a:p>
            <a:pPr marL="0" lvl="0" indent="0" eaLnBrk="0" hangingPunct="0">
              <a:spcAft>
                <a:spcPts val="60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Schools – </a:t>
            </a:r>
            <a:r>
              <a:rPr lang="en-US" sz="3600" dirty="0">
                <a:solidFill>
                  <a:srgbClr val="CCFFFF"/>
                </a:solidFill>
                <a:effectLst>
                  <a:outerShdw blurRad="38100" dist="38100" dir="2700000" algn="tl">
                    <a:srgbClr val="000000">
                      <a:alpha val="43137"/>
                    </a:srgbClr>
                  </a:outerShdw>
                </a:effectLst>
                <a:latin typeface="Century Gothic" panose="020B0502020202020204" pitchFamily="34" charset="0"/>
              </a:rPr>
              <a:t>Study Mohammed…</a:t>
            </a:r>
          </a:p>
          <a:p>
            <a:pPr marL="0" lvl="0" indent="0" eaLnBrk="0" hangingPunct="0">
              <a:spcAft>
                <a:spcPts val="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Textbooks – </a:t>
            </a:r>
            <a:r>
              <a:rPr lang="en-US" sz="3600" dirty="0">
                <a:solidFill>
                  <a:srgbClr val="CCFFFF"/>
                </a:solidFill>
                <a:effectLst>
                  <a:outerShdw blurRad="38100" dist="38100" dir="2700000" algn="tl">
                    <a:srgbClr val="000000">
                      <a:alpha val="43137"/>
                    </a:srgbClr>
                  </a:outerShdw>
                </a:effectLst>
                <a:latin typeface="Century Gothic" panose="020B0502020202020204" pitchFamily="34" charset="0"/>
              </a:rPr>
              <a:t>Whitewash Islam…</a:t>
            </a:r>
          </a:p>
          <a:p>
            <a:pPr marL="0" lvl="0" indent="0" algn="ctr" eaLnBrk="0" hangingPunct="0">
              <a:spcAft>
                <a:spcPts val="180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Why?</a:t>
            </a:r>
          </a:p>
          <a:p>
            <a:pPr marL="0" lvl="0" indent="0" algn="ctr"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algn="ctr"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algn="ctr" eaLnBrk="0" hangingPunct="0">
              <a:spcBef>
                <a:spcPts val="2400"/>
              </a:spcBef>
              <a:spcAft>
                <a:spcPts val="60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Hb.6:4-6</a:t>
            </a:r>
          </a:p>
          <a:p>
            <a:pPr marL="0" lvl="0" indent="0" algn="ctr" eaLnBrk="0" hangingPunct="0">
              <a:spcAft>
                <a:spcPts val="600"/>
              </a:spcAft>
              <a:buClr>
                <a:srgbClr val="00007D"/>
              </a:buClr>
              <a:buSzPct val="75000"/>
              <a:buNone/>
            </a:pPr>
            <a:endParaRPr lang="en-US" sz="3300" dirty="0">
              <a:solidFill>
                <a:schemeClr val="bg1"/>
              </a:solidFill>
              <a:latin typeface="Century Gothic" panose="020B0502020202020204" pitchFamily="34" charset="0"/>
            </a:endParaRP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
        <p:nvSpPr>
          <p:cNvPr id="4" name="Rounded Rectangle 3">
            <a:extLst>
              <a:ext uri="{FF2B5EF4-FFF2-40B4-BE49-F238E27FC236}">
                <a16:creationId xmlns:a16="http://schemas.microsoft.com/office/drawing/2014/main" xmlns="" id="{0869A241-F46A-4837-826D-7A7E2886BBC3}"/>
              </a:ext>
            </a:extLst>
          </p:cNvPr>
          <p:cNvSpPr/>
          <p:nvPr/>
        </p:nvSpPr>
        <p:spPr bwMode="auto">
          <a:xfrm>
            <a:off x="594610" y="3932420"/>
            <a:ext cx="2590800" cy="1676400"/>
          </a:xfrm>
          <a:prstGeom prst="roundRect">
            <a:avLst/>
          </a:prstGeom>
          <a:solidFill>
            <a:srgbClr val="C00000"/>
          </a:solid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800" i="0" u="none" strike="noStrike" kern="0" cap="none" spc="0" normalizeH="0" baseline="0" noProof="0" dirty="0">
                <a:ln>
                  <a:noFill/>
                </a:ln>
                <a:solidFill>
                  <a:srgbClr val="FFFFCC"/>
                </a:solidFill>
                <a:effectLst/>
                <a:uLnTx/>
                <a:uFillTx/>
                <a:latin typeface="Calibri" panose="020F0502020204030204" pitchFamily="34" charset="0"/>
                <a:cs typeface="Consolas" panose="020B0609020204030204" pitchFamily="49" charset="0"/>
              </a:rPr>
              <a:t>Bible demands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800" i="0" u="none" strike="noStrike" kern="0" cap="none" spc="0" normalizeH="0" baseline="0" noProof="0" dirty="0">
                <a:ln>
                  <a:noFill/>
                </a:ln>
                <a:solidFill>
                  <a:srgbClr val="FFFFCC"/>
                </a:solidFill>
                <a:effectLst/>
                <a:uLnTx/>
                <a:uFillTx/>
                <a:latin typeface="Calibri" panose="020F0502020204030204" pitchFamily="34" charset="0"/>
                <a:cs typeface="Consolas" panose="020B0609020204030204" pitchFamily="49" charset="0"/>
              </a:rPr>
              <a:t>morals</a:t>
            </a:r>
          </a:p>
        </p:txBody>
      </p:sp>
      <p:sp>
        <p:nvSpPr>
          <p:cNvPr id="5" name="Rounded Rectangle 4">
            <a:extLst>
              <a:ext uri="{FF2B5EF4-FFF2-40B4-BE49-F238E27FC236}">
                <a16:creationId xmlns:a16="http://schemas.microsoft.com/office/drawing/2014/main" xmlns="" id="{A9DFED1F-A6A6-4BEF-B6BA-19403C3234A3}"/>
              </a:ext>
            </a:extLst>
          </p:cNvPr>
          <p:cNvSpPr/>
          <p:nvPr/>
        </p:nvSpPr>
        <p:spPr bwMode="auto">
          <a:xfrm>
            <a:off x="3290512" y="3932420"/>
            <a:ext cx="2590800" cy="1676400"/>
          </a:xfrm>
          <a:prstGeom prst="roundRect">
            <a:avLst/>
          </a:prstGeom>
          <a:solidFill>
            <a:srgbClr val="C00000"/>
          </a:solid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800" i="0" u="none" strike="noStrike" kern="0" cap="none" spc="0" normalizeH="0" baseline="0" noProof="0" dirty="0">
                <a:ln>
                  <a:noFill/>
                </a:ln>
                <a:solidFill>
                  <a:srgbClr val="FFFFCC"/>
                </a:solidFill>
                <a:effectLst/>
                <a:uLnTx/>
                <a:uFillTx/>
                <a:latin typeface="Calibri" panose="020F0502020204030204" pitchFamily="34" charset="0"/>
                <a:cs typeface="Consolas" panose="020B0609020204030204" pitchFamily="49" charset="0"/>
              </a:rPr>
              <a:t>Bible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800" i="0" u="none" strike="noStrike" kern="0" cap="none" spc="0" normalizeH="0" baseline="0" noProof="0" dirty="0">
                <a:ln>
                  <a:noFill/>
                </a:ln>
                <a:solidFill>
                  <a:srgbClr val="FFFFCC"/>
                </a:solidFill>
                <a:effectLst/>
                <a:uLnTx/>
                <a:uFillTx/>
                <a:latin typeface="Calibri" panose="020F0502020204030204" pitchFamily="34" charset="0"/>
                <a:cs typeface="Consolas" panose="020B0609020204030204" pitchFamily="49" charset="0"/>
              </a:rPr>
              <a:t>condemns sins</a:t>
            </a:r>
          </a:p>
        </p:txBody>
      </p:sp>
      <p:sp>
        <p:nvSpPr>
          <p:cNvPr id="6" name="Rounded Rectangle 5">
            <a:extLst>
              <a:ext uri="{FF2B5EF4-FFF2-40B4-BE49-F238E27FC236}">
                <a16:creationId xmlns:a16="http://schemas.microsoft.com/office/drawing/2014/main" xmlns="" id="{5A896209-412F-4A7B-8545-8157CEEA3A5D}"/>
              </a:ext>
            </a:extLst>
          </p:cNvPr>
          <p:cNvSpPr/>
          <p:nvPr/>
        </p:nvSpPr>
        <p:spPr bwMode="auto">
          <a:xfrm>
            <a:off x="5986414" y="3932420"/>
            <a:ext cx="2590800" cy="1676400"/>
          </a:xfrm>
          <a:prstGeom prst="roundRect">
            <a:avLst/>
          </a:prstGeom>
          <a:solidFill>
            <a:srgbClr val="C00000"/>
          </a:solid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800" i="0" u="none" strike="noStrike" kern="0" cap="none" spc="0" normalizeH="0" baseline="0" noProof="0" dirty="0">
                <a:ln>
                  <a:noFill/>
                </a:ln>
                <a:solidFill>
                  <a:srgbClr val="FFFFCC"/>
                </a:solidFill>
                <a:effectLst/>
                <a:uLnTx/>
                <a:uFillTx/>
                <a:latin typeface="Calibri" panose="020F0502020204030204" pitchFamily="34" charset="0"/>
                <a:cs typeface="Consolas" panose="020B0609020204030204" pitchFamily="49" charset="0"/>
              </a:rPr>
              <a:t>Bible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800" i="0" u="none" strike="noStrike" kern="0" cap="none" spc="0" normalizeH="0" baseline="0" noProof="0" dirty="0">
                <a:ln>
                  <a:noFill/>
                </a:ln>
                <a:solidFill>
                  <a:srgbClr val="FFFFCC"/>
                </a:solidFill>
                <a:effectLst/>
                <a:uLnTx/>
                <a:uFillTx/>
                <a:latin typeface="Calibri" panose="020F0502020204030204" pitchFamily="34" charset="0"/>
                <a:cs typeface="Consolas" panose="020B0609020204030204" pitchFamily="49" charset="0"/>
              </a:rPr>
              <a:t>teaches Judgment</a:t>
            </a:r>
          </a:p>
        </p:txBody>
      </p:sp>
    </p:spTree>
    <p:extLst>
      <p:ext uri="{BB962C8B-B14F-4D97-AF65-F5344CB8AC3E}">
        <p14:creationId xmlns:p14="http://schemas.microsoft.com/office/powerpoint/2010/main" xmlns="" val="335778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xmlns="" id="{C3DA7495-6B0A-4A99-8A13-8A2D73024819}"/>
              </a:ext>
            </a:extLst>
          </p:cNvPr>
          <p:cNvSpPr/>
          <p:nvPr/>
        </p:nvSpPr>
        <p:spPr bwMode="auto">
          <a:xfrm>
            <a:off x="1188144" y="381000"/>
            <a:ext cx="6796314"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 Literally –  His Father Took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xmlns="" id="{25208E28-3DDA-43E9-849E-7FFD3F22E4D3}"/>
              </a:ext>
            </a:extLst>
          </p:cNvPr>
          <p:cNvSpPr/>
          <p:nvPr/>
        </p:nvSpPr>
        <p:spPr bwMode="auto">
          <a:xfrm>
            <a:off x="1174230" y="2209800"/>
            <a:ext cx="6796314" cy="1295400"/>
          </a:xfrm>
          <a:prstGeom prst="roundRect">
            <a:avLst/>
          </a:prstGeom>
          <a:blipFill>
            <a:blip r:embed="rId2" cstate="print"/>
            <a:tile tx="0" ty="0" sx="100000" sy="100000" flip="none" algn="tl"/>
          </a:blip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IV. Doctrinally –</a:t>
            </a:r>
            <a:b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Churches Take Him Away</a:t>
            </a:r>
            <a:endParaRPr kumimoji="0" lang="en-US" sz="32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xmlns="" id="{D3D9C51F-D21A-41A9-BE31-03154915F2EF}"/>
              </a:ext>
            </a:extLst>
          </p:cNvPr>
          <p:cNvSpPr/>
          <p:nvPr/>
        </p:nvSpPr>
        <p:spPr bwMode="auto">
          <a:xfrm>
            <a:off x="1187970" y="990600"/>
            <a:ext cx="6796314"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 Historically –  Scholars Take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3">
            <a:extLst>
              <a:ext uri="{FF2B5EF4-FFF2-40B4-BE49-F238E27FC236}">
                <a16:creationId xmlns:a16="http://schemas.microsoft.com/office/drawing/2014/main" xmlns="" id="{99B6D2BF-0994-43C7-8D7D-B90208DAAD1D}"/>
              </a:ext>
            </a:extLst>
          </p:cNvPr>
          <p:cNvSpPr/>
          <p:nvPr/>
        </p:nvSpPr>
        <p:spPr bwMode="auto">
          <a:xfrm>
            <a:off x="1187970" y="1600200"/>
            <a:ext cx="6796314"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III. Morally –  Unbelievers Take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217952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a:xfrm>
            <a:off x="472190" y="76200"/>
            <a:ext cx="8229600" cy="990600"/>
          </a:xfrm>
        </p:spPr>
        <p:txBody>
          <a:bodyPr/>
          <a:lstStyle/>
          <a:p>
            <a:r>
              <a:rPr lang="en-US" sz="4000" dirty="0">
                <a:solidFill>
                  <a:srgbClr val="FFFFCC"/>
                </a:solidFill>
              </a:rPr>
              <a:t>Denominations</a:t>
            </a:r>
            <a:r>
              <a:rPr lang="en-US" dirty="0">
                <a:solidFill>
                  <a:srgbClr val="000000"/>
                </a:solidFill>
              </a:rPr>
              <a:t> </a:t>
            </a:r>
            <a:endParaRPr lang="en-US" sz="3600" dirty="0">
              <a:solidFill>
                <a:schemeClr val="bg1"/>
              </a:solidFill>
            </a:endParaRP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a:xfrm>
            <a:off x="472190" y="1066800"/>
            <a:ext cx="8229600" cy="5105400"/>
          </a:xfrm>
        </p:spPr>
        <p:txBody>
          <a:bodyPr/>
          <a:lstStyle/>
          <a:p>
            <a:pPr marL="0" lvl="0" indent="0" eaLnBrk="0" hangingPunct="0">
              <a:spcAft>
                <a:spcPts val="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Contrast early disciples – </a:t>
            </a:r>
          </a:p>
          <a:p>
            <a:pPr marL="854075" lvl="1" indent="-396875" defTabSz="1035050" eaLnBrk="0" hangingPunct="0">
              <a:spcAft>
                <a:spcPts val="300"/>
              </a:spcAft>
              <a:buClr>
                <a:srgbClr val="00007D"/>
              </a:buClr>
              <a:buSzPct val="75000"/>
              <a:buNone/>
            </a:pPr>
            <a:r>
              <a:rPr lang="en-US" sz="24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400" dirty="0">
                <a:solidFill>
                  <a:schemeClr val="bg1"/>
                </a:solidFill>
                <a:effectLst>
                  <a:outerShdw blurRad="38100" dist="38100" dir="2700000" algn="tl">
                    <a:srgbClr val="000000">
                      <a:alpha val="43137"/>
                    </a:srgbClr>
                  </a:outerShdw>
                </a:effectLst>
                <a:latin typeface="Abadi" panose="020B0604020104020204" pitchFamily="34" charset="0"/>
              </a:rPr>
              <a:t>Preached the word, Ac.8:4, 5, (12-13) 25, 35</a:t>
            </a:r>
          </a:p>
          <a:p>
            <a:pPr marL="854075" lvl="1" indent="-396875" defTabSz="1035050" eaLnBrk="0" hangingPunct="0">
              <a:spcAft>
                <a:spcPts val="600"/>
              </a:spcAft>
              <a:buClr>
                <a:srgbClr val="00007D"/>
              </a:buClr>
              <a:buSzPct val="75000"/>
              <a:buNone/>
            </a:pPr>
            <a:r>
              <a:rPr lang="en-US" sz="2400" dirty="0">
                <a:solidFill>
                  <a:srgbClr val="FFFFFF"/>
                </a:solidFill>
                <a:effectLst>
                  <a:outerShdw blurRad="38100" dist="38100" dir="2700000" algn="tl">
                    <a:srgbClr val="000000">
                      <a:alpha val="43137"/>
                    </a:srgbClr>
                  </a:outerShdw>
                </a:effectLst>
                <a:latin typeface="Abadi" panose="020B0604020104020204" pitchFamily="34" charset="0"/>
                <a:ea typeface="+mn-ea"/>
                <a:cs typeface="Times New Roman" panose="02020603050405020304" pitchFamily="18" charset="0"/>
              </a:rPr>
              <a:t>► </a:t>
            </a:r>
            <a:r>
              <a:rPr lang="en-US" sz="3400" dirty="0">
                <a:solidFill>
                  <a:schemeClr val="bg1"/>
                </a:solidFill>
                <a:effectLst>
                  <a:outerShdw blurRad="38100" dist="38100" dir="2700000" algn="tl">
                    <a:srgbClr val="000000">
                      <a:alpha val="43137"/>
                    </a:srgbClr>
                  </a:outerShdw>
                </a:effectLst>
                <a:latin typeface="Abadi" panose="020B0604020104020204" pitchFamily="34" charset="0"/>
              </a:rPr>
              <a:t>Ac.8:36-38 = Mk.16:15-16</a:t>
            </a:r>
          </a:p>
          <a:p>
            <a:pPr marL="854075" lvl="1" indent="-396875" defTabSz="1035050" eaLnBrk="0" hangingPunct="0">
              <a:spcAft>
                <a:spcPts val="600"/>
              </a:spcAft>
              <a:buClr>
                <a:srgbClr val="00007D"/>
              </a:buClr>
              <a:buSzPct val="75000"/>
              <a:buNone/>
            </a:pPr>
            <a:endParaRPr lang="en-US" sz="3400" dirty="0">
              <a:solidFill>
                <a:schemeClr val="bg1"/>
              </a:solidFill>
              <a:effectLst>
                <a:outerShdw blurRad="38100" dist="38100" dir="2700000" algn="tl">
                  <a:srgbClr val="000000">
                    <a:alpha val="43137"/>
                  </a:srgbClr>
                </a:outerShdw>
              </a:effectLst>
              <a:latin typeface="Abadi" panose="020B0604020104020204" pitchFamily="34" charset="0"/>
            </a:endParaRPr>
          </a:p>
          <a:p>
            <a:pPr marL="854075" lvl="1" indent="-396875" defTabSz="1035050" eaLnBrk="0" hangingPunct="0">
              <a:spcAft>
                <a:spcPts val="600"/>
              </a:spcAft>
              <a:buClr>
                <a:srgbClr val="00007D"/>
              </a:buClr>
              <a:buSzPct val="75000"/>
              <a:buNone/>
            </a:pPr>
            <a:endParaRPr lang="en-US" sz="3400" dirty="0">
              <a:solidFill>
                <a:schemeClr val="bg1"/>
              </a:solidFill>
              <a:effectLst>
                <a:outerShdw blurRad="38100" dist="38100" dir="2700000" algn="tl">
                  <a:srgbClr val="000000">
                    <a:alpha val="43137"/>
                  </a:srgbClr>
                </a:outerShdw>
              </a:effectLst>
              <a:latin typeface="Abadi" panose="020B0604020104020204" pitchFamily="34" charset="0"/>
            </a:endParaRPr>
          </a:p>
          <a:p>
            <a:pPr marL="854075" lvl="1" indent="-396875" defTabSz="1035050" eaLnBrk="0" hangingPunct="0">
              <a:spcAft>
                <a:spcPts val="600"/>
              </a:spcAft>
              <a:buClr>
                <a:srgbClr val="00007D"/>
              </a:buClr>
              <a:buSzPct val="75000"/>
              <a:buNone/>
            </a:pPr>
            <a:endParaRPr lang="en-US" sz="3400" dirty="0">
              <a:solidFill>
                <a:schemeClr val="bg1"/>
              </a:solidFill>
              <a:effectLst>
                <a:outerShdw blurRad="38100" dist="38100" dir="2700000" algn="tl">
                  <a:srgbClr val="000000">
                    <a:alpha val="43137"/>
                  </a:srgbClr>
                </a:outerShdw>
              </a:effectLst>
              <a:latin typeface="Abadi" panose="020B0604020104020204" pitchFamily="34" charset="0"/>
            </a:endParaRPr>
          </a:p>
          <a:p>
            <a:pPr marL="0" lvl="0" indent="0" algn="ctr" eaLnBrk="0" hangingPunct="0">
              <a:spcAft>
                <a:spcPts val="600"/>
              </a:spcAft>
              <a:buClr>
                <a:srgbClr val="00007D"/>
              </a:buClr>
              <a:buSzPct val="75000"/>
              <a:buNone/>
            </a:pPr>
            <a:endParaRPr lang="en-US" sz="3300" dirty="0">
              <a:solidFill>
                <a:schemeClr val="bg1"/>
              </a:solidFill>
              <a:latin typeface="Century Gothic" panose="020B0502020202020204" pitchFamily="34" charset="0"/>
            </a:endParaRP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
        <p:nvSpPr>
          <p:cNvPr id="4" name="Rounded Rectangle 3">
            <a:extLst>
              <a:ext uri="{FF2B5EF4-FFF2-40B4-BE49-F238E27FC236}">
                <a16:creationId xmlns:a16="http://schemas.microsoft.com/office/drawing/2014/main" xmlns="" id="{0869A241-F46A-4837-826D-7A7E2886BBC3}"/>
              </a:ext>
            </a:extLst>
          </p:cNvPr>
          <p:cNvSpPr/>
          <p:nvPr/>
        </p:nvSpPr>
        <p:spPr bwMode="auto">
          <a:xfrm>
            <a:off x="1143000" y="3657600"/>
            <a:ext cx="6887980" cy="1981200"/>
          </a:xfrm>
          <a:prstGeom prst="roundRect">
            <a:avLst/>
          </a:prstGeom>
          <a:solidFill>
            <a:schemeClr val="accent2">
              <a:lumMod val="50000"/>
            </a:schemeClr>
          </a:solidFill>
          <a:ln w="9525" cap="flat" cmpd="sng" algn="ctr">
            <a:solidFill>
              <a:srgbClr val="FFFF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800" i="0" u="none" strike="noStrike" kern="0" cap="none" spc="0" normalizeH="0" baseline="0" noProof="0" dirty="0">
                <a:ln>
                  <a:noFill/>
                </a:ln>
                <a:solidFill>
                  <a:srgbClr val="FFFFCC"/>
                </a:solidFill>
                <a:effectLst/>
                <a:uLnTx/>
                <a:uFillTx/>
                <a:latin typeface="Calibri" panose="020F0502020204030204" pitchFamily="34" charset="0"/>
                <a:cs typeface="Consolas" panose="020B0609020204030204" pitchFamily="49" charset="0"/>
              </a:rPr>
              <a:t>How many denominations even read these verses, much less explain them in context?  </a:t>
            </a:r>
          </a:p>
        </p:txBody>
      </p:sp>
    </p:spTree>
    <p:extLst>
      <p:ext uri="{BB962C8B-B14F-4D97-AF65-F5344CB8AC3E}">
        <p14:creationId xmlns:p14="http://schemas.microsoft.com/office/powerpoint/2010/main" xmlns="" val="56157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a:xfrm>
            <a:off x="472190" y="274638"/>
            <a:ext cx="8229600" cy="913030"/>
          </a:xfrm>
        </p:spPr>
        <p:txBody>
          <a:bodyPr/>
          <a:lstStyle/>
          <a:p>
            <a:r>
              <a:rPr lang="en-US" dirty="0">
                <a:solidFill>
                  <a:schemeClr val="bg1"/>
                </a:solidFill>
              </a:rPr>
              <a:t>2 Tim.4:2-4</a:t>
            </a:r>
            <a:endParaRPr lang="en-US" sz="3600" dirty="0">
              <a:solidFill>
                <a:schemeClr val="bg1"/>
              </a:solidFill>
            </a:endParaRP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a:xfrm>
            <a:off x="472190" y="1219200"/>
            <a:ext cx="8229600" cy="5029200"/>
          </a:xfrm>
        </p:spPr>
        <p:txBody>
          <a:bodyPr/>
          <a:lstStyle/>
          <a:p>
            <a:pPr marL="0" lvl="0" indent="0" eaLnBrk="0" hangingPunct="0">
              <a:spcAft>
                <a:spcPts val="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 Preach the word, 2</a:t>
            </a:r>
          </a:p>
          <a:p>
            <a:pPr marL="0" lvl="0" indent="0" eaLnBrk="0" hangingPunct="0">
              <a:spcAft>
                <a:spcPts val="600"/>
              </a:spcAft>
              <a:buClr>
                <a:srgbClr val="00007D"/>
              </a:buClr>
              <a:buSzPct val="75000"/>
              <a:buNone/>
            </a:pPr>
            <a:r>
              <a:rPr lang="en-US" sz="3600" dirty="0">
                <a:solidFill>
                  <a:srgbClr val="FFFFFF"/>
                </a:solidFill>
                <a:effectLst>
                  <a:outerShdw blurRad="38100" dist="38100" dir="2700000" algn="tl">
                    <a:srgbClr val="000000">
                      <a:alpha val="43137"/>
                    </a:srgbClr>
                  </a:outerShdw>
                </a:effectLst>
                <a:latin typeface="Century Gothic" panose="020B0502020202020204" pitchFamily="34" charset="0"/>
              </a:rPr>
              <a:t>□</a:t>
            </a: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 Expect negative reactions, 3-4</a:t>
            </a:r>
          </a:p>
          <a:p>
            <a:pPr marL="0" lvl="0" indent="0" algn="ctr" eaLnBrk="0" hangingPunct="0">
              <a:spcAft>
                <a:spcPts val="600"/>
              </a:spcAft>
              <a:buClr>
                <a:srgbClr val="00007D"/>
              </a:buClr>
              <a:buSzPct val="75000"/>
              <a:buNone/>
            </a:pPr>
            <a:endParaRPr lang="en-US" sz="3300" dirty="0">
              <a:solidFill>
                <a:schemeClr val="bg1"/>
              </a:solidFill>
              <a:latin typeface="Century Gothic" panose="020B0502020202020204" pitchFamily="34" charset="0"/>
            </a:endParaRP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
        <p:nvSpPr>
          <p:cNvPr id="5" name="Rectangle 4">
            <a:extLst>
              <a:ext uri="{FF2B5EF4-FFF2-40B4-BE49-F238E27FC236}">
                <a16:creationId xmlns:a16="http://schemas.microsoft.com/office/drawing/2014/main" xmlns="" id="{358C0E36-4F35-4A6C-B542-ADDA477B4547}"/>
              </a:ext>
            </a:extLst>
          </p:cNvPr>
          <p:cNvSpPr/>
          <p:nvPr/>
        </p:nvSpPr>
        <p:spPr bwMode="auto">
          <a:xfrm>
            <a:off x="1006840" y="2743200"/>
            <a:ext cx="3475997"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latin typeface="Century Gothic" panose="020B0502020202020204" pitchFamily="34" charset="0"/>
              </a:rPr>
              <a:t>Intolerance</a:t>
            </a:r>
          </a:p>
        </p:txBody>
      </p:sp>
      <p:sp>
        <p:nvSpPr>
          <p:cNvPr id="11" name="Rectangle 10">
            <a:extLst>
              <a:ext uri="{FF2B5EF4-FFF2-40B4-BE49-F238E27FC236}">
                <a16:creationId xmlns:a16="http://schemas.microsoft.com/office/drawing/2014/main" xmlns="" id="{E789A937-E65E-414F-84C6-69DD3CDA6C7B}"/>
              </a:ext>
            </a:extLst>
          </p:cNvPr>
          <p:cNvSpPr/>
          <p:nvPr/>
        </p:nvSpPr>
        <p:spPr bwMode="auto">
          <a:xfrm>
            <a:off x="1005590" y="3733800"/>
            <a:ext cx="3475997"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latin typeface="Century Gothic" panose="020B0502020202020204" pitchFamily="34" charset="0"/>
              </a:rPr>
              <a:t>Personal desires</a:t>
            </a:r>
          </a:p>
        </p:txBody>
      </p:sp>
      <p:sp>
        <p:nvSpPr>
          <p:cNvPr id="12" name="Rectangle 11">
            <a:extLst>
              <a:ext uri="{FF2B5EF4-FFF2-40B4-BE49-F238E27FC236}">
                <a16:creationId xmlns:a16="http://schemas.microsoft.com/office/drawing/2014/main" xmlns="" id="{72387D16-283C-4D85-8B09-181266D24D3C}"/>
              </a:ext>
            </a:extLst>
          </p:cNvPr>
          <p:cNvSpPr/>
          <p:nvPr/>
        </p:nvSpPr>
        <p:spPr bwMode="auto">
          <a:xfrm>
            <a:off x="1004340" y="4724400"/>
            <a:ext cx="3475997"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latin typeface="Century Gothic" panose="020B0502020202020204" pitchFamily="34" charset="0"/>
              </a:rPr>
              <a:t>Itchy ears</a:t>
            </a:r>
          </a:p>
        </p:txBody>
      </p:sp>
      <p:sp>
        <p:nvSpPr>
          <p:cNvPr id="13" name="Rectangle 12">
            <a:extLst>
              <a:ext uri="{FF2B5EF4-FFF2-40B4-BE49-F238E27FC236}">
                <a16:creationId xmlns:a16="http://schemas.microsoft.com/office/drawing/2014/main" xmlns="" id="{CAE9C022-0F3A-4614-B5B5-D3C68C7E51A8}"/>
              </a:ext>
            </a:extLst>
          </p:cNvPr>
          <p:cNvSpPr/>
          <p:nvPr/>
        </p:nvSpPr>
        <p:spPr bwMode="auto">
          <a:xfrm>
            <a:off x="4650700" y="2743200"/>
            <a:ext cx="3475997"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latin typeface="Century Gothic" panose="020B0502020202020204" pitchFamily="34" charset="0"/>
              </a:rPr>
              <a:t>Soft teaching</a:t>
            </a:r>
          </a:p>
        </p:txBody>
      </p:sp>
      <p:sp>
        <p:nvSpPr>
          <p:cNvPr id="14" name="Rectangle 13">
            <a:extLst>
              <a:ext uri="{FF2B5EF4-FFF2-40B4-BE49-F238E27FC236}">
                <a16:creationId xmlns:a16="http://schemas.microsoft.com/office/drawing/2014/main" xmlns="" id="{91EB78EE-04DF-40BD-AC48-10BE4091054E}"/>
              </a:ext>
            </a:extLst>
          </p:cNvPr>
          <p:cNvSpPr/>
          <p:nvPr/>
        </p:nvSpPr>
        <p:spPr bwMode="auto">
          <a:xfrm>
            <a:off x="4649450" y="3733800"/>
            <a:ext cx="3475997"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latin typeface="Century Gothic" panose="020B0502020202020204" pitchFamily="34" charset="0"/>
              </a:rPr>
              <a:t>Turn from truth</a:t>
            </a:r>
          </a:p>
        </p:txBody>
      </p:sp>
      <p:sp>
        <p:nvSpPr>
          <p:cNvPr id="15" name="Rectangle 14">
            <a:extLst>
              <a:ext uri="{FF2B5EF4-FFF2-40B4-BE49-F238E27FC236}">
                <a16:creationId xmlns:a16="http://schemas.microsoft.com/office/drawing/2014/main" xmlns="" id="{25A68849-DE8A-4D43-A080-D9C96917DAE4}"/>
              </a:ext>
            </a:extLst>
          </p:cNvPr>
          <p:cNvSpPr/>
          <p:nvPr/>
        </p:nvSpPr>
        <p:spPr bwMode="auto">
          <a:xfrm>
            <a:off x="4648200" y="4724400"/>
            <a:ext cx="3475997"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latin typeface="Century Gothic" panose="020B0502020202020204" pitchFamily="34" charset="0"/>
              </a:rPr>
              <a:t>Turn to fables</a:t>
            </a:r>
          </a:p>
        </p:txBody>
      </p:sp>
    </p:spTree>
    <p:extLst>
      <p:ext uri="{BB962C8B-B14F-4D97-AF65-F5344CB8AC3E}">
        <p14:creationId xmlns:p14="http://schemas.microsoft.com/office/powerpoint/2010/main" xmlns="" val="122506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a:xfrm>
            <a:off x="472190" y="152400"/>
            <a:ext cx="8229600" cy="1143000"/>
          </a:xfrm>
        </p:spPr>
        <p:txBody>
          <a:bodyPr/>
          <a:lstStyle/>
          <a:p>
            <a:r>
              <a:rPr lang="en-US" dirty="0">
                <a:solidFill>
                  <a:schemeClr val="bg1"/>
                </a:solidFill>
              </a:rPr>
              <a:t>2 Tim.4:2-4</a:t>
            </a:r>
            <a:endParaRPr lang="en-US" sz="3600" dirty="0">
              <a:solidFill>
                <a:schemeClr val="bg1"/>
              </a:solidFill>
            </a:endParaRP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a:xfrm>
            <a:off x="472190" y="1219200"/>
            <a:ext cx="8229600" cy="5181600"/>
          </a:xfrm>
        </p:spPr>
        <p:txBody>
          <a:bodyPr/>
          <a:lstStyle/>
          <a:p>
            <a:pPr marL="0" lvl="0" indent="0" eaLnBrk="0" hangingPunct="0">
              <a:spcAft>
                <a:spcPts val="0"/>
              </a:spcAft>
              <a:buClr>
                <a:srgbClr val="00007D"/>
              </a:buClr>
              <a:buSzPct val="75000"/>
              <a:buNone/>
            </a:pPr>
            <a:r>
              <a:rPr lang="en-US" sz="3600" dirty="0">
                <a:solidFill>
                  <a:srgbClr val="FFFFFF"/>
                </a:solidFill>
                <a:effectLst>
                  <a:outerShdw blurRad="38100" dist="38100" dir="2700000" algn="tl">
                    <a:srgbClr val="000000">
                      <a:alpha val="43137"/>
                    </a:srgbClr>
                  </a:outerShdw>
                </a:effectLst>
                <a:latin typeface="Century Gothic" panose="020B0502020202020204" pitchFamily="34" charset="0"/>
              </a:rPr>
              <a:t>□</a:t>
            </a: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 Preach the word, 2</a:t>
            </a:r>
          </a:p>
          <a:p>
            <a:pPr marL="0" lvl="0" indent="0" eaLnBrk="0" hangingPunct="0">
              <a:spcAft>
                <a:spcPts val="600"/>
              </a:spcAft>
              <a:buClr>
                <a:srgbClr val="00007D"/>
              </a:buClr>
              <a:buSzPct val="75000"/>
              <a:buNone/>
            </a:pPr>
            <a:r>
              <a:rPr lang="en-US" sz="3600"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Expect negative reactions, 3-4</a:t>
            </a:r>
          </a:p>
          <a:p>
            <a:pPr marL="0" lvl="0" indent="0"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eaLnBrk="0" hangingPunct="0">
              <a:spcAft>
                <a:spcPts val="600"/>
              </a:spcAft>
              <a:buClr>
                <a:srgbClr val="00007D"/>
              </a:buClr>
              <a:buSzPct val="75000"/>
              <a:buNone/>
            </a:pPr>
            <a:r>
              <a:rPr lang="en-US" sz="3600" dirty="0">
                <a:solidFill>
                  <a:srgbClr val="FFFFFF"/>
                </a:solidFill>
                <a:effectLst>
                  <a:outerShdw blurRad="38100" dist="38100" dir="2700000" algn="tl">
                    <a:srgbClr val="000000">
                      <a:alpha val="43137"/>
                    </a:srgbClr>
                  </a:outerShdw>
                </a:effectLst>
                <a:latin typeface="Century Gothic" panose="020B0502020202020204" pitchFamily="34" charset="0"/>
              </a:rPr>
              <a:t>□ Jn.6:60…66</a:t>
            </a: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algn="ctr" eaLnBrk="0" hangingPunct="0">
              <a:spcAft>
                <a:spcPts val="600"/>
              </a:spcAft>
              <a:buClr>
                <a:srgbClr val="00007D"/>
              </a:buClr>
              <a:buSzPct val="75000"/>
              <a:buNone/>
            </a:pPr>
            <a:endParaRPr lang="en-US" sz="3300" dirty="0">
              <a:solidFill>
                <a:schemeClr val="bg1"/>
              </a:solidFill>
              <a:latin typeface="Century Gothic" panose="020B0502020202020204" pitchFamily="34" charset="0"/>
            </a:endParaRP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
        <p:nvSpPr>
          <p:cNvPr id="11" name="Rectangle 10">
            <a:extLst>
              <a:ext uri="{FF2B5EF4-FFF2-40B4-BE49-F238E27FC236}">
                <a16:creationId xmlns:a16="http://schemas.microsoft.com/office/drawing/2014/main" xmlns="" id="{6DA70D85-2F6C-47A7-B654-861490A6DD98}"/>
              </a:ext>
            </a:extLst>
          </p:cNvPr>
          <p:cNvSpPr/>
          <p:nvPr/>
        </p:nvSpPr>
        <p:spPr bwMode="auto">
          <a:xfrm>
            <a:off x="547614" y="2590800"/>
            <a:ext cx="8077200"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Century Gothic" panose="020B0502020202020204" pitchFamily="34" charset="0"/>
              </a:rPr>
              <a:t>Different ways take you to heaven </a:t>
            </a:r>
          </a:p>
        </p:txBody>
      </p:sp>
      <p:sp>
        <p:nvSpPr>
          <p:cNvPr id="12" name="Rectangle 11">
            <a:extLst>
              <a:ext uri="{FF2B5EF4-FFF2-40B4-BE49-F238E27FC236}">
                <a16:creationId xmlns:a16="http://schemas.microsoft.com/office/drawing/2014/main" xmlns="" id="{09890A82-FD2D-47DD-9F9F-7A38043E76CD}"/>
              </a:ext>
            </a:extLst>
          </p:cNvPr>
          <p:cNvSpPr/>
          <p:nvPr/>
        </p:nvSpPr>
        <p:spPr bwMode="auto">
          <a:xfrm>
            <a:off x="547614" y="3581400"/>
            <a:ext cx="8077200"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Century Gothic" panose="020B0502020202020204" pitchFamily="34" charset="0"/>
              </a:rPr>
              <a:t>Church has nothing to do w. salvation</a:t>
            </a:r>
          </a:p>
        </p:txBody>
      </p:sp>
      <p:sp>
        <p:nvSpPr>
          <p:cNvPr id="13" name="Rectangle 12">
            <a:extLst>
              <a:ext uri="{FF2B5EF4-FFF2-40B4-BE49-F238E27FC236}">
                <a16:creationId xmlns:a16="http://schemas.microsoft.com/office/drawing/2014/main" xmlns="" id="{891D320E-0680-45BD-AD93-BA79204083E0}"/>
              </a:ext>
            </a:extLst>
          </p:cNvPr>
          <p:cNvSpPr/>
          <p:nvPr/>
        </p:nvSpPr>
        <p:spPr bwMode="auto">
          <a:xfrm>
            <a:off x="547614" y="4572000"/>
            <a:ext cx="8077200" cy="838200"/>
          </a:xfrm>
          <a:prstGeom prst="rect">
            <a:avLst/>
          </a:prstGeom>
          <a:blipFill>
            <a:blip r:embed="rId2" cstate="print"/>
            <a:tile tx="0" ty="0" sx="100000" sy="100000" flip="none" algn="tl"/>
          </a:blip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00"/>
                </a:solidFill>
                <a:effectLst/>
                <a:uLnTx/>
                <a:uFillTx/>
                <a:latin typeface="Century Gothic" panose="020B0502020202020204" pitchFamily="34" charset="0"/>
              </a:rPr>
              <a:t>Focus on drama, food, number, wealth</a:t>
            </a:r>
          </a:p>
        </p:txBody>
      </p:sp>
    </p:spTree>
    <p:extLst>
      <p:ext uri="{BB962C8B-B14F-4D97-AF65-F5344CB8AC3E}">
        <p14:creationId xmlns:p14="http://schemas.microsoft.com/office/powerpoint/2010/main" xmlns="" val="247980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p:txBody>
          <a:bodyPr/>
          <a:lstStyle/>
          <a:p>
            <a:r>
              <a:rPr lang="en-US" sz="2800" dirty="0">
                <a:solidFill>
                  <a:schemeClr val="bg1"/>
                </a:solidFill>
              </a:rPr>
              <a:t>Denominations</a:t>
            </a:r>
            <a:r>
              <a:rPr lang="en-US" sz="3200" dirty="0">
                <a:solidFill>
                  <a:schemeClr val="bg1"/>
                </a:solidFill>
              </a:rPr>
              <a:t/>
            </a:r>
            <a:br>
              <a:rPr lang="en-US" sz="3200" dirty="0">
                <a:solidFill>
                  <a:schemeClr val="bg1"/>
                </a:solidFill>
              </a:rPr>
            </a:br>
            <a:r>
              <a:rPr lang="en-US" sz="4000" dirty="0" err="1">
                <a:solidFill>
                  <a:srgbClr val="FFFFCC"/>
                </a:solidFill>
              </a:rPr>
              <a:t>Digressives</a:t>
            </a:r>
            <a:r>
              <a:rPr lang="en-US" dirty="0">
                <a:solidFill>
                  <a:srgbClr val="000000"/>
                </a:solidFill>
              </a:rPr>
              <a:t> </a:t>
            </a:r>
            <a:endParaRPr lang="en-US" sz="3600" dirty="0">
              <a:solidFill>
                <a:schemeClr val="bg1"/>
              </a:solidFill>
            </a:endParaRP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p:txBody>
          <a:bodyPr/>
          <a:lstStyle/>
          <a:p>
            <a:pPr marL="0" lvl="0" indent="0" algn="ctr" eaLnBrk="0" hangingPunct="0">
              <a:spcAft>
                <a:spcPts val="60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Why? How did apostasy happen?</a:t>
            </a:r>
          </a:p>
          <a:p>
            <a:pPr marL="0" lvl="0" indent="0" eaLnBrk="0" hangingPunct="0">
              <a:spcAft>
                <a:spcPts val="600"/>
              </a:spcAft>
              <a:buClr>
                <a:srgbClr val="00007D"/>
              </a:buClr>
              <a:buSzPct val="75000"/>
              <a:buNone/>
            </a:pPr>
            <a:r>
              <a:rPr lang="en-US" sz="3600"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600" dirty="0">
                <a:solidFill>
                  <a:srgbClr val="FFFFFF"/>
                </a:solidFill>
                <a:effectLst>
                  <a:outerShdw blurRad="38100" dist="38100" dir="2700000" algn="tl">
                    <a:srgbClr val="000000">
                      <a:alpha val="43137"/>
                    </a:srgbClr>
                  </a:outerShdw>
                </a:effectLst>
              </a:rPr>
              <a:t>Elders.  Ac.20:28-32.</a:t>
            </a:r>
            <a:endParaRPr lang="en-US" sz="3200" dirty="0">
              <a:solidFill>
                <a:schemeClr val="bg1"/>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endParaRPr>
          </a:p>
          <a:p>
            <a:pPr marL="0" lvl="0" indent="0" defTabSz="509588" eaLnBrk="0" hangingPunct="0">
              <a:spcAft>
                <a:spcPts val="600"/>
              </a:spcAft>
              <a:buClr>
                <a:srgbClr val="00007D"/>
              </a:buClr>
              <a:buSzPct val="75000"/>
              <a:buNone/>
            </a:pPr>
            <a:r>
              <a:rPr lang="en-US" sz="3600" dirty="0">
                <a:solidFill>
                  <a:srgbClr val="FFFFFF"/>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rPr>
              <a:t>	○ </a:t>
            </a:r>
            <a:r>
              <a:rPr lang="en-US" sz="3600" dirty="0">
                <a:solidFill>
                  <a:schemeClr val="bg1"/>
                </a:solidFill>
                <a:ea typeface="Verdana" panose="020B0604030504040204" pitchFamily="34" charset="0"/>
                <a:cs typeface="Verdana" panose="020B0604030504040204" pitchFamily="34" charset="0"/>
              </a:rPr>
              <a:t>TV / Recreation / Busy-ness?  </a:t>
            </a:r>
          </a:p>
          <a:p>
            <a:pPr marL="0" lvl="0" indent="0" defTabSz="509588" eaLnBrk="0" hangingPunct="0">
              <a:spcAft>
                <a:spcPts val="600"/>
              </a:spcAft>
              <a:buClr>
                <a:srgbClr val="00007D"/>
              </a:buClr>
              <a:buSzPct val="75000"/>
              <a:buNone/>
            </a:pPr>
            <a:r>
              <a:rPr lang="en-US" sz="3600" dirty="0">
                <a:solidFill>
                  <a:srgbClr val="FFFFFF"/>
                </a:solidFill>
                <a:effectLst>
                  <a:outerShdw blurRad="38100" dist="38100" dir="2700000" algn="tl">
                    <a:srgbClr val="000000">
                      <a:alpha val="43137"/>
                    </a:srgbClr>
                  </a:outerShdw>
                </a:effectLst>
                <a:latin typeface="Century Gothic" panose="020B0502020202020204" pitchFamily="34" charset="0"/>
              </a:rPr>
              <a:t>	○ </a:t>
            </a:r>
            <a:r>
              <a:rPr lang="en-US" sz="3600"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Internet / email / false doctrine.</a:t>
            </a:r>
            <a:endParaRPr lang="en-US" sz="330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marL="0" lvl="0" indent="0" eaLnBrk="0" hangingPunct="0">
              <a:spcAft>
                <a:spcPts val="600"/>
              </a:spcAft>
              <a:buClr>
                <a:srgbClr val="00007D"/>
              </a:buClr>
              <a:buSzPct val="75000"/>
              <a:buNone/>
            </a:pPr>
            <a:r>
              <a:rPr lang="en-US" sz="3600" dirty="0">
                <a:solidFill>
                  <a:srgbClr val="FFFFFF"/>
                </a:solidFill>
                <a:effectLst>
                  <a:outerShdw blurRad="38100" dist="38100" dir="2700000" algn="tl">
                    <a:srgbClr val="000000">
                      <a:alpha val="43137"/>
                    </a:srgbClr>
                  </a:outerShdw>
                </a:effectLst>
                <a:ea typeface="Verdana" panose="020B0604030504040204" pitchFamily="34" charset="0"/>
                <a:cs typeface="Verdana" panose="020B0604030504040204" pitchFamily="34" charset="0"/>
              </a:rPr>
              <a:t>○</a:t>
            </a:r>
            <a:r>
              <a:rPr lang="en-US" sz="3300" dirty="0">
                <a:solidFill>
                  <a:schemeClr val="bg1"/>
                </a:solidFill>
                <a:ea typeface="Verdana" panose="020B0604030504040204" pitchFamily="34" charset="0"/>
                <a:cs typeface="Verdana" panose="020B0604030504040204" pitchFamily="34" charset="0"/>
              </a:rPr>
              <a:t> </a:t>
            </a:r>
            <a:r>
              <a:rPr lang="en-US" sz="3600" dirty="0">
                <a:solidFill>
                  <a:schemeClr val="bg1"/>
                </a:solidFill>
                <a:ea typeface="Verdana" panose="020B0604030504040204" pitchFamily="34" charset="0"/>
                <a:cs typeface="Verdana" panose="020B0604030504040204" pitchFamily="34" charset="0"/>
              </a:rPr>
              <a:t>Preachers.  2 Tim.4, compromise.</a:t>
            </a:r>
          </a:p>
          <a:p>
            <a:pPr marL="0" lvl="0" indent="0" eaLnBrk="0" hangingPunct="0">
              <a:buClr>
                <a:srgbClr val="00007D"/>
              </a:buClr>
              <a:buSzPct val="75000"/>
              <a:buNone/>
            </a:pPr>
            <a:endParaRPr lang="en-US" sz="29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xmlns="" val="378444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xmlns="" id="{C3DA7495-6B0A-4A99-8A13-8A2D73024819}"/>
              </a:ext>
            </a:extLst>
          </p:cNvPr>
          <p:cNvSpPr/>
          <p:nvPr/>
        </p:nvSpPr>
        <p:spPr bwMode="auto">
          <a:xfrm>
            <a:off x="1143174" y="381000"/>
            <a:ext cx="6902970"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 Literally –  His Father Took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xmlns="" id="{25208E28-3DDA-43E9-849E-7FFD3F22E4D3}"/>
              </a:ext>
            </a:extLst>
          </p:cNvPr>
          <p:cNvSpPr/>
          <p:nvPr/>
        </p:nvSpPr>
        <p:spPr bwMode="auto">
          <a:xfrm>
            <a:off x="1129260" y="2819400"/>
            <a:ext cx="6902970" cy="1295400"/>
          </a:xfrm>
          <a:prstGeom prst="roundRect">
            <a:avLst/>
          </a:prstGeom>
          <a:blipFill>
            <a:blip r:embed="rId2" cstate="print"/>
            <a:tile tx="0" ty="0" sx="100000" sy="100000" flip="none" algn="tl"/>
          </a:blip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V. Family – </a:t>
            </a:r>
            <a:b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World Takes Him Away</a:t>
            </a:r>
            <a:endParaRPr kumimoji="0" lang="en-US" sz="32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xmlns="" id="{D3D9C51F-D21A-41A9-BE31-03154915F2EF}"/>
              </a:ext>
            </a:extLst>
          </p:cNvPr>
          <p:cNvSpPr/>
          <p:nvPr/>
        </p:nvSpPr>
        <p:spPr bwMode="auto">
          <a:xfrm>
            <a:off x="1143000" y="990600"/>
            <a:ext cx="6902970"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 Historically –  Scholars Take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3">
            <a:extLst>
              <a:ext uri="{FF2B5EF4-FFF2-40B4-BE49-F238E27FC236}">
                <a16:creationId xmlns:a16="http://schemas.microsoft.com/office/drawing/2014/main" xmlns="" id="{99B6D2BF-0994-43C7-8D7D-B90208DAAD1D}"/>
              </a:ext>
            </a:extLst>
          </p:cNvPr>
          <p:cNvSpPr/>
          <p:nvPr/>
        </p:nvSpPr>
        <p:spPr bwMode="auto">
          <a:xfrm>
            <a:off x="1143000" y="1600200"/>
            <a:ext cx="6902970"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III. Morally –  Unbelievers Take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6" name="Rounded Rectangle 3">
            <a:extLst>
              <a:ext uri="{FF2B5EF4-FFF2-40B4-BE49-F238E27FC236}">
                <a16:creationId xmlns:a16="http://schemas.microsoft.com/office/drawing/2014/main" xmlns="" id="{7A245F6C-825E-4BBD-86C2-FE2F3D94DAE6}"/>
              </a:ext>
            </a:extLst>
          </p:cNvPr>
          <p:cNvSpPr/>
          <p:nvPr/>
        </p:nvSpPr>
        <p:spPr bwMode="auto">
          <a:xfrm>
            <a:off x="1143000" y="2209800"/>
            <a:ext cx="6902970"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IV. Doctrinally –  Churches Take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098603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a:xfrm>
            <a:off x="457200" y="259648"/>
            <a:ext cx="8229600" cy="1066800"/>
          </a:xfrm>
        </p:spPr>
        <p:txBody>
          <a:bodyPr/>
          <a:lstStyle/>
          <a:p>
            <a:r>
              <a:rPr lang="en-US" sz="4000" dirty="0">
                <a:solidFill>
                  <a:schemeClr val="bg1"/>
                </a:solidFill>
              </a:rPr>
              <a:t>Family gains world, loses Jesus</a:t>
            </a:r>
            <a:endParaRPr lang="en-US" sz="3600" dirty="0">
              <a:solidFill>
                <a:schemeClr val="bg1"/>
              </a:solidFill>
            </a:endParaRP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a:xfrm>
            <a:off x="457200" y="1295400"/>
            <a:ext cx="8229600" cy="5029200"/>
          </a:xfrm>
        </p:spPr>
        <p:txBody>
          <a:bodyPr/>
          <a:lstStyle/>
          <a:p>
            <a:pPr marL="0" lvl="0" indent="0" eaLnBrk="0" hangingPunct="0">
              <a:spcAft>
                <a:spcPts val="600"/>
              </a:spcAft>
              <a:buClr>
                <a:srgbClr val="00007D"/>
              </a:buClr>
              <a:buSzPct val="75000"/>
              <a:buNone/>
            </a:pPr>
            <a:endParaRPr lang="en-US" sz="4000" dirty="0">
              <a:solidFill>
                <a:schemeClr val="bg1"/>
              </a:solidFill>
              <a:effectLst>
                <a:outerShdw blurRad="38100" dist="38100" dir="2700000" algn="tl">
                  <a:srgbClr val="000000">
                    <a:alpha val="43137"/>
                  </a:srgbClr>
                </a:outerShdw>
              </a:effectLst>
              <a:latin typeface="Calibri" panose="020F0502020204030204" pitchFamily="34" charset="0"/>
            </a:endParaRPr>
          </a:p>
          <a:p>
            <a:pPr marL="0" lvl="0" indent="0" eaLnBrk="0" hangingPunct="0">
              <a:spcAft>
                <a:spcPts val="600"/>
              </a:spcAft>
              <a:buClr>
                <a:srgbClr val="00007D"/>
              </a:buClr>
              <a:buSzPct val="75000"/>
              <a:buNone/>
            </a:pPr>
            <a:endParaRPr lang="en-US" sz="4000" dirty="0">
              <a:solidFill>
                <a:schemeClr val="bg1"/>
              </a:solidFill>
              <a:effectLst>
                <a:outerShdw blurRad="38100" dist="38100" dir="2700000" algn="tl">
                  <a:srgbClr val="000000">
                    <a:alpha val="43137"/>
                  </a:srgbClr>
                </a:outerShdw>
              </a:effectLst>
              <a:latin typeface="Calibri" panose="020F0502020204030204" pitchFamily="34" charset="0"/>
            </a:endParaRPr>
          </a:p>
          <a:p>
            <a:pPr marL="0" lvl="0" indent="0" eaLnBrk="0" hangingPunct="0">
              <a:spcAft>
                <a:spcPts val="600"/>
              </a:spcAft>
              <a:buClr>
                <a:srgbClr val="00007D"/>
              </a:buClr>
              <a:buSzPct val="75000"/>
              <a:buNone/>
            </a:pPr>
            <a:endParaRPr lang="en-US" sz="4000" dirty="0">
              <a:solidFill>
                <a:schemeClr val="bg1"/>
              </a:solidFill>
              <a:effectLst>
                <a:outerShdw blurRad="38100" dist="38100" dir="2700000" algn="tl">
                  <a:srgbClr val="000000">
                    <a:alpha val="43137"/>
                  </a:srgbClr>
                </a:outerShdw>
              </a:effectLst>
              <a:latin typeface="Calibri" panose="020F0502020204030204" pitchFamily="34" charset="0"/>
            </a:endParaRPr>
          </a:p>
          <a:p>
            <a:pPr marL="0" lvl="0" indent="0" eaLnBrk="0" hangingPunct="0">
              <a:spcBef>
                <a:spcPts val="3000"/>
              </a:spcBef>
              <a:spcAft>
                <a:spcPts val="60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rPr>
              <a:t> (Jer.31:15)</a:t>
            </a:r>
          </a:p>
          <a:p>
            <a:pPr marL="0" lvl="0" indent="0" eaLnBrk="0" hangingPunct="0">
              <a:spcBef>
                <a:spcPts val="600"/>
              </a:spcBef>
              <a:spcAft>
                <a:spcPts val="60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 </a:t>
            </a:r>
            <a:r>
              <a:rPr lang="en-US" sz="4000" dirty="0">
                <a:solidFill>
                  <a:schemeClr val="bg1"/>
                </a:solidFill>
                <a:effectLst>
                  <a:outerShdw blurRad="38100" dist="38100" dir="2700000" algn="tl">
                    <a:srgbClr val="000000">
                      <a:alpha val="43137"/>
                    </a:srgbClr>
                  </a:outerShdw>
                </a:effectLst>
                <a:latin typeface="Calibri" panose="020F0502020204030204" pitchFamily="34" charset="0"/>
              </a:rPr>
              <a:t>World still slaughters innocents</a:t>
            </a:r>
            <a:endParaRPr lang="en-US" dirty="0">
              <a:solidFill>
                <a:schemeClr val="bg1"/>
              </a:solidFill>
            </a:endParaRPr>
          </a:p>
          <a:p>
            <a:endParaRPr lang="en-US" dirty="0">
              <a:solidFill>
                <a:schemeClr val="bg1"/>
              </a:solidFill>
            </a:endParaRPr>
          </a:p>
        </p:txBody>
      </p:sp>
      <p:sp>
        <p:nvSpPr>
          <p:cNvPr id="4" name="Rectangle 3">
            <a:extLst>
              <a:ext uri="{FF2B5EF4-FFF2-40B4-BE49-F238E27FC236}">
                <a16:creationId xmlns:a16="http://schemas.microsoft.com/office/drawing/2014/main" xmlns="" id="{860AAD70-5AD3-460B-9BB2-1BC4B5D1F697}"/>
              </a:ext>
            </a:extLst>
          </p:cNvPr>
          <p:cNvSpPr/>
          <p:nvPr/>
        </p:nvSpPr>
        <p:spPr>
          <a:xfrm>
            <a:off x="1234190" y="1326448"/>
            <a:ext cx="6705600" cy="2483552"/>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1" hangingPunct="1">
              <a:spcBef>
                <a:spcPct val="20000"/>
              </a:spcBef>
            </a:pPr>
            <a:r>
              <a:rPr lang="en-US" sz="3200" i="1" kern="0" dirty="0">
                <a:solidFill>
                  <a:srgbClr val="FFFFFF"/>
                </a:solidFill>
              </a:rPr>
              <a:t>“A voice was heard in Ramah, Lamentation, weeping, and great mourning, Rachel weeping for her children, Refusing to be comforted, Because they are no more” </a:t>
            </a:r>
            <a:r>
              <a:rPr lang="en-US" sz="2400" kern="0" dirty="0">
                <a:solidFill>
                  <a:srgbClr val="FFFFFF"/>
                </a:solidFill>
              </a:rPr>
              <a:t>– Mt.2:18</a:t>
            </a:r>
            <a:endParaRPr lang="en-US" sz="4000" kern="0" dirty="0">
              <a:solidFill>
                <a:srgbClr val="FFFFFF"/>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xmlns="" val="155389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a:xfrm>
            <a:off x="457200" y="259648"/>
            <a:ext cx="8229600" cy="1066800"/>
          </a:xfrm>
        </p:spPr>
        <p:txBody>
          <a:bodyPr/>
          <a:lstStyle/>
          <a:p>
            <a:r>
              <a:rPr lang="en-US" sz="4000" dirty="0">
                <a:solidFill>
                  <a:schemeClr val="bg1"/>
                </a:solidFill>
              </a:rPr>
              <a:t>Many think they have found Jesus</a:t>
            </a:r>
            <a:endParaRPr lang="en-US" sz="3600" dirty="0">
              <a:solidFill>
                <a:schemeClr val="bg1"/>
              </a:solidFill>
            </a:endParaRP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a:xfrm>
            <a:off x="457200" y="1295400"/>
            <a:ext cx="8229600" cy="5029200"/>
          </a:xfrm>
        </p:spPr>
        <p:txBody>
          <a:bodyPr/>
          <a:lstStyle/>
          <a:p>
            <a:pPr marL="0" lvl="0" indent="0" eaLnBrk="0" hangingPunct="0">
              <a:spcAft>
                <a:spcPts val="600"/>
              </a:spcAft>
              <a:buClr>
                <a:srgbClr val="00007D"/>
              </a:buClr>
              <a:buSzPct val="75000"/>
              <a:buNone/>
            </a:pPr>
            <a:r>
              <a:rPr lang="en-US" sz="3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baby in the manger</a:t>
            </a:r>
          </a:p>
          <a:p>
            <a:pPr marL="0" lvl="0" indent="0" defTabSz="509588" eaLnBrk="0" hangingPunct="0">
              <a:spcAft>
                <a:spcPts val="600"/>
              </a:spcAft>
              <a:buClr>
                <a:srgbClr val="00007D"/>
              </a:buClr>
              <a:buSzPct val="75000"/>
              <a:buNone/>
            </a:pPr>
            <a:r>
              <a:rPr lang="en-US" sz="3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Want Him as infant, not Lord  </a:t>
            </a:r>
          </a:p>
          <a:p>
            <a:pPr marL="0" lvl="0" indent="0" defTabSz="509588" eaLnBrk="0" hangingPunct="0">
              <a:spcAft>
                <a:spcPts val="600"/>
              </a:spcAft>
              <a:buClr>
                <a:srgbClr val="00007D"/>
              </a:buClr>
              <a:buSzPct val="75000"/>
              <a:buNone/>
            </a:pPr>
            <a:r>
              <a:rPr lang="en-US" sz="3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Jn.7:11; 9:12</a:t>
            </a:r>
          </a:p>
          <a:p>
            <a:pPr marL="0" lvl="0" indent="0" algn="ctr" defTabSz="509588" eaLnBrk="0" hangingPunct="0">
              <a:spcBef>
                <a:spcPts val="300"/>
              </a:spcBef>
              <a:spcAft>
                <a:spcPts val="600"/>
              </a:spcAft>
              <a:buClr>
                <a:srgbClr val="00007D"/>
              </a:buClr>
              <a:buSzPct val="75000"/>
              <a:buNone/>
            </a:pPr>
            <a:r>
              <a:rPr lang="en-US" sz="34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Mt.16:24-26</a:t>
            </a:r>
            <a:endParaRPr lang="en-US" sz="3400" dirty="0">
              <a:solidFill>
                <a:schemeClr val="bg1"/>
              </a:solidFill>
              <a:latin typeface="Arial" panose="020B0604020202020204" pitchFamily="34" charset="0"/>
              <a:cs typeface="Arial" panose="020B0604020202020204" pitchFamily="34" charset="0"/>
            </a:endParaRP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pic>
        <p:nvPicPr>
          <p:cNvPr id="6" name="Picture 4" descr="C:\Users\Rick\AppData\Local\Microsoft\Windows\Temporary Internet Files\Content.IE5\D97K3Q7A\MC910216379[1].png">
            <a:extLst>
              <a:ext uri="{FF2B5EF4-FFF2-40B4-BE49-F238E27FC236}">
                <a16:creationId xmlns:a16="http://schemas.microsoft.com/office/drawing/2014/main" xmlns="" id="{541ED449-A613-4B23-9374-CBA56843FCE9}"/>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67660" y="3886200"/>
            <a:ext cx="2011756" cy="17526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6">
            <a:extLst>
              <a:ext uri="{FF2B5EF4-FFF2-40B4-BE49-F238E27FC236}">
                <a16:creationId xmlns:a16="http://schemas.microsoft.com/office/drawing/2014/main" xmlns="" id="{D4BFDCD1-4741-46E3-84BF-C1E3FA838D91}"/>
              </a:ext>
            </a:extLst>
          </p:cNvPr>
          <p:cNvSpPr/>
          <p:nvPr/>
        </p:nvSpPr>
        <p:spPr bwMode="auto">
          <a:xfrm>
            <a:off x="838200" y="4343400"/>
            <a:ext cx="2590800" cy="1066800"/>
          </a:xfrm>
          <a:prstGeom prst="rect">
            <a:avLst/>
          </a:prstGeom>
          <a:solidFill>
            <a:srgbClr val="FFFFFF"/>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0" i="0" u="none" strike="noStrike" kern="0" cap="none" spc="0" normalizeH="0" baseline="0" noProof="0" dirty="0">
                <a:ln>
                  <a:noFill/>
                </a:ln>
                <a:solidFill>
                  <a:srgbClr val="A50021"/>
                </a:solidFill>
                <a:effectLst/>
                <a:uLnTx/>
                <a:uFillTx/>
                <a:latin typeface="Calibri" panose="020F0502020204030204" pitchFamily="34" charset="0"/>
              </a:rPr>
              <a:t>What to do with  it?</a:t>
            </a:r>
          </a:p>
        </p:txBody>
      </p:sp>
      <p:sp>
        <p:nvSpPr>
          <p:cNvPr id="8" name="Rectangle 7">
            <a:extLst>
              <a:ext uri="{FF2B5EF4-FFF2-40B4-BE49-F238E27FC236}">
                <a16:creationId xmlns:a16="http://schemas.microsoft.com/office/drawing/2014/main" xmlns="" id="{72922F95-0F61-44C5-9ADF-08861460FB9D}"/>
              </a:ext>
            </a:extLst>
          </p:cNvPr>
          <p:cNvSpPr/>
          <p:nvPr/>
        </p:nvSpPr>
        <p:spPr bwMode="auto">
          <a:xfrm>
            <a:off x="5791200" y="4343400"/>
            <a:ext cx="2590800" cy="1066800"/>
          </a:xfrm>
          <a:prstGeom prst="rect">
            <a:avLst/>
          </a:prstGeom>
          <a:solidFill>
            <a:srgbClr val="FFFFFF"/>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0" i="0" u="none" strike="noStrike" kern="0" cap="none" spc="0" normalizeH="0" baseline="0" noProof="0" dirty="0">
                <a:ln>
                  <a:noFill/>
                </a:ln>
                <a:solidFill>
                  <a:srgbClr val="A50021"/>
                </a:solidFill>
                <a:effectLst/>
                <a:uLnTx/>
                <a:uFillTx/>
                <a:latin typeface="Calibri" panose="020F0502020204030204" pitchFamily="34" charset="0"/>
              </a:rPr>
              <a:t>Get tired</a:t>
            </a:r>
            <a:br>
              <a:rPr kumimoji="0" lang="en-US" sz="3400" b="0" i="0" u="none" strike="noStrike" kern="0" cap="none" spc="0" normalizeH="0" baseline="0" noProof="0" dirty="0">
                <a:ln>
                  <a:noFill/>
                </a:ln>
                <a:solidFill>
                  <a:srgbClr val="A50021"/>
                </a:solidFill>
                <a:effectLst/>
                <a:uLnTx/>
                <a:uFillTx/>
                <a:latin typeface="Calibri" panose="020F0502020204030204" pitchFamily="34" charset="0"/>
              </a:rPr>
            </a:br>
            <a:r>
              <a:rPr kumimoji="0" lang="en-US" sz="3400" b="0" i="0" u="none" strike="noStrike" kern="0" cap="none" spc="0" normalizeH="0" baseline="0" noProof="0" dirty="0">
                <a:ln>
                  <a:noFill/>
                </a:ln>
                <a:solidFill>
                  <a:srgbClr val="A50021"/>
                </a:solidFill>
                <a:effectLst/>
                <a:uLnTx/>
                <a:uFillTx/>
                <a:latin typeface="Calibri" panose="020F0502020204030204" pitchFamily="34" charset="0"/>
              </a:rPr>
              <a:t>of it?</a:t>
            </a:r>
          </a:p>
        </p:txBody>
      </p:sp>
      <p:sp>
        <p:nvSpPr>
          <p:cNvPr id="9" name="Rectangle 8">
            <a:extLst>
              <a:ext uri="{FF2B5EF4-FFF2-40B4-BE49-F238E27FC236}">
                <a16:creationId xmlns:a16="http://schemas.microsoft.com/office/drawing/2014/main" xmlns="" id="{13CB449F-9743-4735-B7A0-9941514C631B}"/>
              </a:ext>
            </a:extLst>
          </p:cNvPr>
          <p:cNvSpPr/>
          <p:nvPr/>
        </p:nvSpPr>
        <p:spPr bwMode="auto">
          <a:xfrm>
            <a:off x="3307830" y="5456420"/>
            <a:ext cx="2590800" cy="1066800"/>
          </a:xfrm>
          <a:prstGeom prst="rect">
            <a:avLst/>
          </a:prstGeom>
          <a:solidFill>
            <a:srgbClr val="FFFFFF"/>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0" i="0" u="none" strike="noStrike" kern="0" cap="none" spc="0" normalizeH="0" baseline="0" noProof="0" dirty="0">
                <a:ln>
                  <a:noFill/>
                </a:ln>
                <a:solidFill>
                  <a:srgbClr val="A50021"/>
                </a:solidFill>
                <a:effectLst/>
                <a:uLnTx/>
                <a:uFillTx/>
                <a:latin typeface="Calibri" panose="020F0502020204030204" pitchFamily="34" charset="0"/>
              </a:rPr>
              <a:t>Die, leave</a:t>
            </a:r>
            <a:br>
              <a:rPr kumimoji="0" lang="en-US" sz="3400" b="0" i="0" u="none" strike="noStrike" kern="0" cap="none" spc="0" normalizeH="0" baseline="0" noProof="0" dirty="0">
                <a:ln>
                  <a:noFill/>
                </a:ln>
                <a:solidFill>
                  <a:srgbClr val="A50021"/>
                </a:solidFill>
                <a:effectLst/>
                <a:uLnTx/>
                <a:uFillTx/>
                <a:latin typeface="Calibri" panose="020F0502020204030204" pitchFamily="34" charset="0"/>
              </a:rPr>
            </a:br>
            <a:r>
              <a:rPr kumimoji="0" lang="en-US" sz="3400" b="0" i="0" u="none" strike="noStrike" kern="0" cap="none" spc="0" normalizeH="0" baseline="0" noProof="0" dirty="0">
                <a:ln>
                  <a:noFill/>
                </a:ln>
                <a:solidFill>
                  <a:srgbClr val="A50021"/>
                </a:solidFill>
                <a:effectLst/>
                <a:uLnTx/>
                <a:uFillTx/>
                <a:latin typeface="Calibri" panose="020F0502020204030204" pitchFamily="34" charset="0"/>
              </a:rPr>
              <a:t>it behind?</a:t>
            </a:r>
          </a:p>
        </p:txBody>
      </p:sp>
    </p:spTree>
    <p:extLst>
      <p:ext uri="{BB962C8B-B14F-4D97-AF65-F5344CB8AC3E}">
        <p14:creationId xmlns:p14="http://schemas.microsoft.com/office/powerpoint/2010/main" xmlns="" val="122338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a:xfrm>
            <a:off x="457200" y="274638"/>
            <a:ext cx="8229600" cy="761999"/>
          </a:xfrm>
        </p:spPr>
        <p:txBody>
          <a:bodyPr/>
          <a:lstStyle/>
          <a:p>
            <a:r>
              <a:rPr lang="en-US" sz="3600" dirty="0">
                <a:solidFill>
                  <a:schemeClr val="bg1"/>
                </a:solidFill>
              </a:rPr>
              <a:t>John 20:2…13</a:t>
            </a:r>
            <a:endParaRPr lang="en-US" dirty="0">
              <a:solidFill>
                <a:schemeClr val="bg1"/>
              </a:solidFill>
            </a:endParaRP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a:xfrm>
            <a:off x="457200" y="1143000"/>
            <a:ext cx="8229600" cy="4983163"/>
          </a:xfrm>
        </p:spPr>
        <p:txBody>
          <a:bodyPr/>
          <a:lstStyle/>
          <a:p>
            <a:pPr marL="0" lvl="0" indent="0" algn="ctr" eaLnBrk="0" hangingPunct="0">
              <a:spcBef>
                <a:spcPts val="600"/>
              </a:spcBef>
              <a:spcAft>
                <a:spcPts val="0"/>
              </a:spcAft>
              <a:buClr>
                <a:srgbClr val="00007D"/>
              </a:buClr>
              <a:buSzPct val="75000"/>
              <a:buNone/>
            </a:pPr>
            <a:r>
              <a:rPr lang="en-US" sz="3600" dirty="0">
                <a:solidFill>
                  <a:srgbClr val="FFFFCC"/>
                </a:solidFill>
              </a:rPr>
              <a:t>Mary wrongly believed . . .</a:t>
            </a:r>
          </a:p>
          <a:p>
            <a:pPr marL="0" lvl="0" indent="0" eaLnBrk="0" hangingPunct="0">
              <a:spcBef>
                <a:spcPts val="600"/>
              </a:spcBef>
              <a:spcAft>
                <a:spcPts val="0"/>
              </a:spcAft>
              <a:buClr>
                <a:srgbClr val="00007D"/>
              </a:buClr>
              <a:buSzPct val="75000"/>
              <a:buNone/>
            </a:pPr>
            <a:r>
              <a:rPr lang="en-US" dirty="0">
                <a:solidFill>
                  <a:schemeClr val="bg1"/>
                </a:solidFill>
              </a:rPr>
              <a:t>▪ Jesus was still dead and would stay dead</a:t>
            </a:r>
          </a:p>
          <a:p>
            <a:pPr marL="0" lvl="0" indent="0" eaLnBrk="0" hangingPunct="0">
              <a:spcBef>
                <a:spcPts val="600"/>
              </a:spcBef>
              <a:spcAft>
                <a:spcPts val="0"/>
              </a:spcAft>
              <a:buClr>
                <a:srgbClr val="00007D"/>
              </a:buClr>
              <a:buSzPct val="75000"/>
              <a:buNone/>
            </a:pPr>
            <a:r>
              <a:rPr lang="en-US" dirty="0">
                <a:solidFill>
                  <a:srgbClr val="FFFFFF"/>
                </a:solidFill>
              </a:rPr>
              <a:t>▪ </a:t>
            </a:r>
            <a:r>
              <a:rPr lang="en-US" dirty="0">
                <a:solidFill>
                  <a:schemeClr val="bg1"/>
                </a:solidFill>
              </a:rPr>
              <a:t>Best she could do for Him: honor body</a:t>
            </a:r>
          </a:p>
          <a:p>
            <a:pPr marL="225425" lvl="0" indent="-225425" eaLnBrk="0" hangingPunct="0">
              <a:spcBef>
                <a:spcPts val="600"/>
              </a:spcBef>
              <a:spcAft>
                <a:spcPts val="0"/>
              </a:spcAft>
              <a:buClr>
                <a:srgbClr val="00007D"/>
              </a:buClr>
              <a:buSzPct val="75000"/>
              <a:buNone/>
            </a:pPr>
            <a:r>
              <a:rPr lang="en-US" dirty="0">
                <a:solidFill>
                  <a:srgbClr val="FFFFFF"/>
                </a:solidFill>
              </a:rPr>
              <a:t>▪ </a:t>
            </a:r>
            <a:r>
              <a:rPr lang="en-US" dirty="0">
                <a:solidFill>
                  <a:schemeClr val="bg1"/>
                </a:solidFill>
              </a:rPr>
              <a:t>“They” (enemies) had taken His body;  their victory is complete</a:t>
            </a:r>
          </a:p>
          <a:p>
            <a:pPr marL="225425" lvl="0" indent="-225425" eaLnBrk="0" hangingPunct="0">
              <a:spcBef>
                <a:spcPts val="600"/>
              </a:spcBef>
              <a:spcAft>
                <a:spcPts val="0"/>
              </a:spcAft>
              <a:buClr>
                <a:srgbClr val="00007D"/>
              </a:buClr>
              <a:buSzPct val="75000"/>
              <a:buNone/>
            </a:pPr>
            <a:r>
              <a:rPr lang="en-US" dirty="0">
                <a:solidFill>
                  <a:srgbClr val="FFFFFF"/>
                </a:solidFill>
              </a:rPr>
              <a:t>▪ </a:t>
            </a:r>
            <a:r>
              <a:rPr lang="en-US" dirty="0">
                <a:solidFill>
                  <a:schemeClr val="bg1"/>
                </a:solidFill>
              </a:rPr>
              <a:t>Jesus is still “Lord” though death had  conquered Him</a:t>
            </a:r>
          </a:p>
          <a:p>
            <a:pPr marL="225425" lvl="0" indent="-225425" eaLnBrk="0" hangingPunct="0">
              <a:spcBef>
                <a:spcPts val="600"/>
              </a:spcBef>
              <a:spcAft>
                <a:spcPts val="0"/>
              </a:spcAft>
              <a:buClr>
                <a:srgbClr val="00007D"/>
              </a:buClr>
              <a:buSzPct val="75000"/>
              <a:buNone/>
            </a:pPr>
            <a:r>
              <a:rPr lang="en-US" dirty="0">
                <a:solidFill>
                  <a:srgbClr val="FFFFFF"/>
                </a:solidFill>
              </a:rPr>
              <a:t>▪ </a:t>
            </a:r>
            <a:r>
              <a:rPr lang="en-US" dirty="0">
                <a:solidFill>
                  <a:schemeClr val="bg1"/>
                </a:solidFill>
              </a:rPr>
              <a:t>Jesus is “Lord” though everything He said was a lie  (Jn.12; Mt.16)</a:t>
            </a:r>
          </a:p>
          <a:p>
            <a:endParaRPr lang="en-US" dirty="0">
              <a:solidFill>
                <a:schemeClr val="bg1"/>
              </a:solidFill>
            </a:endParaRPr>
          </a:p>
        </p:txBody>
      </p:sp>
      <p:sp>
        <p:nvSpPr>
          <p:cNvPr id="4" name="Rounded Rectangle 3">
            <a:extLst>
              <a:ext uri="{FF2B5EF4-FFF2-40B4-BE49-F238E27FC236}">
                <a16:creationId xmlns:a16="http://schemas.microsoft.com/office/drawing/2014/main" xmlns="" id="{23BA3D58-A20C-4AC7-8EE7-D6D2E036AEF0}"/>
              </a:ext>
            </a:extLst>
          </p:cNvPr>
          <p:cNvSpPr/>
          <p:nvPr/>
        </p:nvSpPr>
        <p:spPr bwMode="auto">
          <a:xfrm rot="20093036">
            <a:off x="1575721" y="3051679"/>
            <a:ext cx="6016023" cy="1295400"/>
          </a:xfrm>
          <a:prstGeom prst="roundRect">
            <a:avLst/>
          </a:prstGeom>
          <a:solidFill>
            <a:srgbClr val="C00000"/>
          </a:solidFill>
          <a:ln w="9525" cap="flat" cmpd="sng" algn="ctr">
            <a:solidFill>
              <a:srgbClr val="CCFF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mn-lt"/>
              </a:rPr>
              <a:t>In some ways, Jesus</a:t>
            </a:r>
            <a:br>
              <a:rPr kumimoji="0" lang="en-US" sz="36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mn-lt"/>
              </a:rPr>
            </a:br>
            <a:r>
              <a:rPr kumimoji="0" lang="en-US" sz="3600" b="0"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mn-lt"/>
              </a:rPr>
              <a:t>has been taken away</a:t>
            </a:r>
          </a:p>
        </p:txBody>
      </p:sp>
    </p:spTree>
    <p:extLst>
      <p:ext uri="{BB962C8B-B14F-4D97-AF65-F5344CB8AC3E}">
        <p14:creationId xmlns:p14="http://schemas.microsoft.com/office/powerpoint/2010/main" xmlns="" val="401546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FFFFCC"/>
                                      </p:to>
                                    </p:animClr>
                                  </p:sub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FFFCC"/>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FFFFCC"/>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FFFFCC"/>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FFFFCC"/>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FFFFCC"/>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xmlns="" id="{C3DA7495-6B0A-4A99-8A13-8A2D73024819}"/>
              </a:ext>
            </a:extLst>
          </p:cNvPr>
          <p:cNvSpPr/>
          <p:nvPr/>
        </p:nvSpPr>
        <p:spPr bwMode="auto">
          <a:xfrm>
            <a:off x="1188144" y="381000"/>
            <a:ext cx="6796314" cy="1295400"/>
          </a:xfrm>
          <a:prstGeom prst="roundRect">
            <a:avLst/>
          </a:prstGeom>
          <a:blipFill>
            <a:blip r:embed="rId2" cstate="print"/>
            <a:tile tx="0" ty="0" sx="100000" sy="100000" flip="none" algn="tl"/>
          </a:blip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 Literally – </a:t>
            </a:r>
            <a:b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His Father Took Him Away</a:t>
            </a:r>
            <a:endParaRPr kumimoji="0" lang="en-US" sz="32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148428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p:txBody>
          <a:bodyPr/>
          <a:lstStyle/>
          <a:p>
            <a:r>
              <a:rPr lang="en-US" sz="3600" dirty="0">
                <a:solidFill>
                  <a:schemeClr val="bg1"/>
                </a:solidFill>
              </a:rPr>
              <a:t>His Father Took Him . . .</a:t>
            </a:r>
            <a:endParaRPr lang="en-US" dirty="0">
              <a:solidFill>
                <a:schemeClr val="bg1"/>
              </a:solidFill>
            </a:endParaRP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p:txBody>
          <a:bodyPr/>
          <a:lstStyle/>
          <a:p>
            <a:pPr marL="0" lvl="0" indent="0" eaLnBrk="0" hangingPunct="0">
              <a:spcAft>
                <a:spcPts val="600"/>
              </a:spcAft>
              <a:buClr>
                <a:srgbClr val="00007D"/>
              </a:buClr>
              <a:buSzPct val="75000"/>
              <a:buNone/>
            </a:pPr>
            <a:r>
              <a:rPr lang="en-US" sz="3300" dirty="0">
                <a:solidFill>
                  <a:schemeClr val="bg1"/>
                </a:solidFill>
                <a:latin typeface="Century Gothic" panose="020B0502020202020204" pitchFamily="34" charset="0"/>
              </a:rPr>
              <a:t>· From the tomb, Jn.20:15</a:t>
            </a:r>
          </a:p>
          <a:p>
            <a:pPr marL="0" lvl="0" indent="0" eaLnBrk="0" hangingPunct="0">
              <a:spcAft>
                <a:spcPts val="600"/>
              </a:spcAft>
              <a:buClr>
                <a:srgbClr val="00007D"/>
              </a:buClr>
              <a:buSzPct val="75000"/>
              <a:buNone/>
            </a:pPr>
            <a:r>
              <a:rPr lang="en-US" sz="3300" dirty="0">
                <a:solidFill>
                  <a:srgbClr val="FFFFFF"/>
                </a:solidFill>
                <a:latin typeface="Century Gothic" panose="020B0502020202020204" pitchFamily="34" charset="0"/>
              </a:rPr>
              <a:t>·</a:t>
            </a:r>
            <a:r>
              <a:rPr lang="en-US" sz="3300" dirty="0">
                <a:solidFill>
                  <a:schemeClr val="bg1"/>
                </a:solidFill>
                <a:latin typeface="Century Gothic" panose="020B0502020202020204" pitchFamily="34" charset="0"/>
              </a:rPr>
              <a:t> From the disciples, Jn.20:17 (16:10, 28)</a:t>
            </a:r>
          </a:p>
          <a:p>
            <a:pPr marL="0" lvl="0" indent="0" eaLnBrk="0" hangingPunct="0">
              <a:buClr>
                <a:srgbClr val="00007D"/>
              </a:buClr>
              <a:buSzPct val="75000"/>
              <a:buNone/>
            </a:pPr>
            <a:r>
              <a:rPr lang="en-US" sz="3300" dirty="0">
                <a:solidFill>
                  <a:srgbClr val="FFFFFF"/>
                </a:solidFill>
                <a:latin typeface="Century Gothic" panose="020B0502020202020204" pitchFamily="34" charset="0"/>
              </a:rPr>
              <a:t>·</a:t>
            </a:r>
            <a:r>
              <a:rPr lang="en-US" sz="3300" dirty="0">
                <a:solidFill>
                  <a:schemeClr val="bg1"/>
                </a:solidFill>
                <a:latin typeface="Century Gothic" panose="020B0502020202020204" pitchFamily="34" charset="0"/>
              </a:rPr>
              <a:t> From earth to heaven, Jn.16:10; Ac.1</a:t>
            </a: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
        <p:nvSpPr>
          <p:cNvPr id="5" name="Rounded Rectangle 3">
            <a:extLst>
              <a:ext uri="{FF2B5EF4-FFF2-40B4-BE49-F238E27FC236}">
                <a16:creationId xmlns:a16="http://schemas.microsoft.com/office/drawing/2014/main" xmlns="" id="{7B3689B4-3CAD-4054-BF48-810DAC113ADA}"/>
              </a:ext>
            </a:extLst>
          </p:cNvPr>
          <p:cNvSpPr/>
          <p:nvPr/>
        </p:nvSpPr>
        <p:spPr bwMode="auto">
          <a:xfrm>
            <a:off x="593834" y="3657600"/>
            <a:ext cx="2590800" cy="10668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uLnTx/>
                <a:uFillTx/>
              </a:rPr>
              <a:t>He reigns</a:t>
            </a:r>
            <a:br>
              <a:rPr kumimoji="0" lang="en-US" sz="3200" b="0" i="0" u="none" strike="noStrike" kern="0" cap="none" spc="0" normalizeH="0" baseline="0" noProof="0" dirty="0">
                <a:ln>
                  <a:noFill/>
                </a:ln>
                <a:solidFill>
                  <a:srgbClr val="00007D">
                    <a:lumMod val="75000"/>
                  </a:srgbClr>
                </a:solidFill>
                <a:effectLst/>
                <a:uLnTx/>
                <a:uFillTx/>
              </a:rPr>
            </a:br>
            <a:r>
              <a:rPr kumimoji="0" lang="en-US" sz="3200" b="0" i="0" u="none" strike="noStrike" kern="0" cap="none" spc="0" normalizeH="0" baseline="0" noProof="0" dirty="0">
                <a:ln>
                  <a:noFill/>
                </a:ln>
                <a:solidFill>
                  <a:srgbClr val="00007D">
                    <a:lumMod val="75000"/>
                  </a:srgbClr>
                </a:solidFill>
                <a:effectLst/>
                <a:uLnTx/>
                <a:uFillTx/>
              </a:rPr>
              <a:t>from heaven</a:t>
            </a:r>
          </a:p>
        </p:txBody>
      </p:sp>
      <p:sp>
        <p:nvSpPr>
          <p:cNvPr id="6" name="Rounded Rectangle 4">
            <a:extLst>
              <a:ext uri="{FF2B5EF4-FFF2-40B4-BE49-F238E27FC236}">
                <a16:creationId xmlns:a16="http://schemas.microsoft.com/office/drawing/2014/main" xmlns="" id="{2615BF6C-0AD7-4B8D-A86C-1FA1518D2D22}"/>
              </a:ext>
            </a:extLst>
          </p:cNvPr>
          <p:cNvSpPr/>
          <p:nvPr/>
        </p:nvSpPr>
        <p:spPr bwMode="auto">
          <a:xfrm>
            <a:off x="3260834" y="3657600"/>
            <a:ext cx="2590800" cy="10668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uLnTx/>
                <a:uFillTx/>
              </a:rPr>
              <a:t>He intercedes</a:t>
            </a:r>
          </a:p>
        </p:txBody>
      </p:sp>
      <p:sp>
        <p:nvSpPr>
          <p:cNvPr id="7" name="Rounded Rectangle 5">
            <a:extLst>
              <a:ext uri="{FF2B5EF4-FFF2-40B4-BE49-F238E27FC236}">
                <a16:creationId xmlns:a16="http://schemas.microsoft.com/office/drawing/2014/main" xmlns="" id="{CCE10FD8-9196-4006-85B0-8AA9D7CB6E8D}"/>
              </a:ext>
            </a:extLst>
          </p:cNvPr>
          <p:cNvSpPr/>
          <p:nvPr/>
        </p:nvSpPr>
        <p:spPr bwMode="auto">
          <a:xfrm>
            <a:off x="5927834" y="3657600"/>
            <a:ext cx="2590800" cy="10668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uLnTx/>
                <a:uFillTx/>
              </a:rPr>
              <a:t>He Advocates</a:t>
            </a:r>
          </a:p>
        </p:txBody>
      </p:sp>
      <p:sp>
        <p:nvSpPr>
          <p:cNvPr id="8" name="Rounded Rectangle 6">
            <a:extLst>
              <a:ext uri="{FF2B5EF4-FFF2-40B4-BE49-F238E27FC236}">
                <a16:creationId xmlns:a16="http://schemas.microsoft.com/office/drawing/2014/main" xmlns="" id="{E69DB96F-F91E-42B2-9DDE-86B443051406}"/>
              </a:ext>
            </a:extLst>
          </p:cNvPr>
          <p:cNvSpPr/>
          <p:nvPr/>
        </p:nvSpPr>
        <p:spPr bwMode="auto">
          <a:xfrm>
            <a:off x="2270234" y="4876800"/>
            <a:ext cx="4587766" cy="1066800"/>
          </a:xfrm>
          <a:prstGeom prst="roundRect">
            <a:avLst/>
          </a:prstGeom>
          <a:blipFill>
            <a:blip r:embed="rId2" cstate="print"/>
            <a:tile tx="0" ty="0" sx="100000" sy="100000" flip="none" algn="tl"/>
          </a:blipFill>
          <a:ln w="952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rPr>
              <a:t>Next time, He will </a:t>
            </a:r>
            <a:b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rPr>
            </a:br>
            <a:r>
              <a:rPr kumimoji="0" lang="en-US" sz="3200" b="0" i="0" u="none" strike="noStrike" kern="0" cap="none" spc="0" normalizeH="0" baseline="0" noProof="0" dirty="0">
                <a:ln>
                  <a:noFill/>
                </a:ln>
                <a:solidFill>
                  <a:srgbClr val="00007D">
                    <a:lumMod val="75000"/>
                  </a:srgbClr>
                </a:solidFill>
                <a:effectLst>
                  <a:outerShdw blurRad="38100" dist="38100" dir="2700000" algn="tl">
                    <a:srgbClr val="000000">
                      <a:alpha val="43137"/>
                    </a:srgbClr>
                  </a:outerShdw>
                </a:effectLst>
                <a:uLnTx/>
                <a:uFillTx/>
              </a:rPr>
              <a:t>take us, </a:t>
            </a:r>
            <a:r>
              <a:rPr kumimoji="0" lang="en-US" sz="3200" b="0" i="0" u="none" strike="noStrike" kern="0" cap="none" spc="0" normalizeH="0" baseline="0" noProof="0" dirty="0">
                <a:ln>
                  <a:noFill/>
                </a:ln>
                <a:solidFill>
                  <a:srgbClr val="000000"/>
                </a:solidFill>
                <a:effectLst/>
                <a:uLnTx/>
                <a:uFillTx/>
              </a:rPr>
              <a:t>1 Th.4:13-18</a:t>
            </a:r>
          </a:p>
        </p:txBody>
      </p:sp>
    </p:spTree>
    <p:extLst>
      <p:ext uri="{BB962C8B-B14F-4D97-AF65-F5344CB8AC3E}">
        <p14:creationId xmlns:p14="http://schemas.microsoft.com/office/powerpoint/2010/main" xmlns="" val="110579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xmlns="" id="{C3DA7495-6B0A-4A99-8A13-8A2D73024819}"/>
              </a:ext>
            </a:extLst>
          </p:cNvPr>
          <p:cNvSpPr/>
          <p:nvPr/>
        </p:nvSpPr>
        <p:spPr bwMode="auto">
          <a:xfrm>
            <a:off x="1188144" y="381000"/>
            <a:ext cx="6796314"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 Literally –  His Father Took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xmlns="" id="{25208E28-3DDA-43E9-849E-7FFD3F22E4D3}"/>
              </a:ext>
            </a:extLst>
          </p:cNvPr>
          <p:cNvSpPr/>
          <p:nvPr/>
        </p:nvSpPr>
        <p:spPr bwMode="auto">
          <a:xfrm>
            <a:off x="1174230" y="1066800"/>
            <a:ext cx="6796314" cy="1295400"/>
          </a:xfrm>
          <a:prstGeom prst="roundRect">
            <a:avLst/>
          </a:prstGeom>
          <a:blipFill>
            <a:blip r:embed="rId2" cstate="print"/>
            <a:tile tx="0" ty="0" sx="100000" sy="100000" flip="none" algn="tl"/>
          </a:blip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 Historically – </a:t>
            </a:r>
            <a:b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Scholars Take Him Away</a:t>
            </a:r>
            <a:endParaRPr kumimoji="0" lang="en-US" sz="32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187597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p:txBody>
          <a:bodyPr/>
          <a:lstStyle/>
          <a:p>
            <a:r>
              <a:rPr lang="en-US" sz="3600" dirty="0">
                <a:solidFill>
                  <a:schemeClr val="bg1"/>
                </a:solidFill>
              </a:rPr>
              <a:t>Only desperate, closed-minded people deny that Jesus lived</a:t>
            </a: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p:txBody>
          <a:bodyPr/>
          <a:lstStyle/>
          <a:p>
            <a:pPr marL="284163" lvl="0" indent="-284163" eaLnBrk="0" hangingPunct="0">
              <a:spcAft>
                <a:spcPts val="600"/>
              </a:spcAft>
              <a:buClr>
                <a:srgbClr val="00007D"/>
              </a:buClr>
              <a:buSzPct val="75000"/>
              <a:buNone/>
            </a:pPr>
            <a:r>
              <a:rPr lang="en-US" dirty="0">
                <a:solidFill>
                  <a:srgbClr val="FFFFFF"/>
                </a:solidFill>
              </a:rPr>
              <a:t>▪ </a:t>
            </a: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Dawkins: </a:t>
            </a:r>
            <a:r>
              <a:rPr lang="en-US" sz="3600" dirty="0">
                <a:solidFill>
                  <a:srgbClr val="FFFFCC"/>
                </a:solidFill>
                <a:latin typeface="Century Gothic" panose="020B0502020202020204" pitchFamily="34" charset="0"/>
              </a:rPr>
              <a:t>Jesus is ‘intelligent,’ ‘a great moral teacher’</a:t>
            </a:r>
          </a:p>
          <a:p>
            <a:pPr marL="284163" lvl="0" indent="-284163" eaLnBrk="0" hangingPunct="0">
              <a:buClr>
                <a:srgbClr val="00007D"/>
              </a:buClr>
              <a:buSzPct val="75000"/>
              <a:buNone/>
            </a:pPr>
            <a:r>
              <a:rPr lang="en-US" dirty="0">
                <a:solidFill>
                  <a:srgbClr val="FFFFFF"/>
                </a:solidFill>
              </a:rPr>
              <a:t>▪</a:t>
            </a: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 </a:t>
            </a:r>
            <a:r>
              <a:rPr lang="en-US" sz="3600" dirty="0" err="1">
                <a:solidFill>
                  <a:schemeClr val="bg1"/>
                </a:solidFill>
                <a:effectLst>
                  <a:outerShdw blurRad="38100" dist="38100" dir="2700000" algn="tl">
                    <a:srgbClr val="000000">
                      <a:alpha val="43137"/>
                    </a:srgbClr>
                  </a:outerShdw>
                </a:effectLst>
                <a:latin typeface="Century Gothic" panose="020B0502020202020204" pitchFamily="34" charset="0"/>
              </a:rPr>
              <a:t>Ehrman</a:t>
            </a: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 </a:t>
            </a:r>
            <a:r>
              <a:rPr lang="en-US" sz="3600" dirty="0">
                <a:solidFill>
                  <a:srgbClr val="FFFFCC"/>
                </a:solidFill>
                <a:latin typeface="Century Gothic" panose="020B0502020202020204" pitchFamily="34" charset="0"/>
              </a:rPr>
              <a:t>‘He certainly existed, as virtually every competent scholar of antiquity, Christian or non-Christian, agrees’</a:t>
            </a:r>
          </a:p>
          <a:p>
            <a:pPr marL="0" lvl="0" indent="0" eaLnBrk="0" hangingPunct="0">
              <a:spcAft>
                <a:spcPts val="600"/>
              </a:spcAft>
              <a:buClr>
                <a:srgbClr val="00007D"/>
              </a:buClr>
              <a:buSzPct val="75000"/>
              <a:buNone/>
            </a:pPr>
            <a:endParaRPr lang="en-US" sz="3300" dirty="0">
              <a:solidFill>
                <a:schemeClr val="bg1"/>
              </a:solidFill>
              <a:latin typeface="Century Gothic" panose="020B0502020202020204" pitchFamily="34" charset="0"/>
            </a:endParaRP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xmlns="" val="184212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p:txBody>
          <a:bodyPr/>
          <a:lstStyle/>
          <a:p>
            <a:r>
              <a:rPr lang="en-US" sz="3600" dirty="0">
                <a:solidFill>
                  <a:schemeClr val="bg1"/>
                </a:solidFill>
              </a:rPr>
              <a:t>Only desperate, closed-minded people deny that Jesus lived</a:t>
            </a: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p:txBody>
          <a:bodyPr/>
          <a:lstStyle/>
          <a:p>
            <a:pPr marL="0" lvl="0" indent="0" eaLnBrk="0" hangingPunct="0">
              <a:spcAft>
                <a:spcPts val="600"/>
              </a:spcAft>
              <a:buClr>
                <a:srgbClr val="00007D"/>
              </a:buClr>
              <a:buSzPct val="75000"/>
              <a:buNone/>
            </a:pPr>
            <a:endParaRPr lang="en-US" sz="3300" dirty="0">
              <a:solidFill>
                <a:schemeClr val="bg1"/>
              </a:solidFill>
              <a:latin typeface="Century Gothic" panose="020B0502020202020204" pitchFamily="34" charset="0"/>
            </a:endParaRP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
        <p:nvSpPr>
          <p:cNvPr id="4" name="Rectangle 3">
            <a:extLst>
              <a:ext uri="{FF2B5EF4-FFF2-40B4-BE49-F238E27FC236}">
                <a16:creationId xmlns:a16="http://schemas.microsoft.com/office/drawing/2014/main" xmlns="" id="{C4E5C0CF-08FD-494E-B279-EF431C46D1F4}"/>
              </a:ext>
            </a:extLst>
          </p:cNvPr>
          <p:cNvSpPr/>
          <p:nvPr/>
        </p:nvSpPr>
        <p:spPr>
          <a:xfrm>
            <a:off x="349770" y="1524000"/>
            <a:ext cx="8473190" cy="4983162"/>
          </a:xfrm>
          <a:prstGeom prst="rect">
            <a:avLst/>
          </a:prstGeom>
          <a:solidFill>
            <a:schemeClr val="accent2">
              <a:lumMod val="50000"/>
            </a:scheme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300" dirty="0">
                <a:solidFill>
                  <a:srgbClr val="FFFF00"/>
                </a:solidFill>
                <a:latin typeface="Calibri" panose="020F0502020204030204" pitchFamily="34" charset="0"/>
              </a:rPr>
              <a:t>“We can no more reject Jesus’ existence than we can reject the existence of a mass of pagan personages whose reality as historical figures is never questioned. ..... In recent years, no serious scholar has ventured to postulate the non historicity of Jesus, or at any rate very few, and they have not succeeded in disposing of the much stronger, indeed very abundant, evidence to the contrary” </a:t>
            </a:r>
            <a:r>
              <a:rPr lang="en-US" sz="2400" dirty="0">
                <a:solidFill>
                  <a:srgbClr val="FFFFFF"/>
                </a:solidFill>
                <a:latin typeface="Calibri" panose="020F0502020204030204" pitchFamily="34" charset="0"/>
              </a:rPr>
              <a:t>– Michael Grant</a:t>
            </a:r>
          </a:p>
        </p:txBody>
      </p:sp>
    </p:spTree>
    <p:extLst>
      <p:ext uri="{BB962C8B-B14F-4D97-AF65-F5344CB8AC3E}">
        <p14:creationId xmlns:p14="http://schemas.microsoft.com/office/powerpoint/2010/main" xmlns="" val="3741972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F481B-A018-4EE4-AEB0-F0E206B6D701}"/>
              </a:ext>
            </a:extLst>
          </p:cNvPr>
          <p:cNvSpPr>
            <a:spLocks noGrp="1"/>
          </p:cNvSpPr>
          <p:nvPr>
            <p:ph type="title"/>
          </p:nvPr>
        </p:nvSpPr>
        <p:spPr/>
        <p:txBody>
          <a:bodyPr/>
          <a:lstStyle/>
          <a:p>
            <a:r>
              <a:rPr lang="en-US" sz="3600" dirty="0">
                <a:solidFill>
                  <a:schemeClr val="bg1"/>
                </a:solidFill>
              </a:rPr>
              <a:t>Unbelievers attack foundations</a:t>
            </a:r>
          </a:p>
        </p:txBody>
      </p:sp>
      <p:sp>
        <p:nvSpPr>
          <p:cNvPr id="3" name="Content Placeholder 2">
            <a:extLst>
              <a:ext uri="{FF2B5EF4-FFF2-40B4-BE49-F238E27FC236}">
                <a16:creationId xmlns:a16="http://schemas.microsoft.com/office/drawing/2014/main" xmlns="" id="{F172C571-80B8-42B6-858E-974FE5BEE165}"/>
              </a:ext>
            </a:extLst>
          </p:cNvPr>
          <p:cNvSpPr>
            <a:spLocks noGrp="1"/>
          </p:cNvSpPr>
          <p:nvPr>
            <p:ph idx="1"/>
          </p:nvPr>
        </p:nvSpPr>
        <p:spPr>
          <a:xfrm>
            <a:off x="472190" y="1371600"/>
            <a:ext cx="8229600" cy="4597166"/>
          </a:xfrm>
        </p:spPr>
        <p:txBody>
          <a:bodyPr/>
          <a:lstStyle/>
          <a:p>
            <a:pPr marL="0" lvl="0" indent="0" eaLnBrk="0" hangingPunct="0">
              <a:spcAft>
                <a:spcPts val="60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Some do all they can to minimize Jesus’ influence.   Jn.11:45-57</a:t>
            </a:r>
          </a:p>
          <a:p>
            <a:pPr marL="0" lvl="0" indent="0" eaLnBrk="0" hangingPunct="0">
              <a:spcAft>
                <a:spcPts val="0"/>
              </a:spcAft>
              <a:buClr>
                <a:srgbClr val="00007D"/>
              </a:buClr>
              <a:buSzPct val="75000"/>
              <a:buNone/>
            </a:pPr>
            <a:r>
              <a:rPr lang="en-US" sz="3600" dirty="0">
                <a:solidFill>
                  <a:schemeClr val="bg1"/>
                </a:solidFill>
                <a:effectLst>
                  <a:outerShdw blurRad="38100" dist="38100" dir="2700000" algn="tl">
                    <a:srgbClr val="000000">
                      <a:alpha val="43137"/>
                    </a:srgbClr>
                  </a:outerShdw>
                </a:effectLst>
                <a:latin typeface="Century Gothic" panose="020B0502020202020204" pitchFamily="34" charset="0"/>
              </a:rPr>
              <a:t>Today: covertly…   Seminaries – </a:t>
            </a:r>
          </a:p>
          <a:p>
            <a:pPr marL="0" lvl="0" indent="0"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eaLnBrk="0" hangingPunct="0">
              <a:spcAft>
                <a:spcPts val="600"/>
              </a:spcAft>
              <a:buClr>
                <a:srgbClr val="00007D"/>
              </a:buClr>
              <a:buSzPct val="75000"/>
              <a:buNone/>
            </a:pPr>
            <a:endParaRPr lang="en-US" sz="3600" dirty="0">
              <a:solidFill>
                <a:schemeClr val="bg1"/>
              </a:solidFill>
              <a:effectLst>
                <a:outerShdw blurRad="38100" dist="38100" dir="2700000" algn="tl">
                  <a:srgbClr val="000000">
                    <a:alpha val="43137"/>
                  </a:srgbClr>
                </a:outerShdw>
              </a:effectLst>
              <a:latin typeface="Century Gothic" panose="020B0502020202020204" pitchFamily="34" charset="0"/>
            </a:endParaRPr>
          </a:p>
          <a:p>
            <a:pPr marL="0" lvl="0" indent="0" algn="ctr" eaLnBrk="0" hangingPunct="0">
              <a:spcAft>
                <a:spcPts val="600"/>
              </a:spcAft>
              <a:buClr>
                <a:srgbClr val="00007D"/>
              </a:buClr>
              <a:buSzPct val="75000"/>
              <a:buNone/>
            </a:pPr>
            <a:endParaRPr lang="en-US" sz="3300" dirty="0">
              <a:solidFill>
                <a:schemeClr val="bg1"/>
              </a:solidFill>
              <a:latin typeface="Century Gothic" panose="020B0502020202020204" pitchFamily="34" charset="0"/>
            </a:endParaRPr>
          </a:p>
          <a:p>
            <a:pPr marL="0" lvl="0" indent="0" eaLnBrk="0" hangingPunct="0">
              <a:buClr>
                <a:srgbClr val="00007D"/>
              </a:buClr>
              <a:buSzPct val="75000"/>
              <a:buNone/>
            </a:pPr>
            <a:endParaRPr lang="en-US" sz="2900" dirty="0">
              <a:solidFill>
                <a:schemeClr val="bg1"/>
              </a:solidFill>
              <a:latin typeface="Century Gothic" panose="020B0502020202020204" pitchFamily="34" charset="0"/>
            </a:endParaRPr>
          </a:p>
          <a:p>
            <a:pPr marL="393700" lvl="0" indent="-393700" eaLnBrk="0" hangingPunct="0">
              <a:spcBef>
                <a:spcPts val="600"/>
              </a:spcBef>
              <a:spcAft>
                <a:spcPts val="0"/>
              </a:spcAft>
              <a:buClr>
                <a:srgbClr val="00007D"/>
              </a:buClr>
              <a:buSzPct val="75000"/>
              <a:buFont typeface="Wingdings" pitchFamily="2" charset="2"/>
              <a:buChar char="n"/>
            </a:pPr>
            <a:endParaRPr lang="en-US" dirty="0">
              <a:solidFill>
                <a:schemeClr val="bg1"/>
              </a:solidFill>
            </a:endParaRPr>
          </a:p>
          <a:p>
            <a:endParaRPr lang="en-US" dirty="0">
              <a:solidFill>
                <a:schemeClr val="bg1"/>
              </a:solidFill>
            </a:endParaRPr>
          </a:p>
        </p:txBody>
      </p:sp>
      <p:sp>
        <p:nvSpPr>
          <p:cNvPr id="4" name="Rounded Rectangle 3">
            <a:extLst>
              <a:ext uri="{FF2B5EF4-FFF2-40B4-BE49-F238E27FC236}">
                <a16:creationId xmlns:a16="http://schemas.microsoft.com/office/drawing/2014/main" xmlns="" id="{0869A241-F46A-4837-826D-7A7E2886BBC3}"/>
              </a:ext>
            </a:extLst>
          </p:cNvPr>
          <p:cNvSpPr/>
          <p:nvPr/>
        </p:nvSpPr>
        <p:spPr bwMode="auto">
          <a:xfrm>
            <a:off x="362604" y="3505200"/>
            <a:ext cx="2700386" cy="1676400"/>
          </a:xfrm>
          <a:prstGeom prst="roundRect">
            <a:avLst/>
          </a:prstGeom>
          <a:solidFill>
            <a:schemeClr val="tx1"/>
          </a:solidFill>
          <a:ln w="9525" cap="flat" cmpd="sng" algn="ctr">
            <a:solidFill>
              <a:srgbClr val="FFFF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chemeClr val="bg1"/>
                </a:solidFill>
                <a:effectLst/>
                <a:uLnTx/>
                <a:uFillTx/>
                <a:latin typeface="Calibri" panose="020F0502020204030204" pitchFamily="34" charset="0"/>
                <a:cs typeface="Consolas" panose="020B0609020204030204" pitchFamily="49" charset="0"/>
              </a:rPr>
              <a:t>Deny Genesis</a:t>
            </a:r>
          </a:p>
        </p:txBody>
      </p:sp>
      <p:sp>
        <p:nvSpPr>
          <p:cNvPr id="5" name="Rounded Rectangle 4">
            <a:extLst>
              <a:ext uri="{FF2B5EF4-FFF2-40B4-BE49-F238E27FC236}">
                <a16:creationId xmlns:a16="http://schemas.microsoft.com/office/drawing/2014/main" xmlns="" id="{A9DFED1F-A6A6-4BEF-B6BA-19403C3234A3}"/>
              </a:ext>
            </a:extLst>
          </p:cNvPr>
          <p:cNvSpPr/>
          <p:nvPr/>
        </p:nvSpPr>
        <p:spPr bwMode="auto">
          <a:xfrm>
            <a:off x="3230380" y="3505200"/>
            <a:ext cx="2700386" cy="1676400"/>
          </a:xfrm>
          <a:prstGeom prst="roundRect">
            <a:avLst/>
          </a:prstGeom>
          <a:solidFill>
            <a:schemeClr val="tx1"/>
          </a:solidFill>
          <a:ln w="9525" cap="flat" cmpd="sng" algn="ctr">
            <a:solidFill>
              <a:srgbClr val="FFFF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chemeClr val="bg1"/>
                </a:solidFill>
                <a:effectLst/>
                <a:uLnTx/>
                <a:uFillTx/>
                <a:latin typeface="Calibri" panose="020F0502020204030204" pitchFamily="34" charset="0"/>
                <a:cs typeface="Consolas" panose="020B0609020204030204" pitchFamily="49" charset="0"/>
              </a:rPr>
              <a:t>Deny Inerrancy</a:t>
            </a:r>
          </a:p>
        </p:txBody>
      </p:sp>
      <p:sp>
        <p:nvSpPr>
          <p:cNvPr id="6" name="Rounded Rectangle 5">
            <a:extLst>
              <a:ext uri="{FF2B5EF4-FFF2-40B4-BE49-F238E27FC236}">
                <a16:creationId xmlns:a16="http://schemas.microsoft.com/office/drawing/2014/main" xmlns="" id="{5A896209-412F-4A7B-8545-8157CEEA3A5D}"/>
              </a:ext>
            </a:extLst>
          </p:cNvPr>
          <p:cNvSpPr/>
          <p:nvPr/>
        </p:nvSpPr>
        <p:spPr bwMode="auto">
          <a:xfrm>
            <a:off x="6096000" y="3505200"/>
            <a:ext cx="2700386" cy="1676400"/>
          </a:xfrm>
          <a:prstGeom prst="roundRect">
            <a:avLst/>
          </a:prstGeom>
          <a:solidFill>
            <a:schemeClr val="tx1"/>
          </a:solidFill>
          <a:ln w="9525" cap="flat" cmpd="sng" algn="ctr">
            <a:solidFill>
              <a:srgbClr val="FFFF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chemeClr val="bg1"/>
                </a:solidFill>
                <a:effectLst/>
                <a:uLnTx/>
                <a:uFillTx/>
                <a:latin typeface="Calibri" panose="020F0502020204030204" pitchFamily="34" charset="0"/>
                <a:cs typeface="Consolas" panose="020B0609020204030204" pitchFamily="49" charset="0"/>
              </a:rPr>
              <a:t>Deny</a:t>
            </a:r>
            <a:br>
              <a:rPr kumimoji="0" lang="en-US" sz="3600" i="0" u="none" strike="noStrike" kern="0" cap="none" spc="0" normalizeH="0" baseline="0" noProof="0" dirty="0">
                <a:ln>
                  <a:noFill/>
                </a:ln>
                <a:solidFill>
                  <a:schemeClr val="bg1"/>
                </a:solidFill>
                <a:effectLst/>
                <a:uLnTx/>
                <a:uFillTx/>
                <a:latin typeface="Calibri" panose="020F0502020204030204" pitchFamily="34" charset="0"/>
                <a:cs typeface="Consolas" panose="020B0609020204030204" pitchFamily="49" charset="0"/>
              </a:rPr>
            </a:br>
            <a:r>
              <a:rPr kumimoji="0" lang="en-US" sz="3600" i="0" u="none" strike="noStrike" kern="0" cap="none" spc="0" normalizeH="0" baseline="0" noProof="0" dirty="0">
                <a:ln>
                  <a:noFill/>
                </a:ln>
                <a:solidFill>
                  <a:schemeClr val="bg1"/>
                </a:solidFill>
                <a:effectLst/>
                <a:uLnTx/>
                <a:uFillTx/>
                <a:latin typeface="Calibri" panose="020F0502020204030204" pitchFamily="34" charset="0"/>
                <a:cs typeface="Consolas" panose="020B0609020204030204" pitchFamily="49" charset="0"/>
              </a:rPr>
              <a:t>Morality</a:t>
            </a:r>
          </a:p>
        </p:txBody>
      </p:sp>
    </p:spTree>
    <p:extLst>
      <p:ext uri="{BB962C8B-B14F-4D97-AF65-F5344CB8AC3E}">
        <p14:creationId xmlns:p14="http://schemas.microsoft.com/office/powerpoint/2010/main" xmlns="" val="202772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xmlns="" id="{C3DA7495-6B0A-4A99-8A13-8A2D73024819}"/>
              </a:ext>
            </a:extLst>
          </p:cNvPr>
          <p:cNvSpPr/>
          <p:nvPr/>
        </p:nvSpPr>
        <p:spPr bwMode="auto">
          <a:xfrm>
            <a:off x="1188144" y="381000"/>
            <a:ext cx="6796314"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 Literally –  His Father Took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xmlns="" id="{25208E28-3DDA-43E9-849E-7FFD3F22E4D3}"/>
              </a:ext>
            </a:extLst>
          </p:cNvPr>
          <p:cNvSpPr/>
          <p:nvPr/>
        </p:nvSpPr>
        <p:spPr bwMode="auto">
          <a:xfrm>
            <a:off x="1174230" y="1600200"/>
            <a:ext cx="6796314" cy="1295400"/>
          </a:xfrm>
          <a:prstGeom prst="roundRect">
            <a:avLst/>
          </a:prstGeom>
          <a:blipFill>
            <a:blip r:embed="rId2" cstate="print"/>
            <a:tile tx="0" ty="0" sx="100000" sy="100000" flip="none" algn="tl"/>
          </a:blip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III. Morally – </a:t>
            </a:r>
            <a:b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Unbelievers Take Him Away</a:t>
            </a:r>
            <a:endParaRPr kumimoji="0" lang="en-US" sz="32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xmlns="" id="{D3D9C51F-D21A-41A9-BE31-03154915F2EF}"/>
              </a:ext>
            </a:extLst>
          </p:cNvPr>
          <p:cNvSpPr/>
          <p:nvPr/>
        </p:nvSpPr>
        <p:spPr bwMode="auto">
          <a:xfrm>
            <a:off x="1187970" y="990600"/>
            <a:ext cx="6796314" cy="457200"/>
          </a:xfrm>
          <a:prstGeom prst="roundRect">
            <a:avLst/>
          </a:prstGeom>
          <a:solidFill>
            <a:schemeClr val="bg1"/>
          </a:solidFill>
          <a:ln w="12700"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 Historically –  Scholars Take Him Away</a:t>
            </a:r>
            <a:endParaRPr kumimoji="0" lang="en-US" sz="2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082755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9459</TotalTime>
  <Words>608</Words>
  <Application>Microsoft Office PowerPoint</Application>
  <PresentationFormat>On-screen Show (4:3)</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1_Default Design</vt:lpstr>
      <vt:lpstr>Slide 1</vt:lpstr>
      <vt:lpstr>John 20:2…13</vt:lpstr>
      <vt:lpstr>Slide 3</vt:lpstr>
      <vt:lpstr>His Father Took Him . . .</vt:lpstr>
      <vt:lpstr>Slide 5</vt:lpstr>
      <vt:lpstr>Only desperate, closed-minded people deny that Jesus lived</vt:lpstr>
      <vt:lpstr>Only desperate, closed-minded people deny that Jesus lived</vt:lpstr>
      <vt:lpstr>Unbelievers attack foundations</vt:lpstr>
      <vt:lpstr>Slide 9</vt:lpstr>
      <vt:lpstr>Unbelievers attack foundations</vt:lpstr>
      <vt:lpstr>Slide 11</vt:lpstr>
      <vt:lpstr>Denominations </vt:lpstr>
      <vt:lpstr>2 Tim.4:2-4</vt:lpstr>
      <vt:lpstr>2 Tim.4:2-4</vt:lpstr>
      <vt:lpstr>Denominations Digressives </vt:lpstr>
      <vt:lpstr>Slide 16</vt:lpstr>
      <vt:lpstr>Family gains world, loses Jesus</vt:lpstr>
      <vt:lpstr>Many think they have found Jesus</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1087</cp:revision>
  <dcterms:created xsi:type="dcterms:W3CDTF">2011-08-18T15:42:19Z</dcterms:created>
  <dcterms:modified xsi:type="dcterms:W3CDTF">2017-12-11T01:23:05Z</dcterms:modified>
</cp:coreProperties>
</file>