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66" r:id="rId3"/>
    <p:sldId id="419" r:id="rId4"/>
    <p:sldId id="451" r:id="rId5"/>
    <p:sldId id="461" r:id="rId6"/>
    <p:sldId id="446" r:id="rId7"/>
    <p:sldId id="448" r:id="rId8"/>
    <p:sldId id="452" r:id="rId9"/>
    <p:sldId id="453" r:id="rId10"/>
    <p:sldId id="402" r:id="rId11"/>
    <p:sldId id="454" r:id="rId12"/>
    <p:sldId id="455" r:id="rId13"/>
    <p:sldId id="450" r:id="rId14"/>
    <p:sldId id="456" r:id="rId15"/>
    <p:sldId id="457" r:id="rId16"/>
    <p:sldId id="458" r:id="rId17"/>
    <p:sldId id="459" r:id="rId18"/>
    <p:sldId id="46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CC"/>
    <a:srgbClr val="CCFFFF"/>
    <a:srgbClr val="FFFF66"/>
    <a:srgbClr val="FFCC00"/>
    <a:srgbClr val="FFFF00"/>
    <a:srgbClr val="C0C0C0"/>
    <a:srgbClr val="EAEAEA"/>
    <a:srgbClr val="F8F8F8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7000">
              <a:schemeClr val="tx1">
                <a:lumMod val="50000"/>
                <a:lumOff val="50000"/>
              </a:schemeClr>
            </a:gs>
            <a:gs pos="47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1219200"/>
            <a:ext cx="7124700" cy="134874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A Christmas Sermon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 memorials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35" y="914400"/>
            <a:ext cx="8534400" cy="5410200"/>
          </a:xfrm>
        </p:spPr>
        <p:txBody>
          <a:bodyPr/>
          <a:lstStyle/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Baptism: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form of His death, burial, resurrection,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Ro.6:3-4.  </a:t>
            </a:r>
          </a:p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day of week: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memorial of His resurrection,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Mt., Mk., Lk., Jn.  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supper: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memorial of His death,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Ac.20:7.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8D1CB89D-5DD9-4FDA-8C42-A83E82030485}"/>
              </a:ext>
            </a:extLst>
          </p:cNvPr>
          <p:cNvSpPr/>
          <p:nvPr/>
        </p:nvSpPr>
        <p:spPr>
          <a:xfrm>
            <a:off x="1633928" y="4572000"/>
            <a:ext cx="5894882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memorial was set up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observe His birth?</a:t>
            </a:r>
          </a:p>
        </p:txBody>
      </p:sp>
    </p:spTree>
    <p:extLst>
      <p:ext uri="{BB962C8B-B14F-4D97-AF65-F5344CB8AC3E}">
        <p14:creationId xmlns="" xmlns:p14="http://schemas.microsoft.com/office/powerpoint/2010/main" val="31817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Bible say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His birth?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790" y="1447800"/>
            <a:ext cx="8534400" cy="5105400"/>
          </a:xfrm>
        </p:spPr>
        <p:txBody>
          <a:bodyPr/>
          <a:lstStyle/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 birth,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Mt.1:…25.  </a:t>
            </a:r>
          </a:p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of shepherds (same night, at manger),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Lk.2:8-20.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of wise men,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Mt.2:1-12.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</a:t>
            </a:r>
            <a:r>
              <a:rPr lang="en-US" altLang="en-US" u="sng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shepherds.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came to </a:t>
            </a:r>
            <a:r>
              <a:rPr lang="en-US" altLang="en-US" u="sng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</a:t>
            </a: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NOT manger.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not </a:t>
            </a:r>
            <a:r>
              <a:rPr lang="en-US" altLang="en-US" u="sng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numbered</a:t>
            </a: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 </a:t>
            </a:r>
            <a:r>
              <a:rPr lang="en-US" altLang="en-US" u="sng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from 40 days to 2 yrs. old.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26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Bible say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His birth?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35" y="1447800"/>
            <a:ext cx="8534400" cy="5105400"/>
          </a:xfrm>
        </p:spPr>
        <p:txBody>
          <a:bodyPr/>
          <a:lstStyle/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 birth,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Mt.1:…25.  </a:t>
            </a:r>
          </a:p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of shepherds (same night, at manger),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Lk.2:8-20.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of wise men,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Mt.2:1-12.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Journey to Egypt,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Mt.2:13-15.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 children killed,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Mt.2:16-18.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Return to Nazareth,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Mt.2:19-23; Lk.2:39.</a:t>
            </a:r>
          </a:p>
        </p:txBody>
      </p:sp>
    </p:spTree>
    <p:extLst>
      <p:ext uri="{BB962C8B-B14F-4D97-AF65-F5344CB8AC3E}">
        <p14:creationId xmlns="" xmlns:p14="http://schemas.microsoft.com/office/powerpoint/2010/main" val="315341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“We need to keep Christ in XMAS”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35" y="1066800"/>
            <a:ext cx="8534400" cy="5257800"/>
          </a:xfrm>
        </p:spPr>
        <p:txBody>
          <a:bodyPr/>
          <a:lstStyle/>
          <a:p>
            <a:pPr marL="344488" indent="-3444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Impossible to keep Him where He never was.</a:t>
            </a:r>
          </a:p>
          <a:p>
            <a:pPr marL="344488" indent="-3444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church does not observe pagan / Catholic holy day.</a:t>
            </a:r>
          </a:p>
          <a:p>
            <a:pPr marL="344488" indent="-3444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 proves many have quit </a:t>
            </a:r>
            <a:r>
              <a:rPr lang="en-US" altLang="en-US" dirty="0" err="1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-ting it  religiously – merely a national holiday. 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40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255" y="762000"/>
            <a:ext cx="6423471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Where Did Christmas Originate?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D3EBD73C-47A4-4F42-92A0-0793CBDB0F12}"/>
              </a:ext>
            </a:extLst>
          </p:cNvPr>
          <p:cNvSpPr txBox="1">
            <a:spLocks/>
          </p:cNvSpPr>
          <p:nvPr/>
        </p:nvSpPr>
        <p:spPr bwMode="auto">
          <a:xfrm>
            <a:off x="1371600" y="1828800"/>
            <a:ext cx="6423471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Should I</a:t>
            </a:r>
            <a:b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With XMAS?</a:t>
            </a:r>
            <a:endParaRPr lang="en-US" sz="4400" dirty="0">
              <a:solidFill>
                <a:srgbClr val="FFFF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7250144-1B64-4A30-88DE-EDDBE4683D90}"/>
              </a:ext>
            </a:extLst>
          </p:cNvPr>
          <p:cNvSpPr txBox="1">
            <a:spLocks/>
          </p:cNvSpPr>
          <p:nvPr/>
        </p:nvSpPr>
        <p:spPr bwMode="auto">
          <a:xfrm>
            <a:off x="1371600" y="1295400"/>
            <a:ext cx="6423471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Does The Bible Say?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9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335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is affected by</a:t>
            </a:r>
            <a:b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XMAS in some way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790" y="1295400"/>
            <a:ext cx="8534400" cy="5257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holiday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Get-togethers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defTabSz="1143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773206F5-A14E-4AAC-83B6-B6A72372B9AE}"/>
              </a:ext>
            </a:extLst>
          </p:cNvPr>
          <p:cNvSpPr/>
          <p:nvPr/>
        </p:nvSpPr>
        <p:spPr>
          <a:xfrm>
            <a:off x="2224790" y="3962400"/>
            <a:ext cx="4724400" cy="12192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right attitude</a:t>
            </a:r>
            <a:br>
              <a:rPr lang="en-US" alt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toward these things?</a:t>
            </a:r>
          </a:p>
        </p:txBody>
      </p:sp>
    </p:spTree>
    <p:extLst>
      <p:ext uri="{BB962C8B-B14F-4D97-AF65-F5344CB8AC3E}">
        <p14:creationId xmlns="" xmlns:p14="http://schemas.microsoft.com/office/powerpoint/2010/main" val="282791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Basics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35" y="1066800"/>
            <a:ext cx="8534400" cy="545642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recognize it as His birthday</a:t>
            </a:r>
          </a:p>
          <a:p>
            <a:pPr marL="465138" indent="-465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participate in mass / holy day (Gal.4:10-11)</a:t>
            </a:r>
          </a:p>
          <a:p>
            <a:pPr marL="465138" indent="-465138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avoid some attention to the day (national holiday, as New Years; July 4; Presidents’ Day, et al.)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defTabSz="1143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7840E84-8327-4444-8655-D83B1F98FBE7}"/>
              </a:ext>
            </a:extLst>
          </p:cNvPr>
          <p:cNvSpPr/>
          <p:nvPr/>
        </p:nvSpPr>
        <p:spPr>
          <a:xfrm>
            <a:off x="1156740" y="4465820"/>
            <a:ext cx="6843010" cy="2057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ts val="0"/>
              </a:spcBef>
              <a:spcAft>
                <a:spcPts val="100"/>
              </a:spcAft>
              <a:buSzPts val="1500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‘During the first three centuries of the Christian Era there was considerable opposition in the church to the pagan custom of celebrating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birthdays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’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Colliers. 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976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Parallels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790" y="838200"/>
            <a:ext cx="85344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observe Saturday as day of rest, not Sabbath.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right things become wrong when they turn religious –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Stargazing –astronomy or astrology?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Cleanliness, Mk.7:1-8.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Birthdays, Gn.40:20-22; Mk.6.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Eating food, 1 Co.11.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Thanksgiving, Ph.4:6.</a:t>
            </a:r>
          </a:p>
        </p:txBody>
      </p:sp>
    </p:spTree>
    <p:extLst>
      <p:ext uri="{BB962C8B-B14F-4D97-AF65-F5344CB8AC3E}">
        <p14:creationId xmlns="" xmlns:p14="http://schemas.microsoft.com/office/powerpoint/2010/main" val="379369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Terms are not the problem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35" y="838200"/>
            <a:ext cx="8534400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‘Christmas’ no longer conveys only a religious connotation.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 of the week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Pentecost: Ac.20:16; 1 Co.16:8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‘But I want nothing to do with XMAS’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Ro.14:5, 6, 23…</a:t>
            </a:r>
          </a:p>
        </p:txBody>
      </p:sp>
    </p:spTree>
    <p:extLst>
      <p:ext uri="{BB962C8B-B14F-4D97-AF65-F5344CB8AC3E}">
        <p14:creationId xmlns="" xmlns:p14="http://schemas.microsoft.com/office/powerpoint/2010/main" val="69436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255" y="762000"/>
            <a:ext cx="6423471" cy="12954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Did</a:t>
            </a:r>
            <a:b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Christmas Originate?</a:t>
            </a:r>
            <a:endParaRPr lang="en-US" sz="4400" dirty="0">
              <a:solidFill>
                <a:srgbClr val="FFFF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05" y="304800"/>
            <a:ext cx="829081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 err="1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Christ▪mas</a:t>
            </a:r>
            <a:endParaRPr lang="en-US" altLang="en-US" sz="3400" dirty="0">
              <a:solidFill>
                <a:srgbClr val="FFFF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Suggests some connection to Christ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from ‘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Christes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Masse’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Later shortened to Christmas [XMAS]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in NT.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Pt.1:3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Matthew &amp; Luke record His birth; neither gives day or month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Found only in secular traditions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7-4 BC 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[Dionysius </a:t>
            </a:r>
            <a:r>
              <a:rPr lang="en-US" altLang="en-US" sz="2800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Exiguus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calendar]</a:t>
            </a: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05" y="304800"/>
            <a:ext cx="829081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 err="1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Christ▪mas</a:t>
            </a:r>
            <a:endParaRPr lang="en-US" altLang="en-US" sz="3400" dirty="0">
              <a:solidFill>
                <a:srgbClr val="FFFF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secular traditions</a:t>
            </a:r>
            <a:endParaRPr lang="en-US" alt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2A735CB-EB1A-4E32-B6F4-00022E9DB333}"/>
              </a:ext>
            </a:extLst>
          </p:cNvPr>
          <p:cNvSpPr/>
          <p:nvPr/>
        </p:nvSpPr>
        <p:spPr>
          <a:xfrm>
            <a:off x="442095" y="1600200"/>
            <a:ext cx="8262080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“The observance of Christmas is not of divine appointment, nor is it of N.T. origin. The day of Christ’s birth cannot be </a:t>
            </a:r>
            <a:r>
              <a:rPr lang="en-US" sz="3200" dirty="0" err="1">
                <a:solidFill>
                  <a:schemeClr val="tx1"/>
                </a:solidFill>
              </a:rPr>
              <a:t>ascer-tained</a:t>
            </a:r>
            <a:r>
              <a:rPr lang="en-US" sz="3200" dirty="0">
                <a:solidFill>
                  <a:schemeClr val="tx1"/>
                </a:solidFill>
              </a:rPr>
              <a:t> from the N.T., or, indeed, from any other source.  The fathers of the first three centuries do not speak of any special </a:t>
            </a:r>
            <a:r>
              <a:rPr lang="en-US" sz="3200" dirty="0" err="1">
                <a:solidFill>
                  <a:schemeClr val="tx1"/>
                </a:solidFill>
              </a:rPr>
              <a:t>obser-vance</a:t>
            </a:r>
            <a:r>
              <a:rPr lang="en-US" sz="3200" dirty="0">
                <a:solidFill>
                  <a:schemeClr val="tx1"/>
                </a:solidFill>
              </a:rPr>
              <a:t> of the nativity” …“The Eastern Church finally adopted the Christmas festival from the Western (about A.D. 380)” </a:t>
            </a:r>
            <a:r>
              <a:rPr lang="en-US" sz="2400" dirty="0">
                <a:solidFill>
                  <a:schemeClr val="tx1"/>
                </a:solidFill>
              </a:rPr>
              <a:t>–McClintock-Strong, Vol. III, p.276.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42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05" y="304800"/>
            <a:ext cx="829081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 err="1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Christ▪mas</a:t>
            </a:r>
            <a:endParaRPr lang="en-US" altLang="en-US" sz="3400" dirty="0">
              <a:solidFill>
                <a:srgbClr val="FFFF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‘Then why was Dec. 25 chosen?’</a:t>
            </a: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2A735CB-EB1A-4E32-B6F4-00022E9DB333}"/>
              </a:ext>
            </a:extLst>
          </p:cNvPr>
          <p:cNvSpPr/>
          <p:nvPr/>
        </p:nvSpPr>
        <p:spPr>
          <a:xfrm>
            <a:off x="843876" y="1752600"/>
            <a:ext cx="7468849" cy="30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“No one knows exactly when Jesus was born . . . Scholars do not know the exact date of Christ’s birth. . . .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In AD 354, Bishop </a:t>
            </a:r>
            <a:r>
              <a:rPr lang="en-US" sz="3200" dirty="0" err="1">
                <a:solidFill>
                  <a:schemeClr val="tx1"/>
                </a:solidFill>
              </a:rPr>
              <a:t>Liberius</a:t>
            </a:r>
            <a:r>
              <a:rPr lang="en-US" sz="3200" dirty="0">
                <a:solidFill>
                  <a:schemeClr val="tx1"/>
                </a:solidFill>
              </a:rPr>
              <a:t> of Rome ordered the people to celebrate on December 25” </a:t>
            </a:r>
            <a:r>
              <a:rPr lang="en-US" sz="2400" dirty="0">
                <a:solidFill>
                  <a:schemeClr val="tx1"/>
                </a:solidFill>
              </a:rPr>
              <a:t>– World Book, 409, 416.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907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05" y="304800"/>
            <a:ext cx="829081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McClintock-Strong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2A735CB-EB1A-4E32-B6F4-00022E9DB333}"/>
              </a:ext>
            </a:extLst>
          </p:cNvPr>
          <p:cNvSpPr/>
          <p:nvPr/>
        </p:nvSpPr>
        <p:spPr>
          <a:xfrm>
            <a:off x="474575" y="914400"/>
            <a:ext cx="8198370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3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Egyptians placed it in Jan.; Wagensell in Feb.; Bochart in March; some mentioned by Clement of Alexandria, in April; some others in May; Epiphanius speaks of some who placed it in June, and of others who supposed it to have been in July;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Wagensell, who was not sure of Feb., fixed it probably in August;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Lightfoot on the 15th of September; Scaliger, Casaubon, and Calvisius in Oct.;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others in Nov.;  and the Latin church in December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Vol.VI, 861.</a:t>
            </a:r>
            <a:endParaRPr lang="en-US" sz="4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05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05" y="304800"/>
            <a:ext cx="829081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Deep doubts about Dec.25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2A735CB-EB1A-4E32-B6F4-00022E9DB333}"/>
              </a:ext>
            </a:extLst>
          </p:cNvPr>
          <p:cNvSpPr/>
          <p:nvPr/>
        </p:nvSpPr>
        <p:spPr>
          <a:xfrm>
            <a:off x="427105" y="990600"/>
            <a:ext cx="8290809" cy="449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“…But the exact time of his birth is unknown; there is no way to ascertain it.  By different learned men it has been fixed at each month in the year. Nor is it of consequence to ‘know’ the time; if it were, God would have preserved the record of it.  Matters of moment are clearly revealed; those which ‘he’ regards as of no importance are concealed” </a:t>
            </a: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– Albert Barnes, Luke 2:8.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01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05" y="304800"/>
            <a:ext cx="829081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Deep doubts about Dec.25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2A735CB-EB1A-4E32-B6F4-00022E9DB333}"/>
              </a:ext>
            </a:extLst>
          </p:cNvPr>
          <p:cNvSpPr/>
          <p:nvPr/>
        </p:nvSpPr>
        <p:spPr>
          <a:xfrm>
            <a:off x="427105" y="1371600"/>
            <a:ext cx="8290809" cy="358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“The day of the Nativity.  The only </a:t>
            </a:r>
            <a:r>
              <a:rPr lang="en-US" sz="3200" dirty="0">
                <a:solidFill>
                  <a:schemeClr val="tx1"/>
                </a:solidFill>
              </a:rPr>
              <a:t>indication of the season of our Savior’s birth is the fact that the shepherds were watching their flocks in the fields at that time, Lk.2:8.  This fact points to any other season rather than winter &amp; is therefore not favorable to the traditional date…” </a:t>
            </a:r>
            <a:r>
              <a:rPr lang="en-US" sz="2400" dirty="0">
                <a:solidFill>
                  <a:schemeClr val="tx1"/>
                </a:solidFill>
              </a:rPr>
              <a:t>– Philip Schaff, -Vol. I, 127. </a:t>
            </a: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6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255" y="762000"/>
            <a:ext cx="6423471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Where Did Christmas Originate?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D3EBD73C-47A4-4F42-92A0-0793CBDB0F12}"/>
              </a:ext>
            </a:extLst>
          </p:cNvPr>
          <p:cNvSpPr txBox="1">
            <a:spLocks/>
          </p:cNvSpPr>
          <p:nvPr/>
        </p:nvSpPr>
        <p:spPr bwMode="auto">
          <a:xfrm>
            <a:off x="1371600" y="1371600"/>
            <a:ext cx="6423471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The</a:t>
            </a:r>
            <a:b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Say?</a:t>
            </a:r>
            <a:endParaRPr lang="en-US" sz="4400" dirty="0">
              <a:solidFill>
                <a:srgbClr val="FFFF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95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4223</TotalTime>
  <Words>872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I. Where Did Christmas Originate?</vt:lpstr>
      <vt:lpstr>Slide 3</vt:lpstr>
      <vt:lpstr>Slide 4</vt:lpstr>
      <vt:lpstr>Slide 5</vt:lpstr>
      <vt:lpstr>Slide 6</vt:lpstr>
      <vt:lpstr>Slide 7</vt:lpstr>
      <vt:lpstr>Slide 8</vt:lpstr>
      <vt:lpstr>I. Where Did Christmas Originate?</vt:lpstr>
      <vt:lpstr>Important memorials</vt:lpstr>
      <vt:lpstr>What does Bible say about His birth?</vt:lpstr>
      <vt:lpstr>What does Bible say about His birth?</vt:lpstr>
      <vt:lpstr>“We need to keep Christ in XMAS”</vt:lpstr>
      <vt:lpstr>I. Where Did Christmas Originate?</vt:lpstr>
      <vt:lpstr>Everyone is affected by XMAS in some way</vt:lpstr>
      <vt:lpstr>The Basics</vt:lpstr>
      <vt:lpstr>Parallels</vt:lpstr>
      <vt:lpstr>Terms are not the problem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486</cp:revision>
  <dcterms:created xsi:type="dcterms:W3CDTF">2004-01-08T21:08:14Z</dcterms:created>
  <dcterms:modified xsi:type="dcterms:W3CDTF">2017-12-17T17:53:30Z</dcterms:modified>
</cp:coreProperties>
</file>