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46" r:id="rId2"/>
    <p:sldId id="367" r:id="rId3"/>
    <p:sldId id="366" r:id="rId4"/>
    <p:sldId id="435" r:id="rId5"/>
    <p:sldId id="447" r:id="rId6"/>
    <p:sldId id="458" r:id="rId7"/>
    <p:sldId id="459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0000"/>
    <a:srgbClr val="99FF33"/>
    <a:srgbClr val="FFFF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ud3&amp;off=24&amp;ctx=end+for+the+Faith%0a3%C2%A0~Beloved,+while+I+wa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1Ti6.20&amp;off=19&amp;ctx=Guard+the+Faith%0a20%C2%A0~O+Timothy!+n%EF%BB%BFGuard+w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Book, Bible, Text, Literature">
            <a:extLst>
              <a:ext uri="{FF2B5EF4-FFF2-40B4-BE49-F238E27FC236}">
                <a16:creationId xmlns:a16="http://schemas.microsoft.com/office/drawing/2014/main" id="{7B0C24CC-519D-49DD-AC75-D723497C7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809750"/>
            <a:ext cx="61531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52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4724400" y="1462790"/>
            <a:ext cx="3581400" cy="2743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1993: Stone slab (Aramaic): ‘The King of Israel’ and ‘House of David.’</a:t>
            </a:r>
          </a:p>
        </p:txBody>
      </p:sp>
      <p:pic>
        <p:nvPicPr>
          <p:cNvPr id="2052" name="Picture 4" descr="Image result for 1993: tel Dan, reference to David">
            <a:extLst>
              <a:ext uri="{FF2B5EF4-FFF2-40B4-BE49-F238E27FC236}">
                <a16:creationId xmlns:a16="http://schemas.microsoft.com/office/drawing/2014/main" id="{D0CEA6FF-D3B3-442C-A532-4838E2EECF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3581400" cy="308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8315E45-A06A-4266-8FD1-8FDD3387442E}"/>
              </a:ext>
            </a:extLst>
          </p:cNvPr>
          <p:cNvSpPr/>
          <p:nvPr/>
        </p:nvSpPr>
        <p:spPr>
          <a:xfrm>
            <a:off x="654570" y="4724400"/>
            <a:ext cx="7848600" cy="1371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>
              <a:spcBef>
                <a:spcPts val="0"/>
              </a:spcBef>
              <a:spcAft>
                <a:spcPts val="300"/>
              </a:spcAft>
              <a:buSzPts val="1400"/>
              <a:tabLst>
                <a:tab pos="914400" algn="l"/>
              </a:tabLst>
            </a:pPr>
            <a:r>
              <a:rPr lang="en-US" sz="3100" dirty="0">
                <a:ea typeface="Times New Roman" panose="02020603050405020304" pitchFamily="18" charset="0"/>
              </a:rPr>
              <a:t>1994:  Inscriptions reference </a:t>
            </a:r>
            <a:r>
              <a:rPr lang="en-US" sz="3100" dirty="0" err="1">
                <a:ea typeface="Times New Roman" panose="02020603050405020304" pitchFamily="18" charset="0"/>
              </a:rPr>
              <a:t>Jehoram</a:t>
            </a:r>
            <a:r>
              <a:rPr lang="en-US" sz="3100" dirty="0">
                <a:ea typeface="Times New Roman" panose="02020603050405020304" pitchFamily="18" charset="0"/>
              </a:rPr>
              <a:t>, </a:t>
            </a:r>
            <a:br>
              <a:rPr lang="en-US" sz="3100" dirty="0">
                <a:ea typeface="Times New Roman" panose="02020603050405020304" pitchFamily="18" charset="0"/>
              </a:rPr>
            </a:br>
            <a:r>
              <a:rPr lang="en-US" sz="3100" dirty="0">
                <a:ea typeface="Times New Roman" panose="02020603050405020304" pitchFamily="18" charset="0"/>
              </a:rPr>
              <a:t>son of Ahab, &amp; Ahaziah, of Judah (2 K.8-9).  </a:t>
            </a:r>
            <a:endParaRPr lang="en-US" sz="31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Contemporary confirmation.  </a:t>
            </a:r>
            <a:r>
              <a:rPr lang="en-US" sz="2800" dirty="0">
                <a:solidFill>
                  <a:schemeClr val="bg1"/>
                </a:solidFill>
              </a:rPr>
              <a:t>E.g.: Josephus: 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Born AD 37; Jewish historian; Pharisee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Documented biblical people / events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Herod and Herodias</a:t>
            </a: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</a:rPr>
              <a:t>Eusebius on Josephus</a:t>
            </a: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C83D1B-7069-4A02-840A-669A4D7BB598}"/>
              </a:ext>
            </a:extLst>
          </p:cNvPr>
          <p:cNvSpPr/>
          <p:nvPr/>
        </p:nvSpPr>
        <p:spPr>
          <a:xfrm>
            <a:off x="838200" y="3551420"/>
            <a:ext cx="7497580" cy="2057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/>
                </a:solidFill>
              </a:rPr>
              <a:t>“But some of the Jews were of the opinion that God had suffered Herod’s whole army to be destroyed as a just punishment on him for the death of John, called the Baptist” </a:t>
            </a:r>
            <a:r>
              <a:rPr lang="en-US" sz="2000" dirty="0">
                <a:solidFill>
                  <a:schemeClr val="bg1"/>
                </a:solidFill>
              </a:rPr>
              <a:t>–Ant. 18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2. In Accuracy</a:t>
            </a:r>
            <a:br>
              <a:rPr lang="en-US" sz="25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In 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Not surprising if book of ONE man / group and ONE time is united</a:t>
            </a:r>
          </a:p>
          <a:p>
            <a:r>
              <a:rPr lang="en-US" dirty="0">
                <a:solidFill>
                  <a:schemeClr val="bg1"/>
                </a:solidFill>
              </a:rPr>
              <a:t>Bible: 40 writers, 1400 years, many places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OT – NT agree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OT predicts NT (Jer.31:31-34)</a:t>
            </a:r>
          </a:p>
          <a:p>
            <a:pPr lvl="2"/>
            <a:r>
              <a:rPr lang="en-US" sz="3200" dirty="0">
                <a:solidFill>
                  <a:srgbClr val="CCFFFF"/>
                </a:solidFill>
              </a:rPr>
              <a:t>Mt.17: Moses…Elijah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OT prophecies fulfilled in NT</a:t>
            </a: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B0D55D-425A-461D-A909-3CD9F5DD0135}"/>
              </a:ext>
            </a:extLst>
          </p:cNvPr>
          <p:cNvSpPr/>
          <p:nvPr/>
        </p:nvSpPr>
        <p:spPr>
          <a:xfrm>
            <a:off x="838200" y="5486400"/>
            <a:ext cx="2590800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Jeremiah</a:t>
            </a:r>
            <a:br>
              <a:rPr lang="en-US" sz="3200" dirty="0"/>
            </a:br>
            <a:r>
              <a:rPr lang="en-US" sz="3200" dirty="0"/>
              <a:t>31:31-34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626B67-7EE2-4DEB-A657-338F84F12C86}"/>
              </a:ext>
            </a:extLst>
          </p:cNvPr>
          <p:cNvSpPr/>
          <p:nvPr/>
        </p:nvSpPr>
        <p:spPr>
          <a:xfrm>
            <a:off x="5761220" y="5486400"/>
            <a:ext cx="2590800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Hebrews</a:t>
            </a:r>
            <a:br>
              <a:rPr lang="en-US" sz="3200" dirty="0"/>
            </a:br>
            <a:r>
              <a:rPr lang="en-US" sz="3200" dirty="0"/>
              <a:t>8:8-13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DD2D4-3942-4622-8A90-7C3C378F11BB}"/>
              </a:ext>
            </a:extLst>
          </p:cNvPr>
          <p:cNvSpPr/>
          <p:nvPr/>
        </p:nvSpPr>
        <p:spPr>
          <a:xfrm>
            <a:off x="3516412" y="5486400"/>
            <a:ext cx="2141157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Prophecy/Fulfillment</a:t>
            </a:r>
          </a:p>
        </p:txBody>
      </p:sp>
    </p:spTree>
    <p:extLst>
      <p:ext uri="{BB962C8B-B14F-4D97-AF65-F5344CB8AC3E}">
        <p14:creationId xmlns:p14="http://schemas.microsoft.com/office/powerpoint/2010/main" val="384577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0"/>
            <a:ext cx="8229600" cy="16764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2. In Accuracy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3. In Unity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4. In Influence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1629-DCED-43E9-AC3B-D0D80E91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 other book has incurred such hatred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Why so hated?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Draws appalling picture of us – Ec.7:29; Ro.1:29-31.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Accountable to holy God; Judgment.</a:t>
            </a: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lvl="2"/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533400"/>
          </a:xfrm>
          <a:solidFill>
            <a:schemeClr val="accent2">
              <a:lumMod val="50000"/>
            </a:schemeClr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Bible Is Unique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5B0FFD-8BBB-4778-A501-C5211BD4B9C5}"/>
              </a:ext>
            </a:extLst>
          </p:cNvPr>
          <p:cNvSpPr txBox="1">
            <a:spLocks/>
          </p:cNvSpPr>
          <p:nvPr/>
        </p:nvSpPr>
        <p:spPr bwMode="auto">
          <a:xfrm>
            <a:off x="2164830" y="1371600"/>
            <a:ext cx="4815084" cy="1447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FFFFCC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Bible Is Adapted To Man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27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04CF-EB05-426A-807B-B918358B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152400"/>
            <a:ext cx="8229600" cy="5794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Romans 1:16-18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58C1-517F-4839-AF96-F3AAC937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0" y="960437"/>
            <a:ext cx="8229600" cy="5211763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denominations say Bible is not adequate; needs power in addition to Word.</a:t>
            </a:r>
          </a:p>
          <a:p>
            <a:pPr lvl="1"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</a:t>
            </a: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give it power?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</a:t>
            </a: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not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give it power?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377522-909D-403B-922A-8DE90DF8FEA5}"/>
              </a:ext>
            </a:extLst>
          </p:cNvPr>
          <p:cNvSpPr/>
          <p:nvPr/>
        </p:nvSpPr>
        <p:spPr>
          <a:xfrm>
            <a:off x="1447800" y="4191000"/>
            <a:ext cx="624840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Romans 1: He DID make it powerful enough.  2 Tim.3:16-17</a:t>
            </a:r>
          </a:p>
        </p:txBody>
      </p:sp>
    </p:spTree>
    <p:extLst>
      <p:ext uri="{BB962C8B-B14F-4D97-AF65-F5344CB8AC3E}">
        <p14:creationId xmlns:p14="http://schemas.microsoft.com/office/powerpoint/2010/main" val="25209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04CF-EB05-426A-807B-B918358B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152400"/>
            <a:ext cx="8229600" cy="5794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Bible: the Book for all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58C1-517F-4839-AF96-F3AAC937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0" y="960437"/>
            <a:ext cx="8229600" cy="5211763"/>
          </a:xfrm>
        </p:spPr>
        <p:txBody>
          <a:bodyPr/>
          <a:lstStyle/>
          <a:p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3C809C-4F61-4040-887F-6C508EA4E1E9}"/>
              </a:ext>
            </a:extLst>
          </p:cNvPr>
          <p:cNvSpPr/>
          <p:nvPr/>
        </p:nvSpPr>
        <p:spPr>
          <a:xfrm>
            <a:off x="713163" y="982592"/>
            <a:ext cx="7731415" cy="12272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your seed all the nations of the earth shall be blessed . . . </a:t>
            </a:r>
            <a:r>
              <a:rPr lang="en-US" sz="2400" dirty="0"/>
              <a:t>–  Gn.22:18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65736F-131F-4D92-A119-803EA4942C20}"/>
              </a:ext>
            </a:extLst>
          </p:cNvPr>
          <p:cNvSpPr/>
          <p:nvPr/>
        </p:nvSpPr>
        <p:spPr>
          <a:xfrm>
            <a:off x="715372" y="2324212"/>
            <a:ext cx="7731415" cy="12272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 the grace of God that brings salvation has appeared to all men </a:t>
            </a:r>
            <a:r>
              <a:rPr lang="en-US" sz="2400" dirty="0"/>
              <a:t>–  Tit.2:11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7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04CF-EB05-426A-807B-B918358B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152400"/>
            <a:ext cx="8229600" cy="5794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NT: arrangement adapted to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58C1-517F-4839-AF96-F3AAC937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0" y="960437"/>
            <a:ext cx="8229600" cy="5211763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World: three types of people: 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addresses each division: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048B7-2741-48C8-8110-2C5F2BBC044D}"/>
              </a:ext>
            </a:extLst>
          </p:cNvPr>
          <p:cNvSpPr/>
          <p:nvPr/>
        </p:nvSpPr>
        <p:spPr>
          <a:xfrm>
            <a:off x="472190" y="1676400"/>
            <a:ext cx="2575810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Unbelievers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20EB4D-BCA9-455F-8C8F-8671DA82D633}"/>
              </a:ext>
            </a:extLst>
          </p:cNvPr>
          <p:cNvSpPr/>
          <p:nvPr/>
        </p:nvSpPr>
        <p:spPr>
          <a:xfrm>
            <a:off x="3291590" y="1676400"/>
            <a:ext cx="2575810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Believers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95AF95-0679-46E2-B161-83978819E13F}"/>
              </a:ext>
            </a:extLst>
          </p:cNvPr>
          <p:cNvSpPr/>
          <p:nvPr/>
        </p:nvSpPr>
        <p:spPr>
          <a:xfrm>
            <a:off x="6110990" y="1676400"/>
            <a:ext cx="2575810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Christians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454A7A-36D6-49DE-A8EF-55386617DF8C}"/>
              </a:ext>
            </a:extLst>
          </p:cNvPr>
          <p:cNvSpPr/>
          <p:nvPr/>
        </p:nvSpPr>
        <p:spPr>
          <a:xfrm>
            <a:off x="472190" y="3297380"/>
            <a:ext cx="2575810" cy="310342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Unbelievers</a:t>
            </a:r>
          </a:p>
          <a:p>
            <a:pPr algn="ctr"/>
            <a:r>
              <a:rPr lang="en-US" sz="3200" dirty="0"/>
              <a:t>Testimony of Lord: Mt.-Jn.</a:t>
            </a:r>
          </a:p>
          <a:p>
            <a:pPr algn="ctr"/>
            <a:r>
              <a:rPr lang="en-US" sz="3200" dirty="0"/>
              <a:t>Jn.20:30-31</a:t>
            </a:r>
          </a:p>
          <a:p>
            <a:pPr algn="ctr"/>
            <a:r>
              <a:rPr lang="en-US" sz="3100" dirty="0" err="1">
                <a:solidFill>
                  <a:schemeClr val="bg1"/>
                </a:solidFill>
              </a:rPr>
              <a:t>Facts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100" dirty="0" err="1">
                <a:solidFill>
                  <a:schemeClr val="bg1"/>
                </a:solidFill>
              </a:rPr>
              <a:t>Faith</a:t>
            </a:r>
            <a:endParaRPr lang="en-US" sz="3100" dirty="0">
              <a:solidFill>
                <a:schemeClr val="bg1"/>
              </a:solidFill>
            </a:endParaRPr>
          </a:p>
          <a:p>
            <a:pPr algn="ctr"/>
            <a:r>
              <a:rPr lang="en-US" sz="3200" dirty="0"/>
              <a:t>Ac.6:7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5A2E87-C5D2-463B-9B9F-7C08E9C15A60}"/>
              </a:ext>
            </a:extLst>
          </p:cNvPr>
          <p:cNvSpPr/>
          <p:nvPr/>
        </p:nvSpPr>
        <p:spPr>
          <a:xfrm>
            <a:off x="3291590" y="3297380"/>
            <a:ext cx="2575810" cy="310342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</a:p>
          <a:p>
            <a:pPr algn="ctr"/>
            <a:r>
              <a:rPr lang="en-US" sz="3200" dirty="0"/>
              <a:t>Acts tells believers what to do </a:t>
            </a:r>
          </a:p>
          <a:p>
            <a:pPr algn="ctr"/>
            <a:r>
              <a:rPr lang="en-US" sz="3200" dirty="0"/>
              <a:t>Luke–Acts</a:t>
            </a:r>
          </a:p>
          <a:p>
            <a:pPr algn="ctr"/>
            <a:r>
              <a:rPr lang="en-US" sz="3200" dirty="0"/>
              <a:t>Acts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2FA85D-E639-463B-BA0F-8C5FBAC39EC8}"/>
              </a:ext>
            </a:extLst>
          </p:cNvPr>
          <p:cNvSpPr/>
          <p:nvPr/>
        </p:nvSpPr>
        <p:spPr>
          <a:xfrm>
            <a:off x="6110990" y="3297380"/>
            <a:ext cx="2575810" cy="310342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</a:t>
            </a:r>
          </a:p>
          <a:p>
            <a:pPr algn="ctr"/>
            <a:r>
              <a:rPr lang="en-US" sz="3200" dirty="0"/>
              <a:t>Epistles tell Christians how to serve God, walk by faith</a:t>
            </a:r>
          </a:p>
        </p:txBody>
      </p:sp>
    </p:spTree>
    <p:extLst>
      <p:ext uri="{BB962C8B-B14F-4D97-AF65-F5344CB8AC3E}">
        <p14:creationId xmlns:p14="http://schemas.microsoft.com/office/powerpoint/2010/main" val="426453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457200"/>
            <a:ext cx="8229600" cy="6172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map may be as good as another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Bible alone gives map to heaven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is unique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D54919-7BAD-4FC4-98FC-B63999CCCE01}"/>
              </a:ext>
            </a:extLst>
          </p:cNvPr>
          <p:cNvSpPr/>
          <p:nvPr/>
        </p:nvSpPr>
        <p:spPr>
          <a:xfrm>
            <a:off x="748145" y="2667000"/>
            <a:ext cx="764998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Beloved, while I was very diligent to write to you concerning our common salvation,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I found it necessary to write to you exhorting you to contend earnestly for the faith which was once for all delivered to the saints</a:t>
            </a:r>
            <a:r>
              <a:rPr lang="en-US" sz="2700" dirty="0">
                <a:solidFill>
                  <a:schemeClr val="tx1"/>
                </a:solidFill>
              </a:rPr>
              <a:t> – Jude 3 </a:t>
            </a:r>
            <a:endParaRPr lang="en-US" sz="2700" dirty="0">
              <a:solidFill>
                <a:schemeClr val="tx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85800"/>
            <a:ext cx="4815084" cy="1447800"/>
          </a:xfrm>
          <a:solidFill>
            <a:schemeClr val="accent2">
              <a:lumMod val="50000"/>
            </a:schemeClr>
          </a:solidFill>
          <a:ln w="3175">
            <a:solidFill>
              <a:srgbClr val="FFFFCC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Bible Is Unique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rgbClr val="FFFFCC"/>
                </a:solidFill>
              </a:rPr>
              <a:t>1. </a:t>
            </a:r>
            <a:r>
              <a:rPr lang="en-US" sz="3600" dirty="0">
                <a:solidFill>
                  <a:srgbClr val="FFFF00"/>
                </a:solidFill>
              </a:rPr>
              <a:t>In Moral Purity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72190" y="1189037"/>
            <a:ext cx="822960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demands righteousness, condemns sin.  Ro.6:23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heroes are exposed.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Demands true, inner righteousness.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Is.1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Mt.5, 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49CF74-8ECE-4B52-A1A8-C621D8840BDA}"/>
              </a:ext>
            </a:extLst>
          </p:cNvPr>
          <p:cNvSpPr/>
          <p:nvPr/>
        </p:nvSpPr>
        <p:spPr>
          <a:xfrm>
            <a:off x="4565744" y="3581400"/>
            <a:ext cx="3663856" cy="27432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CC"/>
                </a:solidFill>
              </a:rPr>
              <a:t>Source?</a:t>
            </a:r>
          </a:p>
          <a:p>
            <a:pPr algn="ctr"/>
            <a:r>
              <a:rPr lang="en-US" sz="2400" dirty="0">
                <a:solidFill>
                  <a:srgbClr val="99FF33"/>
                </a:solidFill>
              </a:rPr>
              <a:t>1. </a:t>
            </a:r>
            <a:r>
              <a:rPr lang="en-US" sz="3200" dirty="0"/>
              <a:t>Egypt?  </a:t>
            </a:r>
          </a:p>
          <a:p>
            <a:pPr algn="ctr"/>
            <a:r>
              <a:rPr lang="en-US" sz="2400" dirty="0">
                <a:solidFill>
                  <a:srgbClr val="99FF33"/>
                </a:solidFill>
              </a:rPr>
              <a:t>2. </a:t>
            </a:r>
            <a:r>
              <a:rPr lang="en-US" sz="3200" dirty="0"/>
              <a:t>Canaan?</a:t>
            </a:r>
          </a:p>
          <a:p>
            <a:pPr algn="ctr"/>
            <a:r>
              <a:rPr lang="en-US" sz="2400" dirty="0">
                <a:solidFill>
                  <a:srgbClr val="99FF33"/>
                </a:solidFill>
              </a:rPr>
              <a:t>3. </a:t>
            </a:r>
            <a:r>
              <a:rPr lang="en-US" sz="3200" dirty="0"/>
              <a:t>Israelites?</a:t>
            </a:r>
          </a:p>
          <a:p>
            <a:pPr algn="ctr"/>
            <a:r>
              <a:rPr lang="en-US" sz="2400" dirty="0">
                <a:solidFill>
                  <a:srgbClr val="99FF33"/>
                </a:solidFill>
              </a:rPr>
              <a:t>4. </a:t>
            </a:r>
            <a:r>
              <a:rPr lang="en-US" sz="3200" dirty="0"/>
              <a:t>God?   Ex.20</a:t>
            </a:r>
          </a:p>
        </p:txBody>
      </p:sp>
    </p:spTree>
    <p:extLst>
      <p:ext uri="{BB962C8B-B14F-4D97-AF65-F5344CB8AC3E}">
        <p14:creationId xmlns:p14="http://schemas.microsoft.com/office/powerpoint/2010/main" val="31207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Writers avoided common errors of their day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Moses,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Ac.7:22, Egyptian wisdom –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spontaneous generation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Daniel,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Babylon –astrology; fables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Paul–Peter,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A940C9-20F0-4C33-8B74-F60252F95FDC}"/>
              </a:ext>
            </a:extLst>
          </p:cNvPr>
          <p:cNvSpPr/>
          <p:nvPr/>
        </p:nvSpPr>
        <p:spPr>
          <a:xfrm>
            <a:off x="587680" y="4648200"/>
            <a:ext cx="7995210" cy="1752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 Timothy!  Guard what was committed to your</a:t>
            </a:r>
            <a:br>
              <a:rPr lang="en-US" sz="2800" dirty="0"/>
            </a:br>
            <a:r>
              <a:rPr lang="en-US" sz="2800" dirty="0"/>
              <a:t>trust, avoiding the profane and idle babblings and contradictions of what is falsely called knowledge </a:t>
            </a:r>
            <a:br>
              <a:rPr lang="en-US" sz="2800" i="1" dirty="0"/>
            </a:br>
            <a:r>
              <a:rPr lang="en-US" sz="2400" dirty="0"/>
              <a:t>– 1 Tim.6:20.      </a:t>
            </a:r>
            <a:r>
              <a:rPr lang="en-US" sz="2400" dirty="0">
                <a:solidFill>
                  <a:srgbClr val="FFFFCC"/>
                </a:solidFill>
              </a:rPr>
              <a:t>[2 Pt.1:16-21]</a:t>
            </a:r>
            <a:endParaRPr lang="en-US" sz="2400" dirty="0">
              <a:solidFill>
                <a:srgbClr val="FFFFCC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192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Archaeology –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548390" y="1905000"/>
            <a:ext cx="8062210" cy="2819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‘…</a:t>
            </a:r>
            <a:r>
              <a:rPr lang="en-US" sz="2900" dirty="0">
                <a:solidFill>
                  <a:schemeClr val="tx1"/>
                </a:solidFill>
              </a:rPr>
              <a:t>it may be clearly stated categorically that no archaeological discovery has ever controverted</a:t>
            </a:r>
            <a:br>
              <a:rPr lang="en-US" sz="2900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a single biblical reference.  Scores of </a:t>
            </a:r>
            <a:r>
              <a:rPr lang="en-US" sz="2900" dirty="0" err="1">
                <a:solidFill>
                  <a:schemeClr val="tx1"/>
                </a:solidFill>
              </a:rPr>
              <a:t>archaeo</a:t>
            </a:r>
            <a:r>
              <a:rPr lang="en-US" sz="2900" dirty="0">
                <a:solidFill>
                  <a:schemeClr val="tx1"/>
                </a:solidFill>
              </a:rPr>
              <a:t>-logical findings have been made which confirm in clear outline or exact detail historical state-</a:t>
            </a:r>
            <a:r>
              <a:rPr lang="en-US" sz="2900" dirty="0" err="1">
                <a:solidFill>
                  <a:schemeClr val="tx1"/>
                </a:solidFill>
              </a:rPr>
              <a:t>ments</a:t>
            </a:r>
            <a:r>
              <a:rPr lang="en-US" sz="2900" dirty="0">
                <a:solidFill>
                  <a:schemeClr val="tx1"/>
                </a:solidFill>
              </a:rPr>
              <a:t> in the Bible</a:t>
            </a:r>
            <a:r>
              <a:rPr lang="en-US" sz="2800" dirty="0">
                <a:solidFill>
                  <a:schemeClr val="tx1"/>
                </a:solidFill>
              </a:rPr>
              <a:t>’ </a:t>
            </a:r>
            <a:r>
              <a:rPr lang="en-US" sz="2400" dirty="0">
                <a:solidFill>
                  <a:schemeClr val="tx1"/>
                </a:solidFill>
              </a:rPr>
              <a:t>– N. </a:t>
            </a:r>
            <a:r>
              <a:rPr lang="en-US" sz="2400" dirty="0" err="1">
                <a:solidFill>
                  <a:schemeClr val="tx1"/>
                </a:solidFill>
              </a:rPr>
              <a:t>Gleuck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39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Archaeology –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548390" y="1905000"/>
            <a:ext cx="8062210" cy="2819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‘…</a:t>
            </a:r>
            <a:r>
              <a:rPr lang="en-US" sz="2900" dirty="0">
                <a:solidFill>
                  <a:schemeClr val="tx1"/>
                </a:solidFill>
              </a:rPr>
              <a:t>it may be clearly stated categorically that </a:t>
            </a:r>
            <a:r>
              <a:rPr lang="en-US" sz="29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2900" dirty="0">
                <a:solidFill>
                  <a:schemeClr val="tx1"/>
                </a:solidFill>
              </a:rPr>
              <a:t> archaeological discovery has </a:t>
            </a:r>
            <a:r>
              <a:rPr lang="en-US" sz="29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</a:t>
            </a:r>
            <a:r>
              <a:rPr lang="en-US" sz="2900" dirty="0">
                <a:solidFill>
                  <a:schemeClr val="tx1"/>
                </a:solidFill>
              </a:rPr>
              <a:t> controverted</a:t>
            </a:r>
            <a:br>
              <a:rPr lang="en-US" sz="2900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a </a:t>
            </a:r>
            <a:r>
              <a:rPr lang="en-US" sz="29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</a:t>
            </a:r>
            <a:r>
              <a:rPr lang="en-US" sz="2900" dirty="0">
                <a:solidFill>
                  <a:schemeClr val="tx1"/>
                </a:solidFill>
              </a:rPr>
              <a:t> biblical reference.  Scores of </a:t>
            </a:r>
            <a:r>
              <a:rPr lang="en-US" sz="2900" dirty="0" err="1">
                <a:solidFill>
                  <a:schemeClr val="tx1"/>
                </a:solidFill>
              </a:rPr>
              <a:t>archaeo</a:t>
            </a:r>
            <a:r>
              <a:rPr lang="en-US" sz="2900" dirty="0">
                <a:solidFill>
                  <a:schemeClr val="tx1"/>
                </a:solidFill>
              </a:rPr>
              <a:t>-logical findings have been made which </a:t>
            </a:r>
            <a:r>
              <a:rPr lang="en-US" sz="29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</a:t>
            </a:r>
            <a:r>
              <a:rPr lang="en-US" sz="2900" dirty="0">
                <a:solidFill>
                  <a:schemeClr val="tx1"/>
                </a:solidFill>
              </a:rPr>
              <a:t> in clear outline or exact detail historical state-</a:t>
            </a:r>
            <a:r>
              <a:rPr lang="en-US" sz="2900" dirty="0" err="1">
                <a:solidFill>
                  <a:schemeClr val="tx1"/>
                </a:solidFill>
              </a:rPr>
              <a:t>ments</a:t>
            </a:r>
            <a:r>
              <a:rPr lang="en-US" sz="2900" dirty="0">
                <a:solidFill>
                  <a:schemeClr val="tx1"/>
                </a:solidFill>
              </a:rPr>
              <a:t> in the Bible</a:t>
            </a:r>
            <a:r>
              <a:rPr lang="en-US" sz="2800" dirty="0">
                <a:solidFill>
                  <a:schemeClr val="tx1"/>
                </a:solidFill>
              </a:rPr>
              <a:t>’ </a:t>
            </a:r>
            <a:r>
              <a:rPr lang="en-US" sz="2400" dirty="0">
                <a:solidFill>
                  <a:schemeClr val="tx1"/>
                </a:solidFill>
              </a:rPr>
              <a:t>– N. </a:t>
            </a:r>
            <a:r>
              <a:rPr lang="en-US" sz="2400" dirty="0" err="1">
                <a:solidFill>
                  <a:schemeClr val="tx1"/>
                </a:solidFill>
              </a:rPr>
              <a:t>Gleuck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743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548390" y="1828800"/>
            <a:ext cx="8062210" cy="464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/>
                </a:solidFill>
              </a:rPr>
              <a:t>Wm. Albright – heavily fortified; others found 23-inch thick wall around city; many houses…</a:t>
            </a:r>
          </a:p>
          <a:p>
            <a:r>
              <a:rPr lang="en-US" sz="3000" dirty="0">
                <a:solidFill>
                  <a:schemeClr val="tx1"/>
                </a:solidFill>
              </a:rPr>
              <a:t>Outside city: thousands of skeletons unearthed.</a:t>
            </a:r>
          </a:p>
          <a:p>
            <a:r>
              <a:rPr lang="en-US" sz="3000" dirty="0">
                <a:solidFill>
                  <a:schemeClr val="tx1"/>
                </a:solidFill>
              </a:rPr>
              <a:t>Well populated during Bronze Age.</a:t>
            </a:r>
          </a:p>
          <a:p>
            <a:r>
              <a:rPr lang="en-US" sz="3000" dirty="0">
                <a:solidFill>
                  <a:schemeClr val="tx1"/>
                </a:solidFill>
              </a:rPr>
              <a:t>Massive fire destroyed city (ash…feet thick).</a:t>
            </a:r>
          </a:p>
          <a:p>
            <a:r>
              <a:rPr lang="en-US" sz="3000" dirty="0">
                <a:solidFill>
                  <a:schemeClr val="tx1"/>
                </a:solidFill>
              </a:rPr>
              <a:t>Fire began on roofs then spread</a:t>
            </a:r>
            <a:r>
              <a:rPr lang="en-US" sz="2000" dirty="0">
                <a:solidFill>
                  <a:schemeClr val="tx1"/>
                </a:solidFill>
              </a:rPr>
              <a:t> – B. Wood.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‘There can be no doubt that archaeology has confirmed the substantial historicity of OT tradition’ </a:t>
            </a:r>
            <a:r>
              <a:rPr lang="en-US" sz="2000" dirty="0">
                <a:solidFill>
                  <a:schemeClr val="tx1"/>
                </a:solidFill>
              </a:rPr>
              <a:t>– Albright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DF98-2337-4A39-A72D-17549F6F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76200"/>
            <a:ext cx="8229600" cy="1143000"/>
          </a:xfrm>
        </p:spPr>
        <p:txBody>
          <a:bodyPr/>
          <a:lstStyle/>
          <a:p>
            <a:r>
              <a:rPr lang="en-US" sz="2500" dirty="0">
                <a:solidFill>
                  <a:schemeClr val="bg1"/>
                </a:solidFill>
              </a:rPr>
              <a:t>1. In Moral Purity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 Accuracy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2250" y="1189037"/>
            <a:ext cx="8396990" cy="521176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Hittites (Ex.3:17) – 1876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5B025-795F-42FE-BAD1-C18E12903124}"/>
              </a:ext>
            </a:extLst>
          </p:cNvPr>
          <p:cNvSpPr/>
          <p:nvPr/>
        </p:nvSpPr>
        <p:spPr>
          <a:xfrm>
            <a:off x="1083040" y="1858780"/>
            <a:ext cx="6994160" cy="21036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err="1">
                <a:solidFill>
                  <a:schemeClr val="tx1"/>
                </a:solidFill>
              </a:rPr>
              <a:t>Boghazkoi</a:t>
            </a:r>
            <a:r>
              <a:rPr lang="en-US" sz="3000" dirty="0">
                <a:solidFill>
                  <a:schemeClr val="tx1"/>
                </a:solidFill>
              </a:rPr>
              <a:t> texts changed world.</a:t>
            </a:r>
          </a:p>
          <a:p>
            <a:r>
              <a:rPr lang="en-US" sz="3000" dirty="0">
                <a:solidFill>
                  <a:schemeClr val="tx1"/>
                </a:solidFill>
              </a:rPr>
              <a:t>Greatest chariot battle in history (2500 chariots) – Hittites ambushed Egyptians.</a:t>
            </a:r>
          </a:p>
          <a:p>
            <a:r>
              <a:rPr lang="en-US" sz="3000" dirty="0">
                <a:solidFill>
                  <a:schemeClr val="tx1"/>
                </a:solidFill>
              </a:rPr>
              <a:t>Both sides describe the battle.</a:t>
            </a:r>
          </a:p>
        </p:txBody>
      </p:sp>
    </p:spTree>
    <p:extLst>
      <p:ext uri="{BB962C8B-B14F-4D97-AF65-F5344CB8AC3E}">
        <p14:creationId xmlns:p14="http://schemas.microsoft.com/office/powerpoint/2010/main" val="32139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659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I. Bible Is Unique</vt:lpstr>
      <vt:lpstr>1. In Moral Purity</vt:lpstr>
      <vt:lpstr>1. In Moral Purity 2. In Accuracy</vt:lpstr>
      <vt:lpstr>1. In Moral Purity 2. In Accuracy</vt:lpstr>
      <vt:lpstr>1. In Moral Purity 2. In Accuracy</vt:lpstr>
      <vt:lpstr>1. In Moral Purity 2. In Accuracy</vt:lpstr>
      <vt:lpstr>1. In Moral Purity 2. In Accuracy</vt:lpstr>
      <vt:lpstr>1. In Moral Purity 2. In Accuracy</vt:lpstr>
      <vt:lpstr>1. In Moral Purity 2. In Accuracy</vt:lpstr>
      <vt:lpstr>1. In Moral Purity 2. In Accuracy 3. In Unity</vt:lpstr>
      <vt:lpstr>1. In Moral Purity 2. In Accuracy 3. In Unity 4. In Influence</vt:lpstr>
      <vt:lpstr>I. Bible Is Unique</vt:lpstr>
      <vt:lpstr>Romans 1:16-18</vt:lpstr>
      <vt:lpstr>Bible: the Book for all people</vt:lpstr>
      <vt:lpstr>NT: arrangement adapted to 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456</cp:revision>
  <dcterms:created xsi:type="dcterms:W3CDTF">2004-01-08T21:08:14Z</dcterms:created>
  <dcterms:modified xsi:type="dcterms:W3CDTF">2018-01-16T04:46:37Z</dcterms:modified>
</cp:coreProperties>
</file>