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46" r:id="rId2"/>
    <p:sldId id="367" r:id="rId3"/>
    <p:sldId id="366" r:id="rId4"/>
    <p:sldId id="435" r:id="rId5"/>
    <p:sldId id="458" r:id="rId6"/>
    <p:sldId id="459" r:id="rId7"/>
    <p:sldId id="447" r:id="rId8"/>
    <p:sldId id="461" r:id="rId9"/>
    <p:sldId id="449" r:id="rId10"/>
    <p:sldId id="462" r:id="rId11"/>
    <p:sldId id="451" r:id="rId12"/>
    <p:sldId id="463" r:id="rId13"/>
    <p:sldId id="452" r:id="rId14"/>
    <p:sldId id="464" r:id="rId15"/>
    <p:sldId id="465" r:id="rId16"/>
    <p:sldId id="466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FFFF"/>
    <a:srgbClr val="99FF33"/>
    <a:srgbClr val="FFFF00"/>
    <a:srgbClr val="FFCC00"/>
    <a:srgbClr val="990000"/>
    <a:srgbClr val="C0C0C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Is45.13&amp;off=5&amp;ctx=ave+commanded.%0a13+y%EF%BB%BF~I+have+raised+him+u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72F48A-1811-4846-BC4B-7FD37AD3E5BA}"/>
              </a:ext>
            </a:extLst>
          </p:cNvPr>
          <p:cNvSpPr/>
          <p:nvPr/>
        </p:nvSpPr>
        <p:spPr>
          <a:xfrm>
            <a:off x="1843790" y="1219200"/>
            <a:ext cx="5486400" cy="1447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>
                <a:solidFill>
                  <a:schemeClr val="accent2">
                    <a:lumMod val="50000"/>
                  </a:schemeClr>
                </a:solidFill>
              </a:rPr>
              <a:t>Trust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800" u="sng" dirty="0">
                <a:solidFill>
                  <a:schemeClr val="accent2">
                    <a:lumMod val="50000"/>
                  </a:schemeClr>
                </a:solidFill>
              </a:rPr>
              <a:t>In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800" u="sng" dirty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800" u="sng" dirty="0">
                <a:solidFill>
                  <a:schemeClr val="accent2">
                    <a:lumMod val="50000"/>
                  </a:schemeClr>
                </a:solidFill>
              </a:rPr>
              <a:t>Lord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69F8FC-6745-4EBD-908D-B0E22D274EE4}"/>
              </a:ext>
            </a:extLst>
          </p:cNvPr>
          <p:cNvSpPr/>
          <p:nvPr/>
        </p:nvSpPr>
        <p:spPr>
          <a:xfrm>
            <a:off x="2602387" y="2971800"/>
            <a:ext cx="3955466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Proverbs 3:5-6</a:t>
            </a:r>
          </a:p>
        </p:txBody>
      </p:sp>
    </p:spTree>
    <p:extLst>
      <p:ext uri="{BB962C8B-B14F-4D97-AF65-F5344CB8AC3E}">
        <p14:creationId xmlns:p14="http://schemas.microsoft.com/office/powerpoint/2010/main" val="394152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457200"/>
          </a:xfrm>
          <a:solidFill>
            <a:schemeClr val="tx1"/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Trust In ... Lean Not On ...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4B6093-CBBE-4BF4-A4A1-3030CE418442}"/>
              </a:ext>
            </a:extLst>
          </p:cNvPr>
          <p:cNvSpPr txBox="1">
            <a:spLocks/>
          </p:cNvSpPr>
          <p:nvPr/>
        </p:nvSpPr>
        <p:spPr bwMode="auto">
          <a:xfrm>
            <a:off x="2164830" y="2514600"/>
            <a:ext cx="4815084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All Your Ways Acknowledge Him</a:t>
            </a:r>
            <a:endParaRPr lang="en-US" sz="4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47F7CB-2AF3-48F3-B8B0-2298CFA45233}"/>
              </a:ext>
            </a:extLst>
          </p:cNvPr>
          <p:cNvSpPr txBox="1">
            <a:spLocks/>
          </p:cNvSpPr>
          <p:nvPr/>
        </p:nvSpPr>
        <p:spPr bwMode="auto">
          <a:xfrm>
            <a:off x="2164715" y="1295400"/>
            <a:ext cx="4815084" cy="457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Lord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F1CFD9-847C-43E0-A53D-AFAB9BA4935A}"/>
              </a:ext>
            </a:extLst>
          </p:cNvPr>
          <p:cNvSpPr txBox="1">
            <a:spLocks/>
          </p:cNvSpPr>
          <p:nvPr/>
        </p:nvSpPr>
        <p:spPr bwMode="auto">
          <a:xfrm>
            <a:off x="2164715" y="1905000"/>
            <a:ext cx="4815084" cy="457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With All Your Heart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70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Know, be aware, agree.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Jer.9:23-24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Your Ways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only at church building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C83D1B-7069-4A02-840A-669A4D7BB598}"/>
              </a:ext>
            </a:extLst>
          </p:cNvPr>
          <p:cNvSpPr/>
          <p:nvPr/>
        </p:nvSpPr>
        <p:spPr>
          <a:xfrm>
            <a:off x="838200" y="3810000"/>
            <a:ext cx="23622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1769CC-04DF-43B3-B2D7-0B6765687A3C}"/>
              </a:ext>
            </a:extLst>
          </p:cNvPr>
          <p:cNvSpPr/>
          <p:nvPr/>
        </p:nvSpPr>
        <p:spPr>
          <a:xfrm>
            <a:off x="3397770" y="3810000"/>
            <a:ext cx="23622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414F18-D359-4BC5-B856-ABF7C6B0C5E1}"/>
              </a:ext>
            </a:extLst>
          </p:cNvPr>
          <p:cNvSpPr/>
          <p:nvPr/>
        </p:nvSpPr>
        <p:spPr>
          <a:xfrm>
            <a:off x="5957340" y="3810000"/>
            <a:ext cx="23622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2EBC5B-88C7-4C80-9C01-E78239D66B2E}"/>
              </a:ext>
            </a:extLst>
          </p:cNvPr>
          <p:cNvSpPr/>
          <p:nvPr/>
        </p:nvSpPr>
        <p:spPr>
          <a:xfrm>
            <a:off x="3280910" y="4648200"/>
            <a:ext cx="259842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recreation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9443A-BDA5-4DF7-B659-A265AC05B5A8}"/>
              </a:ext>
            </a:extLst>
          </p:cNvPr>
          <p:cNvSpPr/>
          <p:nvPr/>
        </p:nvSpPr>
        <p:spPr>
          <a:xfrm>
            <a:off x="3009886" y="5486400"/>
            <a:ext cx="3144088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/ family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457200"/>
          </a:xfrm>
          <a:solidFill>
            <a:schemeClr val="tx1"/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Trust In ... Lean Not On ...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4B6093-CBBE-4BF4-A4A1-3030CE418442}"/>
              </a:ext>
            </a:extLst>
          </p:cNvPr>
          <p:cNvSpPr txBox="1">
            <a:spLocks/>
          </p:cNvSpPr>
          <p:nvPr/>
        </p:nvSpPr>
        <p:spPr bwMode="auto">
          <a:xfrm>
            <a:off x="2164830" y="3124200"/>
            <a:ext cx="4815084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Shall Direct Your Paths</a:t>
            </a:r>
            <a:endParaRPr lang="en-US" sz="4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47F7CB-2AF3-48F3-B8B0-2298CFA45233}"/>
              </a:ext>
            </a:extLst>
          </p:cNvPr>
          <p:cNvSpPr txBox="1">
            <a:spLocks/>
          </p:cNvSpPr>
          <p:nvPr/>
        </p:nvSpPr>
        <p:spPr bwMode="auto">
          <a:xfrm>
            <a:off x="2164715" y="1295400"/>
            <a:ext cx="4815084" cy="457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Lord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F1CFD9-847C-43E0-A53D-AFAB9BA4935A}"/>
              </a:ext>
            </a:extLst>
          </p:cNvPr>
          <p:cNvSpPr txBox="1">
            <a:spLocks/>
          </p:cNvSpPr>
          <p:nvPr/>
        </p:nvSpPr>
        <p:spPr bwMode="auto">
          <a:xfrm>
            <a:off x="2164715" y="1905000"/>
            <a:ext cx="4815084" cy="457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With All Your Heart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E05692-27B7-4E5D-B001-3ADDF9AF95F4}"/>
              </a:ext>
            </a:extLst>
          </p:cNvPr>
          <p:cNvSpPr txBox="1">
            <a:spLocks/>
          </p:cNvSpPr>
          <p:nvPr/>
        </p:nvSpPr>
        <p:spPr bwMode="auto">
          <a:xfrm>
            <a:off x="2164830" y="2514600"/>
            <a:ext cx="4815084" cy="457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In All Your Ways . . .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8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Direct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35" y="8382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straight, level, smooth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Ps.17:5;   25:4;   Hb.12:13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 Stay on course – follow example of Jesus</a:t>
            </a: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DCD5A8-9CD8-4CBB-B115-655EB96F6BDD}"/>
              </a:ext>
            </a:extLst>
          </p:cNvPr>
          <p:cNvSpPr/>
          <p:nvPr/>
        </p:nvSpPr>
        <p:spPr>
          <a:xfrm>
            <a:off x="472190" y="3429000"/>
            <a:ext cx="8229600" cy="2209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I have raised him up in righteousness, And I will direct all his ways; He shall build My city And let My exiles go free, Not for price nor reward,” Says the Lord of hosts </a:t>
            </a:r>
            <a:r>
              <a:rPr lang="en-US" sz="2400" dirty="0"/>
              <a:t>– Is.45:13</a:t>
            </a:r>
            <a:r>
              <a:rPr lang="en-US" dirty="0"/>
              <a:t> </a:t>
            </a:r>
            <a:endParaRPr lang="en-US" dirty="0">
              <a:hlinkClick r:id="rId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DF5F4-E98F-4838-9910-98AE4C90D38D}"/>
              </a:ext>
            </a:extLst>
          </p:cNvPr>
          <p:cNvSpPr/>
          <p:nvPr/>
        </p:nvSpPr>
        <p:spPr>
          <a:xfrm>
            <a:off x="1118215" y="4052455"/>
            <a:ext cx="1257300" cy="502920"/>
          </a:xfrm>
          <a:prstGeom prst="ellipse">
            <a:avLst/>
          </a:prstGeom>
          <a:solidFill>
            <a:srgbClr val="FFFF00">
              <a:alpha val="41000"/>
            </a:srgbClr>
          </a:solidFill>
          <a:ln w="285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DDFD7F7F-704E-4D38-B827-62F8DACB6572}"/>
              </a:ext>
            </a:extLst>
          </p:cNvPr>
          <p:cNvSpPr/>
          <p:nvPr/>
        </p:nvSpPr>
        <p:spPr>
          <a:xfrm>
            <a:off x="3276600" y="2008910"/>
            <a:ext cx="4038600" cy="1295400"/>
          </a:xfrm>
          <a:prstGeom prst="borderCallout1">
            <a:avLst>
              <a:gd name="adj1" fmla="val 51151"/>
              <a:gd name="adj2" fmla="val 575"/>
              <a:gd name="adj3" fmla="val 157808"/>
              <a:gd name="adj4" fmla="val -38343"/>
            </a:avLst>
          </a:prstGeom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Ftnt</a:t>
            </a:r>
            <a:r>
              <a:rPr lang="en-US" sz="3200" dirty="0">
                <a:solidFill>
                  <a:schemeClr val="tx1"/>
                </a:solidFill>
              </a:rPr>
              <a:t>.: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make all his ways straight</a:t>
            </a:r>
          </a:p>
        </p:txBody>
      </p:sp>
    </p:spTree>
    <p:extLst>
      <p:ext uri="{BB962C8B-B14F-4D97-AF65-F5344CB8AC3E}">
        <p14:creationId xmlns:p14="http://schemas.microsoft.com/office/powerpoint/2010/main" val="384577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True trust is . . 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35" y="1066800"/>
            <a:ext cx="8229600" cy="50292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character of God.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 to His word.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Built into our life.  </a:t>
            </a:r>
          </a:p>
          <a:p>
            <a:pPr lvl="2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For example . . 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90" y="1066800"/>
            <a:ext cx="836701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Joseph,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Gn.37, 39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Hateful brothers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father to the rescue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Inactive God</a:t>
            </a:r>
            <a:endParaRPr lang="en-US" sz="27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4B07928-D5DA-463C-BF68-1BBFCB56E963}"/>
              </a:ext>
            </a:extLst>
          </p:cNvPr>
          <p:cNvSpPr/>
          <p:nvPr/>
        </p:nvSpPr>
        <p:spPr>
          <a:xfrm>
            <a:off x="959370" y="3733800"/>
            <a:ext cx="7239000" cy="2209800"/>
          </a:xfrm>
          <a:prstGeom prst="round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‘When a train goes through a tunnel and it gets dark, you don’t throw away the ticket and jump off.</a:t>
            </a: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You sit still and trust the engineer.’</a:t>
            </a:r>
          </a:p>
        </p:txBody>
      </p:sp>
    </p:spTree>
    <p:extLst>
      <p:ext uri="{BB962C8B-B14F-4D97-AF65-F5344CB8AC3E}">
        <p14:creationId xmlns:p14="http://schemas.microsoft.com/office/powerpoint/2010/main" val="35500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For example . . 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90" y="1066800"/>
            <a:ext cx="836701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Hb.11:8-19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unusual journey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(9)…13-16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‘Never be afraid to trust an unknown future to a known God’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 </a:t>
            </a:r>
            <a:r>
              <a:rPr lang="en-US" sz="31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time 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(Ro.4:16-21)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17-19: </a:t>
            </a:r>
            <a:r>
              <a:rPr lang="en-US" sz="31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 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reasons to disobey</a:t>
            </a:r>
          </a:p>
          <a:p>
            <a:pPr marL="1428750" lvl="2" indent="-514350">
              <a:spcAft>
                <a:spcPts val="600"/>
              </a:spcAft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Murder is sin        c. Figurative?</a:t>
            </a:r>
          </a:p>
          <a:p>
            <a:pPr marL="1428750" lvl="2" indent="-514350">
              <a:spcAft>
                <a:spcPts val="600"/>
              </a:spcAft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promise 	d. Unloving…</a:t>
            </a:r>
            <a:endParaRPr lang="en-US" sz="27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For example . . 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90" y="1066800"/>
            <a:ext cx="836701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Hb.11:24-26…29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trust passed down from parents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have used his position to free Israel</a:t>
            </a: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457200"/>
            <a:ext cx="8229600" cy="6172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‘When you fully trust a person without any doubt, you get one of these two results: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person for life . . . or . . .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lesson for life.’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‘Trust me’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1447800"/>
          </a:xfrm>
          <a:solidFill>
            <a:schemeClr val="tx1"/>
          </a:solidFill>
          <a:ln w="3175">
            <a:solidFill>
              <a:srgbClr val="FF00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In . . .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Lean Not On . . . </a:t>
            </a:r>
            <a:endParaRPr lang="en-US" sz="4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rgbClr val="FFFFCC"/>
                </a:solidFill>
              </a:rPr>
              <a:t>1. </a:t>
            </a:r>
            <a:r>
              <a:rPr lang="en-US" sz="3600" dirty="0">
                <a:solidFill>
                  <a:srgbClr val="FFFF00"/>
                </a:solidFill>
              </a:rPr>
              <a:t>Trust 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8335" y="1189037"/>
            <a:ext cx="822960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Rely upon; have confidence in; set one’s hope upon.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75C67F-1D88-4AAA-88A6-49D9F2957328}"/>
              </a:ext>
            </a:extLst>
          </p:cNvPr>
          <p:cNvSpPr/>
          <p:nvPr/>
        </p:nvSpPr>
        <p:spPr>
          <a:xfrm>
            <a:off x="1564180" y="2362200"/>
            <a:ext cx="6045620" cy="1295400"/>
          </a:xfrm>
          <a:prstGeom prst="round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 idea: lie helplessly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face downwards.</a:t>
            </a:r>
          </a:p>
        </p:txBody>
      </p:sp>
    </p:spTree>
    <p:extLst>
      <p:ext uri="{BB962C8B-B14F-4D97-AF65-F5344CB8AC3E}">
        <p14:creationId xmlns:p14="http://schemas.microsoft.com/office/powerpoint/2010/main" val="31207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1. Trust in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Lean not 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8335" y="1189037"/>
            <a:ext cx="822960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Rely upon; rest in; depend.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DFAC7D-FABE-47A3-BBD0-0F374F6D5B2C}"/>
              </a:ext>
            </a:extLst>
          </p:cNvPr>
          <p:cNvSpPr/>
          <p:nvPr/>
        </p:nvSpPr>
        <p:spPr>
          <a:xfrm>
            <a:off x="655705" y="1905000"/>
            <a:ext cx="7833610" cy="419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And Asa cried out to the Lord his God, and said, “Lord, it is nothing for You to help, whether with many or with those who have no power; help us, O Lord our God, for we rest on You, and in Your name we go against this multitude. O Lord, You are our God; do not let man prevail against You!” </a:t>
            </a:r>
            <a:br>
              <a:rPr lang="en-US" sz="3200" i="1" dirty="0"/>
            </a:br>
            <a:r>
              <a:rPr lang="en-US" sz="2400" dirty="0"/>
              <a:t>– 2 Chron.14:11.       [1 Tim.4:10]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01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457200"/>
          </a:xfrm>
          <a:solidFill>
            <a:schemeClr val="tx1"/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Trust In ... Lean Not On ...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4B6093-CBBE-4BF4-A4A1-3030CE418442}"/>
              </a:ext>
            </a:extLst>
          </p:cNvPr>
          <p:cNvSpPr txBox="1">
            <a:spLocks/>
          </p:cNvSpPr>
          <p:nvPr/>
        </p:nvSpPr>
        <p:spPr bwMode="auto">
          <a:xfrm>
            <a:off x="2164830" y="1295400"/>
            <a:ext cx="4815084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</a:t>
            </a:r>
            <a:endParaRPr lang="en-US" sz="4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Isa.36:7, 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43000"/>
            <a:ext cx="8396990" cy="5211763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Beware of substitutes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1081790" y="1981200"/>
            <a:ext cx="699541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Human fortifications.   </a:t>
            </a:r>
            <a:r>
              <a:rPr lang="en-US" sz="3200" dirty="0">
                <a:solidFill>
                  <a:schemeClr val="tx1"/>
                </a:solidFill>
              </a:rPr>
              <a:t>Ps.20:7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D39C9-462A-4876-B4F4-0D393A6950DE}"/>
              </a:ext>
            </a:extLst>
          </p:cNvPr>
          <p:cNvSpPr/>
          <p:nvPr/>
        </p:nvSpPr>
        <p:spPr>
          <a:xfrm>
            <a:off x="1081790" y="2743200"/>
            <a:ext cx="699541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Wealth.  </a:t>
            </a:r>
            <a:r>
              <a:rPr lang="en-US" sz="3200" dirty="0">
                <a:solidFill>
                  <a:schemeClr val="tx1"/>
                </a:solidFill>
              </a:rPr>
              <a:t>Ps.49:6;  1 Tim.6:17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9DD2B-C3DF-46CA-9B04-19EFF4DC3A5F}"/>
              </a:ext>
            </a:extLst>
          </p:cNvPr>
          <p:cNvSpPr/>
          <p:nvPr/>
        </p:nvSpPr>
        <p:spPr>
          <a:xfrm>
            <a:off x="1081790" y="3505200"/>
            <a:ext cx="699541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Other people.  </a:t>
            </a:r>
            <a:r>
              <a:rPr lang="en-US" sz="3200" dirty="0">
                <a:solidFill>
                  <a:schemeClr val="tx1"/>
                </a:solidFill>
              </a:rPr>
              <a:t>Ps.118:8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AD771B-0B09-489A-9359-8490AFEC961A}"/>
              </a:ext>
            </a:extLst>
          </p:cNvPr>
          <p:cNvSpPr/>
          <p:nvPr/>
        </p:nvSpPr>
        <p:spPr>
          <a:xfrm>
            <a:off x="1081790" y="4267200"/>
            <a:ext cx="699541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Cold religion.  </a:t>
            </a:r>
            <a:r>
              <a:rPr lang="en-US" sz="3200" dirty="0">
                <a:solidFill>
                  <a:schemeClr val="tx1"/>
                </a:solidFill>
              </a:rPr>
              <a:t>Jer.7:4,8,14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79AA45-AB02-4991-AE60-6E9B9D6D023D}"/>
              </a:ext>
            </a:extLst>
          </p:cNvPr>
          <p:cNvSpPr/>
          <p:nvPr/>
        </p:nvSpPr>
        <p:spPr>
          <a:xfrm>
            <a:off x="1081790" y="5029200"/>
            <a:ext cx="699541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Ourselves.</a:t>
            </a:r>
            <a:r>
              <a:rPr lang="en-US" sz="3200" dirty="0">
                <a:solidFill>
                  <a:schemeClr val="tx1"/>
                </a:solidFill>
              </a:rPr>
              <a:t>  Jer.10:23.  Lk.18; Jn.13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457200"/>
          </a:xfrm>
          <a:solidFill>
            <a:schemeClr val="tx1"/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Trust In ... Lean Not On ...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4B6093-CBBE-4BF4-A4A1-3030CE418442}"/>
              </a:ext>
            </a:extLst>
          </p:cNvPr>
          <p:cNvSpPr txBox="1">
            <a:spLocks/>
          </p:cNvSpPr>
          <p:nvPr/>
        </p:nvSpPr>
        <p:spPr bwMode="auto">
          <a:xfrm>
            <a:off x="2164830" y="1905000"/>
            <a:ext cx="4815084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All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Heart</a:t>
            </a:r>
            <a:endParaRPr lang="en-US" sz="4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47F7CB-2AF3-48F3-B8B0-2298CFA45233}"/>
              </a:ext>
            </a:extLst>
          </p:cNvPr>
          <p:cNvSpPr txBox="1">
            <a:spLocks/>
          </p:cNvSpPr>
          <p:nvPr/>
        </p:nvSpPr>
        <p:spPr bwMode="auto">
          <a:xfrm>
            <a:off x="2164715" y="1295400"/>
            <a:ext cx="4815084" cy="457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Lord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7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5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Heart?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89037"/>
            <a:ext cx="8396990" cy="5211763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Intellect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Emotions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(affections)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en-US" altLang="en-US" dirty="0">
                <a:solidFill>
                  <a:schemeClr val="bg1"/>
                </a:solidFill>
              </a:rPr>
              <a:t>Israel did not trust God’s promises, Nu.13-14 603,550 – 603,548 =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5456420" y="1107476"/>
            <a:ext cx="2849380" cy="20629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Even when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He requires something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we don’t like.</a:t>
            </a:r>
          </a:p>
        </p:txBody>
      </p:sp>
    </p:spTree>
    <p:extLst>
      <p:ext uri="{BB962C8B-B14F-4D97-AF65-F5344CB8AC3E}">
        <p14:creationId xmlns:p14="http://schemas.microsoft.com/office/powerpoint/2010/main" val="32139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611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I. Trust In . . . Lean Not On . . . </vt:lpstr>
      <vt:lpstr>1. Trust in</vt:lpstr>
      <vt:lpstr>1. Trust in 2. Lean not on</vt:lpstr>
      <vt:lpstr>I. Trust In ... Lean Not On ... </vt:lpstr>
      <vt:lpstr>Isa.36:7, 15</vt:lpstr>
      <vt:lpstr>I. Trust In ... Lean Not On ... </vt:lpstr>
      <vt:lpstr>Heart?</vt:lpstr>
      <vt:lpstr>I. Trust In ... Lean Not On ... </vt:lpstr>
      <vt:lpstr>Acknowledge</vt:lpstr>
      <vt:lpstr>I. Trust In ... Lean Not On ... </vt:lpstr>
      <vt:lpstr>Direct</vt:lpstr>
      <vt:lpstr>True trust is . . .</vt:lpstr>
      <vt:lpstr>For example . . .</vt:lpstr>
      <vt:lpstr>For example . . .</vt:lpstr>
      <vt:lpstr>For example . .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459</cp:revision>
  <dcterms:created xsi:type="dcterms:W3CDTF">2004-01-08T21:08:14Z</dcterms:created>
  <dcterms:modified xsi:type="dcterms:W3CDTF">2018-01-16T04:54:48Z</dcterms:modified>
</cp:coreProperties>
</file>