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63" r:id="rId2"/>
    <p:sldId id="280" r:id="rId3"/>
    <p:sldId id="304" r:id="rId4"/>
    <p:sldId id="283" r:id="rId5"/>
    <p:sldId id="302" r:id="rId6"/>
    <p:sldId id="303" r:id="rId7"/>
    <p:sldId id="285" r:id="rId8"/>
    <p:sldId id="258" r:id="rId9"/>
    <p:sldId id="259" r:id="rId10"/>
    <p:sldId id="260" r:id="rId11"/>
    <p:sldId id="305" r:id="rId12"/>
    <p:sldId id="301" r:id="rId13"/>
    <p:sldId id="268" r:id="rId14"/>
    <p:sldId id="288" r:id="rId15"/>
    <p:sldId id="291" r:id="rId16"/>
    <p:sldId id="272" r:id="rId17"/>
    <p:sldId id="293" r:id="rId18"/>
    <p:sldId id="295" r:id="rId19"/>
    <p:sldId id="275" r:id="rId20"/>
    <p:sldId id="297" r:id="rId21"/>
    <p:sldId id="299" r:id="rId22"/>
    <p:sldId id="278" r:id="rId23"/>
  </p:sldIdLst>
  <p:sldSz cx="9144000" cy="6858000" type="screen4x3"/>
  <p:notesSz cx="6858000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6699"/>
    <a:srgbClr val="FF0000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32787"/>
    <p:restoredTop sz="90929"/>
  </p:normalViewPr>
  <p:slideViewPr>
    <p:cSldViewPr>
      <p:cViewPr>
        <p:scale>
          <a:sx n="70" d="100"/>
          <a:sy n="70" d="100"/>
        </p:scale>
        <p:origin x="-71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1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5BC4E4D-4080-4E34-BFD9-C6DAA31D809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88EFF-1164-4CE6-822E-D2D4FDA8EC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D15E8-C3FC-4640-A9C0-FFDB85A0BD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D6263-3DB6-4F13-BEA3-F208C0C7D9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B43C1-359D-4426-A659-CE500E758C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25B22-DB3D-4B28-B16E-4C4BA45B4D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15A23B-62E0-4714-9CBE-D14813CEDE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DD18D-EBBF-4E78-8B4C-CBB3580DF8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36E62A-AE64-4963-8948-F41DAD84F8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ACFF67-2613-48C4-8C1B-ABF293E45E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B08A23-9410-4D02-8096-04A992D82A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4C5810-1DC0-4F3E-8BBB-30D39C17FA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4CAEF84-6C9B-4C65-BE92-C18958015F9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04800" y="533400"/>
            <a:ext cx="84582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6600" dirty="0" smtClean="0"/>
              <a:t>A few of </a:t>
            </a:r>
          </a:p>
          <a:p>
            <a:pPr algn="ctr"/>
            <a:r>
              <a:rPr lang="en-US" sz="6600" b="1" dirty="0" smtClean="0"/>
              <a:t>David’s Reasons </a:t>
            </a:r>
          </a:p>
          <a:p>
            <a:pPr algn="ctr"/>
            <a:r>
              <a:rPr lang="en-US" sz="6600" dirty="0" smtClean="0"/>
              <a:t>for being </a:t>
            </a:r>
          </a:p>
          <a:p>
            <a:pPr algn="ctr"/>
            <a:r>
              <a:rPr lang="en-US" sz="6600" b="1" dirty="0" smtClean="0"/>
              <a:t>Thankful!</a:t>
            </a:r>
          </a:p>
          <a:p>
            <a:pPr algn="ctr"/>
            <a:endParaRPr lang="en-US" sz="5400" dirty="0" smtClean="0">
              <a:solidFill>
                <a:srgbClr val="C00000"/>
              </a:solidFill>
            </a:endParaRPr>
          </a:p>
          <a:p>
            <a:pPr algn="ctr"/>
            <a:r>
              <a:rPr lang="en-US" sz="5400" dirty="0" smtClean="0">
                <a:solidFill>
                  <a:srgbClr val="C00000"/>
                </a:solidFill>
              </a:rPr>
              <a:t>Psalm 136</a:t>
            </a:r>
            <a:endParaRPr lang="en-US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610600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2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PSALM 136</a:t>
            </a:r>
          </a:p>
          <a:p>
            <a:endParaRPr lang="en-US" sz="1000" b="1" i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sz="2200" i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</a:t>
            </a:r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Oh, give thanks to the LORD, for He is good! For His mercy endures forever. </a:t>
            </a:r>
            <a:r>
              <a:rPr lang="en-US" sz="2200" i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</a:t>
            </a:r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Oh, give thanks to the God of gods! …. </a:t>
            </a:r>
            <a:r>
              <a:rPr lang="en-US" sz="2200" i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Oh, give thanks to the Lord of lords! …: </a:t>
            </a:r>
            <a:r>
              <a:rPr lang="en-US" sz="2200" i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To Him who alone does great wonders, …; </a:t>
            </a:r>
            <a:r>
              <a:rPr lang="en-US" sz="2200" i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 </a:t>
            </a:r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To Him who by wisdom made the heavens, …; </a:t>
            </a:r>
            <a:r>
              <a:rPr lang="en-US" sz="2200" i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 </a:t>
            </a:r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To Him who laid out the earth above the waters, …; </a:t>
            </a:r>
            <a:r>
              <a:rPr lang="en-US" sz="2200" i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To Him who made great lights, … </a:t>
            </a:r>
            <a:r>
              <a:rPr lang="en-US" sz="2200" i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The sun to rule by day, …; </a:t>
            </a:r>
            <a:r>
              <a:rPr lang="en-US" sz="2200" i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</a:t>
            </a:r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The moon and stars to rule by night, …. </a:t>
            </a:r>
            <a:r>
              <a:rPr lang="en-US" sz="2200" i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To Him who struck Egypt in their firstborn, …; </a:t>
            </a:r>
            <a:r>
              <a:rPr lang="en-US" sz="2200" i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11</a:t>
            </a:r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And brought out Israel from among them, …; </a:t>
            </a:r>
            <a:r>
              <a:rPr lang="en-US" sz="2200" i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12</a:t>
            </a:r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With a strong hand, and with an outstretched arm, …; </a:t>
            </a:r>
            <a:r>
              <a:rPr lang="en-US" sz="2200" i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13</a:t>
            </a:r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To Him who divided the Red Sea in two, …; </a:t>
            </a:r>
            <a:r>
              <a:rPr lang="en-US" sz="2200" i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14</a:t>
            </a:r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And made Israel pass through the midst of it, …; </a:t>
            </a:r>
            <a:r>
              <a:rPr lang="en-US" sz="2200" i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15</a:t>
            </a:r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But overthrew Pharaoh and his army in the Red Sea, …; </a:t>
            </a:r>
            <a:r>
              <a:rPr lang="en-US" sz="2200" i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16</a:t>
            </a:r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To Him who led His people through the wilderness, …; </a:t>
            </a:r>
            <a:r>
              <a:rPr lang="en-US" sz="2200" i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17</a:t>
            </a:r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To Him who struck down great kings, …; </a:t>
            </a:r>
            <a:r>
              <a:rPr lang="en-US" sz="2200" i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18</a:t>
            </a:r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And slew famous kings, … </a:t>
            </a:r>
            <a:r>
              <a:rPr lang="en-US" sz="2200" i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19</a:t>
            </a:r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22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Sihon</a:t>
            </a:r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king of the Amorites, …; </a:t>
            </a:r>
            <a:r>
              <a:rPr lang="en-US" sz="2200" i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</a:t>
            </a:r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And </a:t>
            </a:r>
            <a:r>
              <a:rPr lang="en-US" sz="22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Og</a:t>
            </a:r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king of Bashan, …</a:t>
            </a:r>
            <a:r>
              <a:rPr lang="en-US" sz="2200" i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21</a:t>
            </a:r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And gave their land as a heritage, …; </a:t>
            </a:r>
            <a:r>
              <a:rPr lang="en-US" sz="2200" i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22 </a:t>
            </a:r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 heritage to Israel His servant, …. </a:t>
            </a:r>
            <a:r>
              <a:rPr lang="en-US" sz="2200" i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23</a:t>
            </a:r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Who remembered us in our lowly state, …; </a:t>
            </a:r>
            <a:r>
              <a:rPr lang="en-US" sz="2200" i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24</a:t>
            </a:r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And rescued us from our enemies, …; </a:t>
            </a:r>
            <a:r>
              <a:rPr lang="en-US" sz="2200" i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25</a:t>
            </a:r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Who gives food to all flesh, …. </a:t>
            </a:r>
            <a:r>
              <a:rPr lang="en-US" sz="2200" i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26</a:t>
            </a:r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Oh, give thanks to the God of heaven! For His mercy endures forever.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52400" y="152400"/>
            <a:ext cx="8763000" cy="65532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228600" y="304800"/>
            <a:ext cx="861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/>
              <a:t>III.  </a:t>
            </a:r>
            <a:r>
              <a:rPr lang="en-US" sz="2800" b="1" u="sng" dirty="0"/>
              <a:t>David’s Reasons to be </a:t>
            </a:r>
            <a:r>
              <a:rPr lang="en-US" sz="2800" b="1" u="sng" dirty="0" smtClean="0"/>
              <a:t>Thankful to God… </a:t>
            </a:r>
            <a:endParaRPr lang="en-US" sz="2800" b="1" dirty="0"/>
          </a:p>
          <a:p>
            <a:endParaRPr lang="en-US" sz="2000" b="1" dirty="0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228600" y="304800"/>
            <a:ext cx="8610600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/>
              <a:t>III.  </a:t>
            </a:r>
            <a:r>
              <a:rPr lang="en-US" sz="2800" b="1" u="sng" dirty="0"/>
              <a:t>David’s Reasons to be </a:t>
            </a:r>
            <a:r>
              <a:rPr lang="en-US" sz="2800" b="1" u="sng" dirty="0" smtClean="0"/>
              <a:t>Thankful to God… </a:t>
            </a:r>
            <a:endParaRPr lang="en-US" sz="2800" b="1" dirty="0"/>
          </a:p>
          <a:p>
            <a:endParaRPr lang="en-US" sz="2000" b="1" dirty="0"/>
          </a:p>
          <a:p>
            <a:pPr lvl="1"/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 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Who God Is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 1-3</a:t>
            </a:r>
          </a:p>
          <a:p>
            <a:pPr lvl="1"/>
            <a:endParaRPr lang="en-US" sz="800" b="1" i="1" dirty="0"/>
          </a:p>
          <a:p>
            <a:pPr marL="1316038" lvl="2" indent="-401638"/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</a:t>
            </a:r>
            <a:r>
              <a:rPr lang="en-US" sz="2200" i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</a:t>
            </a: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Oh, give thanks to the LORD, for He is good! For His mercy endures forever. </a:t>
            </a:r>
            <a:r>
              <a:rPr lang="en-US" sz="2200" i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</a:t>
            </a: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Oh, give thanks to the God of gods! …. </a:t>
            </a:r>
            <a:r>
              <a:rPr lang="en-US" sz="2200" i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Oh, give thanks to the Lord of lords! …:”</a:t>
            </a:r>
            <a:endParaRPr lang="en-US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0" hangingPunct="0"/>
            <a:endParaRPr lang="en-US" sz="1000" b="1" i="1" dirty="0">
              <a:solidFill>
                <a:srgbClr val="FF0000"/>
              </a:solidFill>
            </a:endParaRPr>
          </a:p>
          <a:p>
            <a:pPr marL="1316038" lvl="2" indent="-401638" eaLnBrk="0" hangingPunct="0"/>
            <a:r>
              <a:rPr lang="en-US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  These thoughts focus on how blessed we are to serve such a wonderful God!</a:t>
            </a:r>
            <a:r>
              <a:rPr lang="en-US" sz="22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  <a:p>
            <a:pPr marL="1481138" lvl="3" eaLnBrk="0" hangingPunct="0">
              <a:buFontTx/>
              <a:buChar char="•"/>
            </a:pP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2200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vs</a:t>
            </a: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1 - Good</a:t>
            </a:r>
          </a:p>
          <a:p>
            <a:pPr marL="1481138" lvl="3" eaLnBrk="0" hangingPunct="0">
              <a:buFontTx/>
              <a:buChar char="•"/>
            </a:pP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All Verses - Merciful </a:t>
            </a:r>
            <a:r>
              <a:rPr lang="en-US" sz="2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 goodness, kindness, faithfulness!!</a:t>
            </a:r>
            <a:endParaRPr lang="en-US" sz="2200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481138" lvl="3" eaLnBrk="0" hangingPunct="0">
              <a:buFontTx/>
              <a:buChar char="•"/>
            </a:pP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Vs. 2-3 - Supreme</a:t>
            </a:r>
          </a:p>
          <a:p>
            <a:pPr lvl="1" eaLnBrk="0" hangingPunct="0"/>
            <a:endParaRPr lang="en-US" sz="800" i="1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316038" lvl="2" indent="-401638" eaLnBrk="0" hangingPunct="0"/>
            <a:r>
              <a:rPr lang="en-US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2.  Think of the horror of serving a Evil &amp; Wicked Lord!</a:t>
            </a:r>
          </a:p>
          <a:p>
            <a:pPr marL="1481138" lvl="3" eaLnBrk="0" hangingPunct="0"/>
            <a:r>
              <a:rPr lang="en-US" sz="2200" i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Callous, brutal &amp; unsympathetic</a:t>
            </a:r>
          </a:p>
          <a:p>
            <a:pPr marL="1316038" lvl="2" indent="-401638" eaLnBrk="0" hangingPunct="0"/>
            <a:endParaRPr lang="en-US" sz="800" i="1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316038" lvl="2" indent="-401638" eaLnBrk="0" hangingPunct="0"/>
            <a:r>
              <a:rPr lang="en-US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3.  We should be so thankful that we serve a wonderful “Father” </a:t>
            </a:r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– </a:t>
            </a:r>
            <a:r>
              <a:rPr lang="en-US" sz="2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Matthew 11:28-30, 1 Pet 1:3, 2 </a:t>
            </a:r>
            <a:r>
              <a:rPr lang="en-US" sz="22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Jn</a:t>
            </a:r>
            <a:r>
              <a:rPr lang="en-US" sz="2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1:3</a:t>
            </a:r>
            <a:endParaRPr lang="en-US" sz="2200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1600200"/>
            <a:ext cx="7315200" cy="1066800"/>
          </a:xfrm>
          <a:prstGeom prst="rect">
            <a:avLst/>
          </a:prstGeom>
          <a:solidFill>
            <a:srgbClr val="FFFF00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04800" y="304800"/>
            <a:ext cx="8229600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Matthew </a:t>
            </a:r>
            <a:r>
              <a:rPr lang="en-US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11:28-30</a:t>
            </a:r>
            <a:endParaRPr lang="en-US" b="1" i="1" u="sng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charset="0"/>
            </a:endParaRPr>
          </a:p>
          <a:p>
            <a:r>
              <a:rPr lang="en-US" sz="22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"</a:t>
            </a: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Come to Me, all you who labor and are heavy laden, and I will give you </a:t>
            </a:r>
            <a:r>
              <a:rPr lang="en-US" sz="22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rest. "</a:t>
            </a: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Take My yoke upon you and learn from Me, for I am gentle and lowly in heart, and you will find rest for your </a:t>
            </a:r>
            <a:r>
              <a:rPr lang="en-US" sz="22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souls. "</a:t>
            </a: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For My yoke is easy and My burden is light."</a:t>
            </a:r>
          </a:p>
          <a:p>
            <a:endParaRPr lang="en-US" b="1" i="1" u="sng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charset="0"/>
            </a:endParaRPr>
          </a:p>
          <a:p>
            <a:r>
              <a:rPr lang="en-US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1 </a:t>
            </a:r>
            <a:r>
              <a:rPr lang="en-US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Peter 1:3</a:t>
            </a:r>
          </a:p>
          <a:p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Blessed be the God and Father of our Lord Jesus Christ, who according to His abundant mercy has begotten us again to a living hope through the resurrection of Jesus Christ from the dead,</a:t>
            </a:r>
            <a:endParaRPr lang="en-US" sz="2200" i="1" dirty="0">
              <a:effectLst>
                <a:outerShdw blurRad="38100" dist="38100" dir="2700000" algn="tl">
                  <a:srgbClr val="C0C0C0"/>
                </a:outerShdw>
              </a:effectLst>
              <a:cs typeface="Times New Roman" charset="0"/>
            </a:endParaRPr>
          </a:p>
          <a:p>
            <a:endParaRPr lang="en-US" sz="2200" b="1" i="1" dirty="0">
              <a:effectLst>
                <a:outerShdw blurRad="38100" dist="38100" dir="2700000" algn="tl">
                  <a:srgbClr val="C0C0C0"/>
                </a:outerShdw>
              </a:effectLst>
              <a:cs typeface="Times New Roman" charset="0"/>
            </a:endParaRPr>
          </a:p>
          <a:p>
            <a:r>
              <a:rPr lang="en-US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2 John 1:3</a:t>
            </a:r>
          </a:p>
          <a:p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Grace, mercy, and peace will be with you from God the Father and from the Lord Jesus Christ, the Son of the Father, in truth and love</a:t>
            </a:r>
          </a:p>
          <a:p>
            <a:endParaRPr lang="en-US" sz="2200" i="1" dirty="0">
              <a:effectLst>
                <a:outerShdw blurRad="38100" dist="38100" dir="2700000" algn="tl">
                  <a:srgbClr val="C0C0C0"/>
                </a:outerShdw>
              </a:effectLst>
              <a:cs typeface="Times New Roman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228600" y="304800"/>
            <a:ext cx="86106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/>
              <a:t>III.  </a:t>
            </a:r>
            <a:r>
              <a:rPr lang="en-US" sz="2800" b="1" u="sng" dirty="0"/>
              <a:t>David’s Reasons to be </a:t>
            </a:r>
            <a:r>
              <a:rPr lang="en-US" sz="2800" b="1" u="sng" dirty="0" smtClean="0"/>
              <a:t>Thankful to God… </a:t>
            </a:r>
            <a:endParaRPr lang="en-US" sz="2800" b="1" dirty="0"/>
          </a:p>
          <a:p>
            <a:endParaRPr lang="en-US" sz="2000" b="1" dirty="0"/>
          </a:p>
          <a:p>
            <a:pPr lvl="1"/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 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Creation - </a:t>
            </a:r>
            <a:r>
              <a:rPr lang="en-US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 4-9</a:t>
            </a:r>
          </a:p>
          <a:p>
            <a:pPr lvl="1"/>
            <a:endParaRPr lang="en-US" sz="800" b="1" i="1" dirty="0"/>
          </a:p>
          <a:p>
            <a:pPr marL="1316038" lvl="2" indent="-401638"/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</a:t>
            </a:r>
            <a:r>
              <a:rPr lang="en-US" sz="2200" i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To Him who alone does great wonders, …; </a:t>
            </a:r>
            <a:r>
              <a:rPr lang="en-US" sz="2200" i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 </a:t>
            </a: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To Him who by wisdom made the heavens, …; </a:t>
            </a:r>
            <a:r>
              <a:rPr lang="en-US" sz="2200" i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 </a:t>
            </a: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To Him who laid out the earth above the waters, …; </a:t>
            </a:r>
            <a:r>
              <a:rPr lang="en-US" sz="2200" i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To Him who made great lights, … </a:t>
            </a:r>
            <a:r>
              <a:rPr lang="en-US" sz="2200" i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The sun to rule by day, …; </a:t>
            </a:r>
            <a:r>
              <a:rPr lang="en-US" sz="2200" i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</a:t>
            </a: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The moon and stars to rule by night, ….”</a:t>
            </a:r>
            <a:endParaRPr lang="en-US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0" hangingPunct="0"/>
            <a:endParaRPr lang="en-US" sz="2000" b="1" i="1" dirty="0">
              <a:solidFill>
                <a:srgbClr val="FF0000"/>
              </a:solidFill>
            </a:endParaRPr>
          </a:p>
          <a:p>
            <a:pPr marL="1316038" lvl="2" indent="-401638" eaLnBrk="0" hangingPunct="0"/>
            <a:r>
              <a:rPr lang="en-US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  David is thankful for a spectacular creation! </a:t>
            </a:r>
          </a:p>
          <a:p>
            <a:pPr marL="1316038" lvl="2" indent="-401638" eaLnBrk="0" hangingPunct="0"/>
            <a:endParaRPr lang="en-US" sz="8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481138" lvl="3" eaLnBrk="0" hangingPunct="0">
              <a:buFontTx/>
              <a:buChar char="•"/>
            </a:pP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Vs. 4 - Full of wonder</a:t>
            </a:r>
          </a:p>
          <a:p>
            <a:pPr marL="1481138" lvl="3" eaLnBrk="0" hangingPunct="0">
              <a:buFontTx/>
              <a:buChar char="•"/>
            </a:pP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Vs.5 - Full of Wisdom</a:t>
            </a:r>
          </a:p>
          <a:p>
            <a:pPr marL="1481138" lvl="3" eaLnBrk="0" hangingPunct="0">
              <a:buFontTx/>
              <a:buChar char="•"/>
            </a:pP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Vs. 6-9 - The majesty and grandeur</a:t>
            </a:r>
            <a:r>
              <a:rPr lang="en-US" sz="2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!</a:t>
            </a:r>
          </a:p>
          <a:p>
            <a:pPr marL="1481138" lvl="3" eaLnBrk="0" hangingPunct="0">
              <a:buFontTx/>
              <a:buChar char="•"/>
            </a:pPr>
            <a:endParaRPr lang="en-US" sz="2200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481138" lvl="3" eaLnBrk="0" hangingPunct="0">
              <a:buFontTx/>
              <a:buChar char="•"/>
            </a:pPr>
            <a:r>
              <a:rPr lang="en-US" sz="2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Ps 47:2  </a:t>
            </a:r>
            <a:r>
              <a:rPr lang="en-US" sz="22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For the LORD Most High is awesome; He is a great King over all the earth.</a:t>
            </a:r>
          </a:p>
          <a:p>
            <a:pPr marL="1481138" lvl="3" eaLnBrk="0" hangingPunct="0">
              <a:buFontTx/>
              <a:buChar char="•"/>
            </a:pPr>
            <a:endParaRPr lang="en-US" sz="2200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0" hangingPunct="0"/>
            <a:endParaRPr lang="en-US" sz="1000" i="1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43000" y="1600200"/>
            <a:ext cx="7620000" cy="1752600"/>
          </a:xfrm>
          <a:prstGeom prst="rect">
            <a:avLst/>
          </a:prstGeom>
          <a:solidFill>
            <a:srgbClr val="FFFF00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28600" y="304800"/>
            <a:ext cx="86106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/>
              <a:t>III.  </a:t>
            </a:r>
            <a:r>
              <a:rPr lang="en-US" sz="2800" b="1" u="sng" dirty="0"/>
              <a:t>David’s Reasons to be </a:t>
            </a:r>
            <a:r>
              <a:rPr lang="en-US" sz="2800" b="1" u="sng" dirty="0" smtClean="0"/>
              <a:t>Thankful to God… </a:t>
            </a:r>
            <a:endParaRPr lang="en-US" sz="2800" b="1" dirty="0"/>
          </a:p>
          <a:p>
            <a:endParaRPr lang="en-US" sz="2000" b="1" dirty="0"/>
          </a:p>
          <a:p>
            <a:pPr lvl="1"/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  For the Creation - </a:t>
            </a:r>
            <a:r>
              <a:rPr lang="en-US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 4-9</a:t>
            </a:r>
          </a:p>
          <a:p>
            <a:pPr lvl="1"/>
            <a:endParaRPr lang="en-US" sz="800" b="1" i="1" dirty="0"/>
          </a:p>
          <a:p>
            <a:pPr marL="1316038" lvl="2" indent="-401638" eaLnBrk="0" hangingPunct="0"/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 We should be very thankful for this blessing!</a:t>
            </a:r>
          </a:p>
          <a:p>
            <a:pPr marL="1316038" lvl="2" indent="-401638" eaLnBrk="0" hangingPunct="0"/>
            <a:endParaRPr lang="en-US" sz="8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481138" lvl="3" eaLnBrk="0" hangingPunct="0"/>
            <a:r>
              <a:rPr lang="en-US" sz="2200" i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a.  The Creation is Evidence!  </a:t>
            </a:r>
          </a:p>
          <a:p>
            <a:pPr lvl="4" eaLnBrk="0" hangingPunct="0">
              <a:buFontTx/>
              <a:buChar char="•"/>
            </a:pPr>
            <a:r>
              <a:rPr lang="en-US" sz="2200" i="1" dirty="0">
                <a:solidFill>
                  <a:srgbClr val="FF0000"/>
                </a:solidFill>
              </a:rPr>
              <a:t>  </a:t>
            </a:r>
            <a:r>
              <a:rPr lang="en-US" sz="2200" i="1" dirty="0">
                <a:solidFill>
                  <a:srgbClr val="C00000"/>
                </a:solidFill>
              </a:rPr>
              <a:t>Romans 1:20 </a:t>
            </a:r>
            <a:r>
              <a:rPr lang="en-US" sz="2200" i="1" dirty="0"/>
              <a:t>- God is clearly seen; no excuses!</a:t>
            </a:r>
          </a:p>
          <a:p>
            <a:pPr lvl="4" eaLnBrk="0" hangingPunct="0">
              <a:buFontTx/>
              <a:buChar char="•"/>
            </a:pPr>
            <a:r>
              <a:rPr lang="en-US" sz="2200" i="1" dirty="0">
                <a:solidFill>
                  <a:srgbClr val="FF0000"/>
                </a:solidFill>
              </a:rPr>
              <a:t>  </a:t>
            </a:r>
            <a:r>
              <a:rPr lang="en-US" sz="2200" i="1" dirty="0">
                <a:solidFill>
                  <a:srgbClr val="C00000"/>
                </a:solidFill>
              </a:rPr>
              <a:t>Psalm 19:1-</a:t>
            </a:r>
            <a:r>
              <a:rPr lang="en-US" sz="2200" i="1" dirty="0">
                <a:solidFill>
                  <a:srgbClr val="FF0000"/>
                </a:solidFill>
              </a:rPr>
              <a:t> </a:t>
            </a:r>
            <a:r>
              <a:rPr lang="en-US" sz="2200" i="1" dirty="0"/>
              <a:t>“The heavens declare the glory of God; </a:t>
            </a:r>
          </a:p>
          <a:p>
            <a:pPr lvl="4" eaLnBrk="0" hangingPunct="0"/>
            <a:r>
              <a:rPr lang="en-US" sz="2200" i="1" dirty="0"/>
              <a:t>                         And the firmament shows His handiwork</a:t>
            </a: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.”</a:t>
            </a:r>
            <a:endParaRPr lang="en-US" sz="2200" i="1" dirty="0">
              <a:solidFill>
                <a:srgbClr val="FF0000"/>
              </a:solidFill>
            </a:endParaRPr>
          </a:p>
          <a:p>
            <a:pPr marL="1481138" lvl="3" eaLnBrk="0" hangingPunct="0">
              <a:buFontTx/>
              <a:buChar char="•"/>
            </a:pPr>
            <a:endParaRPr lang="en-US" sz="1600" i="1" dirty="0">
              <a:solidFill>
                <a:srgbClr val="FF0000"/>
              </a:solidFill>
            </a:endParaRPr>
          </a:p>
          <a:p>
            <a:pPr marL="1481138" lvl="3" eaLnBrk="0" hangingPunct="0"/>
            <a:r>
              <a:rPr lang="en-US" sz="2200" i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b.  The Creation is Refreshing &amp; Gives Hope! </a:t>
            </a:r>
          </a:p>
          <a:p>
            <a:pPr marL="2060575" lvl="4" indent="-231775" eaLnBrk="0" hangingPunct="0">
              <a:buFontTx/>
              <a:buChar char="•"/>
            </a:pPr>
            <a:r>
              <a:rPr lang="en-US" sz="2200" i="1" dirty="0" smtClean="0"/>
              <a:t>Glimpses </a:t>
            </a:r>
            <a:r>
              <a:rPr lang="en-US" sz="2200" i="1" dirty="0"/>
              <a:t>of Heaven! </a:t>
            </a:r>
            <a:r>
              <a:rPr lang="en-US" sz="2200" i="1" dirty="0" smtClean="0"/>
              <a:t>– </a:t>
            </a:r>
            <a:r>
              <a:rPr lang="en-US" sz="2200" i="1" dirty="0" smtClean="0">
                <a:solidFill>
                  <a:srgbClr val="C00000"/>
                </a:solidFill>
              </a:rPr>
              <a:t>Numerous references of nature to describe heaven! Clouds, sun/light, trees, river…</a:t>
            </a:r>
            <a:endParaRPr lang="en-US" sz="2200" i="1" dirty="0">
              <a:solidFill>
                <a:srgbClr val="C00000"/>
              </a:solidFill>
            </a:endParaRPr>
          </a:p>
          <a:p>
            <a:pPr marL="1481138" lvl="3" eaLnBrk="0" hangingPunct="0"/>
            <a:endParaRPr lang="en-US" sz="1600" i="1" dirty="0"/>
          </a:p>
          <a:p>
            <a:pPr marL="1481138" lvl="3" eaLnBrk="0" hangingPunct="0"/>
            <a:r>
              <a:rPr lang="en-US" sz="2200" i="1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c.  The Creation is our Teacher!</a:t>
            </a:r>
          </a:p>
          <a:p>
            <a:pPr lvl="4" eaLnBrk="0" hangingPunct="0">
              <a:buFontTx/>
              <a:buChar char="•"/>
            </a:pPr>
            <a:r>
              <a:rPr lang="en-US" sz="2200" i="1" dirty="0"/>
              <a:t>  Brevity of Life; we are a vapor! - </a:t>
            </a:r>
            <a:r>
              <a:rPr lang="en-US" sz="2200" i="1" dirty="0">
                <a:solidFill>
                  <a:srgbClr val="C00000"/>
                </a:solidFill>
              </a:rPr>
              <a:t>James 4:14</a:t>
            </a:r>
          </a:p>
          <a:p>
            <a:pPr lvl="4" eaLnBrk="0" hangingPunct="0">
              <a:buFontTx/>
              <a:buChar char="•"/>
            </a:pPr>
            <a:r>
              <a:rPr lang="en-US" sz="2200" i="1" dirty="0"/>
              <a:t>  Work like the ant - </a:t>
            </a:r>
            <a:r>
              <a:rPr lang="en-US" sz="2200" i="1" dirty="0" err="1">
                <a:solidFill>
                  <a:srgbClr val="C00000"/>
                </a:solidFill>
              </a:rPr>
              <a:t>Prov</a:t>
            </a:r>
            <a:r>
              <a:rPr lang="en-US" sz="2200" i="1" dirty="0">
                <a:solidFill>
                  <a:srgbClr val="C00000"/>
                </a:solidFill>
              </a:rPr>
              <a:t> 6:6</a:t>
            </a:r>
          </a:p>
          <a:p>
            <a:pPr lvl="4" eaLnBrk="0" hangingPunct="0">
              <a:buFontTx/>
              <a:buChar char="•"/>
            </a:pPr>
            <a:r>
              <a:rPr lang="en-US" sz="2200" i="1" dirty="0"/>
              <a:t>  We are worth much! - </a:t>
            </a:r>
            <a:r>
              <a:rPr lang="en-US" sz="2200" i="1" dirty="0">
                <a:solidFill>
                  <a:srgbClr val="C00000"/>
                </a:solidFill>
              </a:rPr>
              <a:t>Matt 6:25-34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28600" y="304800"/>
            <a:ext cx="8610600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/>
              <a:t>III.  </a:t>
            </a:r>
            <a:r>
              <a:rPr lang="en-US" sz="2800" b="1" u="sng" dirty="0"/>
              <a:t>David’s Reasons to be </a:t>
            </a:r>
            <a:r>
              <a:rPr lang="en-US" sz="2800" b="1" u="sng" dirty="0" smtClean="0"/>
              <a:t>Thankful to God… </a:t>
            </a:r>
            <a:endParaRPr lang="en-US" sz="2800" b="1" dirty="0"/>
          </a:p>
          <a:p>
            <a:endParaRPr lang="en-US" sz="2000" b="1" dirty="0"/>
          </a:p>
          <a:p>
            <a:pPr marL="801688" lvl="1" indent="-344488"/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Care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His People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 </a:t>
            </a:r>
            <a:r>
              <a:rPr lang="en-US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10-22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1688" lvl="1" indent="-344488"/>
            <a:endParaRPr lang="en-US" sz="800" b="1" i="1" dirty="0"/>
          </a:p>
          <a:p>
            <a:pPr marL="1368425" lvl="2" indent="-401638" eaLnBrk="0" hangingPunct="0"/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</a:t>
            </a:r>
            <a:r>
              <a:rPr lang="en-US" sz="2200" i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To Him who struck Egypt in their firstborn, …; </a:t>
            </a:r>
            <a:r>
              <a:rPr lang="en-US" sz="2200" i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11</a:t>
            </a: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And brought out Israel from among them, …; </a:t>
            </a:r>
            <a:r>
              <a:rPr lang="en-US" sz="2200" i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12</a:t>
            </a: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With a strong hand, and with an outstretched arm, …; </a:t>
            </a:r>
            <a:r>
              <a:rPr lang="en-US" sz="2200" i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13</a:t>
            </a: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To Him who divided the Red Sea in two, …; </a:t>
            </a:r>
            <a:r>
              <a:rPr lang="en-US" sz="2200" i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14</a:t>
            </a: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And made Israel pass through the midst of it, …; </a:t>
            </a:r>
            <a:r>
              <a:rPr lang="en-US" sz="2200" i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15</a:t>
            </a: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But overthrew Pharaoh and his army in the Red Sea, …; </a:t>
            </a:r>
            <a:r>
              <a:rPr lang="en-US" sz="2200" i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16</a:t>
            </a: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To Him who led His people through the wilderness, …; </a:t>
            </a:r>
            <a:r>
              <a:rPr lang="en-US" sz="2200" i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17</a:t>
            </a: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To Him who struck down great kings, …; </a:t>
            </a:r>
            <a:r>
              <a:rPr lang="en-US" sz="2200" i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18</a:t>
            </a: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And slew famous kings, … </a:t>
            </a:r>
            <a:r>
              <a:rPr lang="en-US" sz="2200" i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19</a:t>
            </a: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2200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Sihon</a:t>
            </a: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king of the Amorites, …; </a:t>
            </a:r>
            <a:r>
              <a:rPr lang="en-US" sz="2200" i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</a:t>
            </a: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And </a:t>
            </a:r>
            <a:r>
              <a:rPr lang="en-US" sz="2200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Og</a:t>
            </a: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king of Bashan, …</a:t>
            </a:r>
            <a:r>
              <a:rPr lang="en-US" sz="2200" i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21</a:t>
            </a: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And gave their land as a heritage, …; </a:t>
            </a:r>
            <a:r>
              <a:rPr lang="en-US" sz="2200" i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22 </a:t>
            </a: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 heritage to Israel His servant, ….”</a:t>
            </a:r>
            <a:endParaRPr lang="en-US" sz="2000" b="1" i="1" dirty="0">
              <a:solidFill>
                <a:srgbClr val="C00000"/>
              </a:solidFill>
            </a:endParaRPr>
          </a:p>
          <a:p>
            <a:pPr marL="801688" lvl="1" indent="-344488" eaLnBrk="0" hangingPunct="0"/>
            <a:endParaRPr lang="en-US" sz="1000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801688" lvl="1" indent="-344488" eaLnBrk="0" hangingPunct="0"/>
            <a:endParaRPr lang="en-US" sz="1000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368425" lvl="2" indent="-401638" eaLnBrk="0" hangingPunct="0"/>
            <a:r>
              <a:rPr lang="en-US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  David realizes God’s guidance, support and blessings that He has provided to His people over the years!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43000" y="1600200"/>
            <a:ext cx="7620000" cy="3352800"/>
          </a:xfrm>
          <a:prstGeom prst="rect">
            <a:avLst/>
          </a:prstGeom>
          <a:solidFill>
            <a:srgbClr val="FFFF00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228600" y="304800"/>
            <a:ext cx="86106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/>
              <a:t>III.  </a:t>
            </a:r>
            <a:r>
              <a:rPr lang="en-US" sz="2800" b="1" u="sng" dirty="0"/>
              <a:t>David’s Reasons to be </a:t>
            </a:r>
            <a:r>
              <a:rPr lang="en-US" sz="2800" b="1" u="sng" dirty="0" smtClean="0"/>
              <a:t>Thankful to God… </a:t>
            </a:r>
            <a:endParaRPr lang="en-US" sz="2800" b="1" dirty="0"/>
          </a:p>
          <a:p>
            <a:endParaRPr lang="en-US" sz="2000" b="1" dirty="0"/>
          </a:p>
          <a:p>
            <a:pPr marL="801688" lvl="1" indent="-344488"/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  For Care of His People - </a:t>
            </a:r>
            <a:r>
              <a:rPr lang="en-US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 10-22</a:t>
            </a:r>
          </a:p>
          <a:p>
            <a:pPr marL="1368425" lvl="2" indent="-401638" eaLnBrk="0" hangingPunct="0"/>
            <a:endParaRPr lang="en-US" sz="1000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368425" lvl="2" indent="-401638" eaLnBrk="0" hangingPunct="0"/>
            <a:r>
              <a:rPr lang="en-US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2.  Christians are God’s People today</a:t>
            </a:r>
          </a:p>
          <a:p>
            <a:pPr marL="1368425" lvl="2" indent="-401638" eaLnBrk="0" hangingPunct="0"/>
            <a:endParaRPr lang="en-US" sz="8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482725" lvl="3" eaLnBrk="0" hangingPunct="0"/>
            <a:r>
              <a:rPr lang="en-US" sz="2200" u="sng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Peter 2:9</a:t>
            </a: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 </a:t>
            </a:r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But you are a chosen generation, a royal priesthood, a holy nation, His own special people, that you may proclaim the praises of Him who called you out of darkness into His marvelous light;</a:t>
            </a:r>
            <a:endParaRPr lang="en-US" sz="22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368425" lvl="2" indent="-401638" eaLnBrk="0" hangingPunct="0"/>
            <a:endParaRPr lang="en-US" sz="2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368425" lvl="2" indent="-401638" eaLnBrk="0" hangingPunct="0"/>
            <a:r>
              <a:rPr lang="en-US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3.  We should be so thankful that God provides, supports and blesses us today!</a:t>
            </a:r>
          </a:p>
          <a:p>
            <a:pPr marL="1482725" lvl="3" eaLnBrk="0" hangingPunct="0"/>
            <a:endParaRPr lang="en-US" sz="1000" i="1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482725" lvl="3" eaLnBrk="0" hangingPunct="0"/>
            <a:r>
              <a:rPr lang="en-US" sz="2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Eph 1:3 - </a:t>
            </a:r>
            <a:r>
              <a:rPr lang="en-US" sz="22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Blessed be the God and Father of our Lord Jesus Christ, who has blessed us with every spiritual blessing in the heavenly places in Christ</a:t>
            </a:r>
          </a:p>
          <a:p>
            <a:pPr marL="1482725" lvl="3" eaLnBrk="0" hangingPunct="0"/>
            <a:r>
              <a:rPr lang="en-US" sz="2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Tim 3:16-17 </a:t>
            </a:r>
            <a:r>
              <a:rPr lang="en-US" sz="22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– may be complete, thoroughly equipped…</a:t>
            </a:r>
          </a:p>
          <a:p>
            <a:pPr marL="1482725" lvl="3" eaLnBrk="0" hangingPunct="0"/>
            <a:r>
              <a:rPr lang="en-US" sz="2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Peter 2:3 </a:t>
            </a:r>
            <a:r>
              <a:rPr lang="en-US" sz="22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– All things that pertain to life &amp; godliness</a:t>
            </a:r>
          </a:p>
          <a:p>
            <a:pPr marL="1482725" lvl="3" eaLnBrk="0" hangingPunct="0"/>
            <a:endParaRPr lang="en-US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28600" y="304800"/>
            <a:ext cx="86106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/>
              <a:t>III.  </a:t>
            </a:r>
            <a:r>
              <a:rPr lang="en-US" sz="2800" b="1" u="sng" dirty="0"/>
              <a:t>David’s Reasons to be </a:t>
            </a:r>
            <a:r>
              <a:rPr lang="en-US" sz="2800" b="1" u="sng" dirty="0" smtClean="0"/>
              <a:t>Thankful to God… </a:t>
            </a:r>
            <a:endParaRPr lang="en-US" sz="2800" b="1" dirty="0"/>
          </a:p>
          <a:p>
            <a:endParaRPr lang="en-US" sz="2000" b="1" dirty="0"/>
          </a:p>
          <a:p>
            <a:pPr lvl="1"/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Care of Man - </a:t>
            </a:r>
            <a:r>
              <a:rPr lang="en-US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 23</a:t>
            </a:r>
          </a:p>
          <a:p>
            <a:pPr lvl="1"/>
            <a:endParaRPr lang="en-US" sz="800" b="1" i="1" dirty="0"/>
          </a:p>
          <a:p>
            <a:pPr marL="1316038" lvl="2" indent="-401638"/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</a:t>
            </a:r>
            <a:r>
              <a:rPr lang="en-US" sz="2200" i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23</a:t>
            </a: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Who remembered us in our lowly state, …;” </a:t>
            </a:r>
            <a:endParaRPr lang="en-US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0" hangingPunct="0"/>
            <a:endParaRPr lang="en-US" sz="2600" b="1" i="1" dirty="0">
              <a:solidFill>
                <a:srgbClr val="FF0000"/>
              </a:solidFill>
            </a:endParaRPr>
          </a:p>
          <a:p>
            <a:pPr marL="1316038" lvl="2" indent="-401638" eaLnBrk="0" hangingPunct="0"/>
            <a:r>
              <a:rPr lang="en-US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  David was very intrigued by this!</a:t>
            </a:r>
            <a:r>
              <a:rPr lang="en-US" sz="22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1316038" lvl="2" indent="-401638" eaLnBrk="0" hangingPunct="0"/>
            <a:r>
              <a:rPr lang="en-US" sz="10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3033713" lvl="3" indent="-1552575" eaLnBrk="0" hangingPunct="0"/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Psalm 8:4 </a:t>
            </a: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 </a:t>
            </a:r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What is man that You are mindful of him, And the son of man that You visit him?</a:t>
            </a:r>
            <a:endParaRPr lang="en-US" sz="22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033713" lvl="3" indent="-1552575" eaLnBrk="0" hangingPunct="0"/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Psalm 144:3 </a:t>
            </a: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 </a:t>
            </a:r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LORD, what is man, that You take knowledge of him? Or the son of man, that You are mindful of him?</a:t>
            </a:r>
            <a:endParaRPr lang="en-US" sz="22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0" hangingPunct="0"/>
            <a:endParaRPr lang="en-US" sz="8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316038" lvl="2" indent="-401638" eaLnBrk="0" hangingPunct="0"/>
            <a:endParaRPr lang="en-US" sz="10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316038" lvl="2" indent="-401638" eaLnBrk="0" hangingPunct="0"/>
            <a:r>
              <a:rPr lang="en-US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2.  We need to be so thankful that God loves us so much!</a:t>
            </a:r>
          </a:p>
          <a:p>
            <a:pPr marL="3033713" lvl="3" indent="-1552575" eaLnBrk="0" hangingPunct="0"/>
            <a:r>
              <a:rPr 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Rom 5:8-10, John 3:16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43000" y="1600200"/>
            <a:ext cx="5791200" cy="457200"/>
          </a:xfrm>
          <a:prstGeom prst="rect">
            <a:avLst/>
          </a:prstGeom>
          <a:solidFill>
            <a:srgbClr val="FFFF00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04800" y="304800"/>
            <a:ext cx="822960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Romans 5:8-10</a:t>
            </a:r>
          </a:p>
          <a:p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8  But God demonstrates His own love toward us, </a:t>
            </a:r>
            <a:r>
              <a:rPr lang="en-US" sz="2200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in that while we were still sinners, Christ died for us.</a:t>
            </a:r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  9  Much more then, having now been justified by His blood, we shall be saved from wrath through Him.  10  </a:t>
            </a:r>
            <a:r>
              <a:rPr lang="en-US" sz="2200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For if when we were enemies</a:t>
            </a:r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 we were reconciled to God through the death of His Son, much more, having been reconciled, we shall be saved by His life.</a:t>
            </a:r>
          </a:p>
          <a:p>
            <a:endParaRPr lang="en-US" sz="2200" b="1" i="1" dirty="0">
              <a:effectLst>
                <a:outerShdw blurRad="38100" dist="38100" dir="2700000" algn="tl">
                  <a:srgbClr val="C0C0C0"/>
                </a:outerShdw>
              </a:effectLst>
              <a:cs typeface="Times New Roman" charset="0"/>
            </a:endParaRPr>
          </a:p>
          <a:p>
            <a:r>
              <a:rPr lang="en-US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John 3:16</a:t>
            </a:r>
          </a:p>
          <a:p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For God so loved the world that He gave His only begotten Son, that whoever believes in Him should not perish but have everlasting life.</a:t>
            </a:r>
            <a:endParaRPr lang="en-US" sz="2200" i="1" dirty="0">
              <a:effectLst>
                <a:outerShdw blurRad="38100" dist="38100" dir="2700000" algn="tl">
                  <a:srgbClr val="C0C0C0"/>
                </a:outerShdw>
              </a:effectLst>
              <a:cs typeface="Times New Roman" charset="0"/>
            </a:endParaRPr>
          </a:p>
          <a:p>
            <a:endParaRPr lang="en-US" sz="2200" i="1" dirty="0">
              <a:effectLst>
                <a:outerShdw blurRad="38100" dist="38100" dir="2700000" algn="tl">
                  <a:srgbClr val="C0C0C0"/>
                </a:outerShdw>
              </a:effectLst>
              <a:cs typeface="Times New Roman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81000" y="304800"/>
            <a:ext cx="8382000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01638" indent="-401638"/>
            <a:r>
              <a:rPr lang="en-US" sz="2800" b="1" u="sng" dirty="0"/>
              <a:t>INTRODUCTION:</a:t>
            </a:r>
          </a:p>
          <a:p>
            <a:pPr marL="401638" indent="-401638"/>
            <a:endParaRPr lang="en-US" sz="2000" b="1" u="sng" dirty="0"/>
          </a:p>
          <a:p>
            <a:pPr marL="401638" indent="-401638"/>
            <a:r>
              <a:rPr lang="en-US" sz="2600" dirty="0"/>
              <a:t>1.  America is a wonderful and prosperous country!</a:t>
            </a:r>
          </a:p>
          <a:p>
            <a:pPr marL="515938" lvl="1"/>
            <a:r>
              <a:rPr lang="en-US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a.  Richest nation in the world </a:t>
            </a:r>
          </a:p>
          <a:p>
            <a:pPr marL="515938" lvl="1"/>
            <a:r>
              <a:rPr lang="en-US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b.  Richest nation in history!</a:t>
            </a:r>
          </a:p>
          <a:p>
            <a:pPr marL="401638" indent="-401638"/>
            <a:endParaRPr 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01638" indent="-401638"/>
            <a:r>
              <a:rPr lang="en-US" sz="2600" dirty="0"/>
              <a:t>2.  However, our prosperity has created many Big Problems! - </a:t>
            </a:r>
            <a:r>
              <a:rPr lang="en-US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Materialism, </a:t>
            </a:r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Self-reliance</a:t>
            </a:r>
            <a:r>
              <a:rPr lang="en-US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Arrogance</a:t>
            </a:r>
          </a:p>
          <a:p>
            <a:pPr marL="515938" lvl="1"/>
            <a:endParaRPr 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01638" indent="-401638"/>
            <a:r>
              <a:rPr lang="en-US" sz="2600" dirty="0"/>
              <a:t>3.  </a:t>
            </a:r>
            <a:r>
              <a:rPr lang="en-US" sz="2600" dirty="0" smtClean="0"/>
              <a:t>There are MANY </a:t>
            </a:r>
            <a:r>
              <a:rPr lang="en-US" sz="2600" u="sng" dirty="0" smtClean="0"/>
              <a:t>Ungrateful</a:t>
            </a:r>
            <a:r>
              <a:rPr lang="en-US" sz="2600" dirty="0" smtClean="0"/>
              <a:t> </a:t>
            </a:r>
            <a:r>
              <a:rPr lang="en-US" sz="2600" dirty="0"/>
              <a:t>and </a:t>
            </a:r>
            <a:r>
              <a:rPr lang="en-US" sz="2600" u="sng" dirty="0"/>
              <a:t>Unthankful </a:t>
            </a:r>
            <a:r>
              <a:rPr lang="en-US" sz="2600" dirty="0"/>
              <a:t>people!</a:t>
            </a:r>
          </a:p>
          <a:p>
            <a:pPr marL="401638" indent="-401638"/>
            <a:endParaRPr lang="en-US" sz="1600" dirty="0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228600" y="304800"/>
            <a:ext cx="86106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/>
              <a:t>III.  </a:t>
            </a:r>
            <a:r>
              <a:rPr lang="en-US" sz="2800" b="1" u="sng" dirty="0"/>
              <a:t>David’s Reasons to be </a:t>
            </a:r>
            <a:r>
              <a:rPr lang="en-US" sz="2800" b="1" u="sng" dirty="0" smtClean="0"/>
              <a:t>Thankful to God… </a:t>
            </a:r>
            <a:endParaRPr lang="en-US" sz="2800" b="1" dirty="0"/>
          </a:p>
          <a:p>
            <a:endParaRPr lang="en-US" sz="2000" b="1" dirty="0"/>
          </a:p>
          <a:p>
            <a:pPr lvl="1"/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  For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Protection - </a:t>
            </a:r>
            <a:r>
              <a:rPr lang="en-US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 24</a:t>
            </a:r>
          </a:p>
          <a:p>
            <a:pPr lvl="1"/>
            <a:endParaRPr lang="en-US" sz="800" b="1" i="1" dirty="0"/>
          </a:p>
          <a:p>
            <a:pPr marL="1316038" lvl="2" indent="-401638"/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</a:t>
            </a:r>
            <a:r>
              <a:rPr lang="en-US" sz="2200" i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24</a:t>
            </a: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And rescued us from our enemies, …;”</a:t>
            </a:r>
            <a:endParaRPr lang="en-US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0" hangingPunct="0"/>
            <a:endParaRPr lang="en-US" sz="2600" b="1" i="1" dirty="0">
              <a:solidFill>
                <a:srgbClr val="FF0000"/>
              </a:solidFill>
            </a:endParaRPr>
          </a:p>
          <a:p>
            <a:pPr marL="1316038" lvl="2" indent="-401638" eaLnBrk="0" hangingPunct="0"/>
            <a:r>
              <a:rPr lang="en-US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  David realized first hand that the Lord protects His followers!</a:t>
            </a:r>
            <a:endParaRPr lang="en-US" sz="22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0" hangingPunct="0"/>
            <a:endParaRPr lang="en-US" sz="8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316038" lvl="2" indent="-401638" eaLnBrk="0" hangingPunct="0"/>
            <a:endParaRPr lang="en-US" sz="16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316038" lvl="2" indent="-401638" eaLnBrk="0" hangingPunct="0"/>
            <a:r>
              <a:rPr lang="en-US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2.  We need to be so thankful that God protects us today!</a:t>
            </a:r>
          </a:p>
          <a:p>
            <a:pPr marL="1490663" lvl="3" indent="-9525" eaLnBrk="0" hangingPunct="0"/>
            <a:endParaRPr lang="en-US" sz="1000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490663" lvl="3" indent="-9525" eaLnBrk="0" hangingPunct="0"/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Corinthians 10:13  </a:t>
            </a:r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 temptation has overtaken you except such as is common to man; but God is faithful, who will not allow you to be tempted beyond what you are able, but with the temptation will also make the </a:t>
            </a: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way of escape,</a:t>
            </a:r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that you may be able to bear i</a:t>
            </a: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US" sz="22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 </a:t>
            </a:r>
            <a:r>
              <a:rPr lang="en-US" sz="2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</a:t>
            </a:r>
            <a:r>
              <a:rPr lang="en-US" sz="22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Thess</a:t>
            </a:r>
            <a:r>
              <a:rPr lang="en-US" sz="2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3:3!!</a:t>
            </a:r>
            <a:endParaRPr lang="en-US" sz="2200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490663" lvl="3" indent="-9525" eaLnBrk="0" hangingPunct="0"/>
            <a:endParaRPr lang="en-US" sz="1000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490663" lvl="3" indent="-9525" eaLnBrk="0" hangingPunct="0"/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Eph 6:10-20 </a:t>
            </a:r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Spiritual Weaponry!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43000" y="1600200"/>
            <a:ext cx="5334000" cy="457200"/>
          </a:xfrm>
          <a:prstGeom prst="rect">
            <a:avLst/>
          </a:prstGeom>
          <a:solidFill>
            <a:srgbClr val="FFFF00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228600" y="304800"/>
            <a:ext cx="86106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/>
              <a:t>III.  </a:t>
            </a:r>
            <a:r>
              <a:rPr lang="en-US" sz="2800" b="1" u="sng" dirty="0"/>
              <a:t>David’s Reasons to be </a:t>
            </a:r>
            <a:r>
              <a:rPr lang="en-US" sz="2800" b="1" u="sng" dirty="0" smtClean="0"/>
              <a:t>Thankful to God… </a:t>
            </a:r>
            <a:endParaRPr lang="en-US" sz="2800" b="1" dirty="0"/>
          </a:p>
          <a:p>
            <a:endParaRPr lang="en-US" sz="2000" b="1" dirty="0"/>
          </a:p>
          <a:p>
            <a:pPr lvl="1"/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F.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Provision - </a:t>
            </a:r>
            <a:r>
              <a:rPr lang="en-US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 25</a:t>
            </a:r>
          </a:p>
          <a:p>
            <a:pPr lvl="1"/>
            <a:endParaRPr lang="en-US" sz="800" b="1" i="1" dirty="0">
              <a:solidFill>
                <a:srgbClr val="C00000"/>
              </a:solidFill>
            </a:endParaRPr>
          </a:p>
          <a:p>
            <a:pPr marL="1316038" lvl="2" indent="-401638"/>
            <a:r>
              <a:rPr lang="en-US" sz="2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</a:t>
            </a:r>
            <a:r>
              <a:rPr lang="en-US" sz="2200" i="1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25</a:t>
            </a:r>
            <a:r>
              <a:rPr lang="en-US" sz="2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Who </a:t>
            </a: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gives food to all flesh, ….”</a:t>
            </a:r>
            <a:endParaRPr lang="en-US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0" hangingPunct="0"/>
            <a:endParaRPr lang="en-US" sz="2600" b="1" i="1" dirty="0">
              <a:solidFill>
                <a:srgbClr val="FF0000"/>
              </a:solidFill>
            </a:endParaRPr>
          </a:p>
          <a:p>
            <a:pPr marL="1316038" lvl="2" indent="-401638" eaLnBrk="0" hangingPunct="0"/>
            <a:r>
              <a:rPr lang="en-US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  David knew where all physical blessings came from!</a:t>
            </a:r>
            <a:endParaRPr lang="en-US" sz="22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0" hangingPunct="0"/>
            <a:endParaRPr lang="en-US" sz="8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316038" lvl="2" indent="-401638" eaLnBrk="0" hangingPunct="0"/>
            <a:endParaRPr lang="en-US" sz="16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316038" lvl="2" indent="-401638" eaLnBrk="0" hangingPunct="0"/>
            <a:r>
              <a:rPr lang="en-US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2.  We need to be so thankful that God provides for us today!</a:t>
            </a:r>
          </a:p>
          <a:p>
            <a:pPr marL="1490663" lvl="3" indent="-9525" eaLnBrk="0" hangingPunct="0"/>
            <a:endParaRPr lang="en-US" sz="1000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490663" lvl="3" indent="-9525" eaLnBrk="0" hangingPunct="0"/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Matt 6:25-34 </a:t>
            </a:r>
            <a:r>
              <a:rPr lang="en-US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 </a:t>
            </a:r>
            <a:r>
              <a:rPr lang="en-US" sz="2200" i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31</a:t>
            </a:r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  "Therefore do not worry, saying, ‘What shall we eat?’ or ‘What shall we drink?’ or ‘What shall we wear?’  </a:t>
            </a:r>
            <a:r>
              <a:rPr lang="en-US" sz="2200" i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32</a:t>
            </a:r>
            <a:r>
              <a:rPr lang="en-US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  "For after all these things the Gentiles seek. For your heavenly Father knows that you need all these things</a:t>
            </a:r>
            <a:r>
              <a:rPr lang="en-US" sz="22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..</a:t>
            </a:r>
          </a:p>
          <a:p>
            <a:pPr marL="1490663" lvl="3" indent="-9525" eaLnBrk="0" hangingPunct="0"/>
            <a:endParaRPr lang="en-US" sz="2200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charset="0"/>
            </a:endParaRPr>
          </a:p>
          <a:p>
            <a:pPr marL="1490663" lvl="3" indent="-9525" eaLnBrk="0" hangingPunct="0"/>
            <a:r>
              <a:rPr lang="en-US" sz="22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Our needs are well met!!  </a:t>
            </a:r>
            <a:r>
              <a:rPr lang="en-US" sz="2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Matthew 25:35-36</a:t>
            </a:r>
          </a:p>
          <a:p>
            <a:pPr marL="1490663" lvl="3" indent="-9525" eaLnBrk="0" hangingPunct="0"/>
            <a:endParaRPr lang="en-US" sz="22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490663" lvl="3" indent="-9525" eaLnBrk="0" hangingPunct="0"/>
            <a:endParaRPr lang="en-US" sz="10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43000" y="1600200"/>
            <a:ext cx="5791200" cy="457200"/>
          </a:xfrm>
          <a:prstGeom prst="rect">
            <a:avLst/>
          </a:prstGeom>
          <a:solidFill>
            <a:srgbClr val="FFFF00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382000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u="sng" dirty="0"/>
              <a:t>CONCLUSION:</a:t>
            </a:r>
          </a:p>
          <a:p>
            <a:endParaRPr lang="en-US" sz="2000" b="1" u="sng" dirty="0"/>
          </a:p>
          <a:p>
            <a:r>
              <a:rPr lang="en-US" sz="2600" b="1" i="1" dirty="0"/>
              <a:t>1.  Many forget that we are to be a very thankful people!</a:t>
            </a:r>
            <a:endParaRPr lang="en-US" sz="20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sz="1600" b="1" i="1" dirty="0"/>
          </a:p>
          <a:p>
            <a:r>
              <a:rPr lang="en-US" sz="2600" b="1" i="1" dirty="0"/>
              <a:t>2.  David was a good example for us regarding Thanks!</a:t>
            </a:r>
            <a:endParaRPr lang="en-US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/>
            <a:endParaRPr lang="en-US" sz="16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sz="2600" b="1" i="1" dirty="0"/>
              <a:t>3.  Remember to be thankful for:</a:t>
            </a:r>
          </a:p>
          <a:p>
            <a:pPr lvl="1"/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a.  Having a </a:t>
            </a:r>
            <a:r>
              <a:rPr lang="en-US" sz="2200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wonderful God</a:t>
            </a: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!</a:t>
            </a:r>
          </a:p>
          <a:p>
            <a:pPr lvl="1"/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b.  Having a wonderful </a:t>
            </a:r>
            <a:r>
              <a:rPr lang="en-US" sz="2200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Creation</a:t>
            </a: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!</a:t>
            </a:r>
          </a:p>
          <a:p>
            <a:pPr lvl="1"/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c.  God </a:t>
            </a:r>
            <a:r>
              <a:rPr lang="en-US" sz="2200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providing &amp; guiding </a:t>
            </a: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His people!</a:t>
            </a:r>
          </a:p>
          <a:p>
            <a:pPr lvl="1"/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d.  God even </a:t>
            </a:r>
            <a:r>
              <a:rPr lang="en-US" sz="2200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considering Man</a:t>
            </a:r>
          </a:p>
          <a:p>
            <a:pPr lvl="1"/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e.  For providing for </a:t>
            </a:r>
            <a:r>
              <a:rPr lang="en-US" sz="2200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Protection</a:t>
            </a:r>
          </a:p>
          <a:p>
            <a:pPr lvl="1"/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f.  For providing for </a:t>
            </a:r>
            <a:r>
              <a:rPr lang="en-US" sz="2200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Physical needs</a:t>
            </a:r>
          </a:p>
          <a:p>
            <a:pPr lvl="1"/>
            <a:endParaRPr lang="en-US" sz="12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04813" indent="-404813"/>
            <a:r>
              <a:rPr lang="en-US" sz="2600" b="1" i="1" dirty="0"/>
              <a:t>4.  Let’s make it a spiritual goal to be </a:t>
            </a:r>
            <a:r>
              <a:rPr lang="en-US" sz="2600" b="1" i="1" dirty="0" smtClean="0"/>
              <a:t>more Thankful to God </a:t>
            </a:r>
            <a:r>
              <a:rPr lang="en-US" sz="2600" b="1" i="1" dirty="0" smtClean="0"/>
              <a:t>for His </a:t>
            </a:r>
            <a:r>
              <a:rPr lang="en-US" sz="2600" b="1" i="1" dirty="0" smtClean="0"/>
              <a:t>Mercy endures forever!</a:t>
            </a:r>
            <a:endParaRPr lang="en-US" sz="22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52400" y="304800"/>
            <a:ext cx="8763000" cy="6248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81000" y="304800"/>
            <a:ext cx="8382000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01638" indent="-401638"/>
            <a:r>
              <a:rPr lang="en-US" sz="2800" b="1" u="sng" dirty="0"/>
              <a:t>INTRODUCTION:</a:t>
            </a:r>
          </a:p>
          <a:p>
            <a:pPr marL="401638" indent="-401638"/>
            <a:endParaRPr lang="en-US" sz="2000" b="1" u="sng" dirty="0"/>
          </a:p>
          <a:p>
            <a:pPr marL="401638" indent="-401638"/>
            <a:r>
              <a:rPr lang="en-US" sz="2600" dirty="0"/>
              <a:t>1.  America is a wonderful and prosperous country!</a:t>
            </a:r>
          </a:p>
          <a:p>
            <a:pPr marL="515938" lvl="1"/>
            <a:r>
              <a:rPr lang="en-US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a.  Richest nation in the world </a:t>
            </a:r>
          </a:p>
          <a:p>
            <a:pPr marL="515938" lvl="1"/>
            <a:r>
              <a:rPr lang="en-US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b.  Richest nation in history!</a:t>
            </a:r>
          </a:p>
          <a:p>
            <a:pPr marL="401638" indent="-401638"/>
            <a:endParaRPr 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01638" indent="-401638"/>
            <a:r>
              <a:rPr lang="en-US" sz="2600" dirty="0"/>
              <a:t>2.  However, our prosperity has created many Big Problems! - </a:t>
            </a:r>
            <a:r>
              <a:rPr lang="en-US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Materialism, </a:t>
            </a:r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Self-reliance</a:t>
            </a:r>
            <a:r>
              <a:rPr lang="en-US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Arrogance</a:t>
            </a:r>
          </a:p>
          <a:p>
            <a:pPr marL="515938" lvl="1"/>
            <a:endParaRPr 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01638" indent="-401638"/>
            <a:r>
              <a:rPr lang="en-US" sz="2600" dirty="0"/>
              <a:t>3.  </a:t>
            </a:r>
            <a:r>
              <a:rPr lang="en-US" sz="2600" dirty="0" smtClean="0"/>
              <a:t>There are MANY </a:t>
            </a:r>
            <a:r>
              <a:rPr lang="en-US" sz="2600" u="sng" dirty="0" smtClean="0"/>
              <a:t>Ungrateful</a:t>
            </a:r>
            <a:r>
              <a:rPr lang="en-US" sz="2600" dirty="0" smtClean="0"/>
              <a:t> </a:t>
            </a:r>
            <a:r>
              <a:rPr lang="en-US" sz="2600" dirty="0"/>
              <a:t>and </a:t>
            </a:r>
            <a:r>
              <a:rPr lang="en-US" sz="2600" u="sng" dirty="0"/>
              <a:t>Unthankful </a:t>
            </a:r>
            <a:r>
              <a:rPr lang="en-US" sz="2600" dirty="0"/>
              <a:t>people!</a:t>
            </a:r>
          </a:p>
          <a:p>
            <a:pPr marL="401638" indent="-401638"/>
            <a:endParaRPr lang="en-US" sz="1600" dirty="0"/>
          </a:p>
          <a:p>
            <a:pPr marL="401638" indent="-401638"/>
            <a:r>
              <a:rPr lang="en-US" sz="2600" dirty="0"/>
              <a:t>4.  </a:t>
            </a:r>
            <a:r>
              <a:rPr lang="en-US" sz="2600" b="1" dirty="0" smtClean="0"/>
              <a:t>How about us?!!</a:t>
            </a:r>
            <a:endParaRPr lang="en-US" sz="2600" b="1" dirty="0"/>
          </a:p>
          <a:p>
            <a:pPr marL="401638" indent="-401638"/>
            <a:endParaRPr lang="en-US" sz="1600" dirty="0"/>
          </a:p>
          <a:p>
            <a:pPr marL="401638" indent="-401638"/>
            <a:r>
              <a:rPr lang="en-US" sz="2600" dirty="0"/>
              <a:t>5.  We want to study </a:t>
            </a:r>
            <a:r>
              <a:rPr lang="en-US" sz="2600" dirty="0">
                <a:solidFill>
                  <a:srgbClr val="C00000"/>
                </a:solidFill>
              </a:rPr>
              <a:t>Psalm 136 </a:t>
            </a:r>
            <a:r>
              <a:rPr lang="en-US" sz="2600" dirty="0"/>
              <a:t>and notice 6 </a:t>
            </a:r>
            <a:r>
              <a:rPr lang="en-US" sz="2600" dirty="0" smtClean="0"/>
              <a:t>simple, common things/thoughts/reminders </a:t>
            </a:r>
            <a:r>
              <a:rPr lang="en-US" sz="2600" dirty="0"/>
              <a:t>that prompted David to be thankful!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81000" y="304800"/>
            <a:ext cx="8458200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I.  </a:t>
            </a:r>
            <a:r>
              <a:rPr lang="en-US" sz="2800" b="1" u="sng" dirty="0" smtClean="0"/>
              <a:t>God’s People and Thankfulness</a:t>
            </a:r>
            <a:endParaRPr lang="en-US" sz="2800" b="1" dirty="0"/>
          </a:p>
          <a:p>
            <a:endParaRPr lang="en-US" sz="1000" b="1" dirty="0"/>
          </a:p>
          <a:p>
            <a:pPr>
              <a:spcAft>
                <a:spcPts val="600"/>
              </a:spcAft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A.  Definitions:</a:t>
            </a:r>
          </a:p>
          <a:p>
            <a:pPr lvl="1">
              <a:spcAft>
                <a:spcPts val="600"/>
              </a:spcAft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Biblical</a:t>
            </a:r>
          </a:p>
          <a:p>
            <a:pPr lvl="2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Primary words used in NT forms of  “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Eucharistos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lvl="2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 Family of words used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~54x in the NT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; other words used ~ 11x</a:t>
            </a:r>
          </a:p>
          <a:p>
            <a:pPr lvl="2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i="1" u="sng" dirty="0" smtClean="0">
                <a:latin typeface="Times New Roman" pitchFamily="18" charset="0"/>
                <a:cs typeface="Times New Roman" pitchFamily="18" charset="0"/>
              </a:rPr>
              <a:t>Thayer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:  to be grateful, feel thankful; mindful of favors</a:t>
            </a:r>
          </a:p>
          <a:p>
            <a:pPr lvl="2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i="1" u="sng" dirty="0" smtClean="0">
                <a:latin typeface="Times New Roman" pitchFamily="18" charset="0"/>
                <a:cs typeface="Times New Roman" pitchFamily="18" charset="0"/>
              </a:rPr>
              <a:t>Trench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:  grateful acknowledgement of past mercies</a:t>
            </a:r>
          </a:p>
          <a:p>
            <a:pPr lvl="2">
              <a:spcAft>
                <a:spcPts val="600"/>
              </a:spcAft>
              <a:buFont typeface="Arial" pitchFamily="34" charset="0"/>
              <a:buChar char="•"/>
              <a:tabLst>
                <a:tab pos="1484313" algn="l"/>
              </a:tabLst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i="1" u="sng" dirty="0" smtClean="0">
                <a:latin typeface="Times New Roman" pitchFamily="18" charset="0"/>
                <a:cs typeface="Times New Roman" pitchFamily="18" charset="0"/>
              </a:rPr>
              <a:t>Danker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:  thankful… indebtedness; appreciation</a:t>
            </a:r>
          </a:p>
          <a:p>
            <a:pPr lvl="1">
              <a:spcAft>
                <a:spcPts val="600"/>
              </a:spcAft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Secular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i="1" u="sng" dirty="0" smtClean="0">
                <a:latin typeface="Times New Roman" pitchFamily="18" charset="0"/>
                <a:cs typeface="Times New Roman" pitchFamily="18" charset="0"/>
              </a:rPr>
              <a:t>Webster’s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: kindly or grateful thoughts; an expression of gratitude</a:t>
            </a:r>
            <a:r>
              <a:rPr lang="en-US" sz="2000" dirty="0" smtClean="0"/>
              <a:t>  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i="1" u="sng" dirty="0" smtClean="0">
                <a:latin typeface="Times New Roman" pitchFamily="18" charset="0"/>
                <a:cs typeface="Times New Roman" pitchFamily="18" charset="0"/>
              </a:rPr>
              <a:t>Am. Heritage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: Grateful feelings or thoughts; gratitude</a:t>
            </a:r>
          </a:p>
          <a:p>
            <a:pPr lvl="1">
              <a:spcAft>
                <a:spcPts val="600"/>
              </a:spcAft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Synonyms &amp; Antonyms</a:t>
            </a:r>
          </a:p>
          <a:p>
            <a:pPr marL="914400" lvl="3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i="1" u="sng" dirty="0" smtClean="0">
                <a:latin typeface="Times New Roman" pitchFamily="18" charset="0"/>
                <a:cs typeface="Times New Roman" pitchFamily="18" charset="0"/>
              </a:rPr>
              <a:t>Similar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: grateful, appreciative, gratitude, pleased, gratified, satisfied </a:t>
            </a:r>
          </a:p>
          <a:p>
            <a:pPr marL="914400" lvl="3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i="1" u="sng" dirty="0" smtClean="0">
                <a:latin typeface="Times New Roman" pitchFamily="18" charset="0"/>
                <a:cs typeface="Times New Roman" pitchFamily="18" charset="0"/>
              </a:rPr>
              <a:t>Opposite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: ungrateful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unappreciative, dissatisfied </a:t>
            </a:r>
            <a:endParaRPr lang="en-US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81000" y="304800"/>
            <a:ext cx="8763000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/>
              <a:t>I.  </a:t>
            </a:r>
            <a:r>
              <a:rPr lang="en-US" sz="2800" b="1" u="sng" dirty="0" smtClean="0"/>
              <a:t>God’s People and Thankfulness</a:t>
            </a:r>
            <a:endParaRPr lang="en-US" sz="2800" b="1" dirty="0"/>
          </a:p>
          <a:p>
            <a:endParaRPr lang="en-US" sz="1000" b="1" dirty="0"/>
          </a:p>
          <a:p>
            <a:pPr>
              <a:spcAft>
                <a:spcPts val="600"/>
              </a:spcAft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B. Old Testament: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Commanded &amp; Part of Worship</a:t>
            </a:r>
          </a:p>
          <a:p>
            <a:pPr marL="1143000" lvl="2" indent="-2286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Peace Offering could be for Thanksgiving – </a:t>
            </a:r>
            <a:r>
              <a:rPr lang="en-US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Lev 3, 7:11-15</a:t>
            </a:r>
          </a:p>
          <a:p>
            <a:pPr marL="1143000" lvl="2" indent="-2286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Ps 50:14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– “Offer to God thanksgiving, And pay your vows to the Most High.”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Examples: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143000" lvl="2" indent="-2286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i="1" u="sng" dirty="0" smtClean="0">
                <a:latin typeface="Times New Roman" pitchFamily="18" charset="0"/>
                <a:cs typeface="Times New Roman" pitchFamily="18" charset="0"/>
              </a:rPr>
              <a:t>Abraham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 - Promise of Isaac – </a:t>
            </a:r>
            <a:r>
              <a:rPr lang="en-US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Rom 4:20</a:t>
            </a:r>
          </a:p>
          <a:p>
            <a:pPr marL="1143000" lvl="2" indent="-2286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i="1" u="sng" dirty="0" smtClean="0">
                <a:latin typeface="Times New Roman" pitchFamily="18" charset="0"/>
                <a:cs typeface="Times New Roman" pitchFamily="18" charset="0"/>
              </a:rPr>
              <a:t>Moses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– Song of Deliverance from Egypt, </a:t>
            </a:r>
            <a:r>
              <a:rPr lang="en-US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Ex. 15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1143000" lvl="2" indent="-2286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i="1" u="sng" dirty="0" smtClean="0">
                <a:latin typeface="Times New Roman" pitchFamily="18" charset="0"/>
                <a:cs typeface="Times New Roman" pitchFamily="18" charset="0"/>
              </a:rPr>
              <a:t>Deborah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– After defeating the Canaanites  </a:t>
            </a:r>
            <a:r>
              <a:rPr lang="en-US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Judges 5</a:t>
            </a:r>
          </a:p>
          <a:p>
            <a:pPr marL="1143000" lvl="2" indent="-2286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i="1" u="sng" dirty="0" smtClean="0">
                <a:latin typeface="Times New Roman" pitchFamily="18" charset="0"/>
                <a:cs typeface="Times New Roman" pitchFamily="18" charset="0"/>
              </a:rPr>
              <a:t>Hannah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– Birth of Samuel  </a:t>
            </a:r>
            <a:r>
              <a:rPr lang="en-US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Sam. 2:1-10</a:t>
            </a:r>
          </a:p>
          <a:p>
            <a:pPr marL="1143000" lvl="2" indent="-2286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i="1" u="sng" dirty="0" smtClean="0">
                <a:latin typeface="Times New Roman" pitchFamily="18" charset="0"/>
                <a:cs typeface="Times New Roman" pitchFamily="18" charset="0"/>
              </a:rPr>
              <a:t>David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– “thanks or praises”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~175 times in Psalms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;  </a:t>
            </a:r>
            <a:r>
              <a:rPr lang="en-US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Ps 100, 107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136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; Song of Deliverance ,</a:t>
            </a:r>
            <a:r>
              <a:rPr lang="en-US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Sam 22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, ark retuned to tabernacle </a:t>
            </a:r>
            <a:r>
              <a:rPr lang="en-US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0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Chr</a:t>
            </a:r>
            <a:r>
              <a:rPr lang="en-US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16</a:t>
            </a:r>
          </a:p>
          <a:p>
            <a:pPr marL="1143000" lvl="2" indent="-2286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i="1" u="sng" dirty="0" smtClean="0">
                <a:latin typeface="Times New Roman" pitchFamily="18" charset="0"/>
                <a:cs typeface="Times New Roman" pitchFamily="18" charset="0"/>
              </a:rPr>
              <a:t>Daniel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– After dream revealed, </a:t>
            </a:r>
            <a:r>
              <a:rPr lang="en-US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Dan. 2:20-23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; Habit in Prayer, </a:t>
            </a:r>
            <a:r>
              <a:rPr lang="en-US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6:10</a:t>
            </a:r>
          </a:p>
          <a:p>
            <a:pPr marL="1143000" lvl="2" indent="-2286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i="1" u="sng" dirty="0" smtClean="0">
                <a:latin typeface="Times New Roman" pitchFamily="18" charset="0"/>
                <a:cs typeface="Times New Roman" pitchFamily="18" charset="0"/>
              </a:rPr>
              <a:t>Nehemiah &amp; Israel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– Wall of Jerusalem rebuilt, </a:t>
            </a:r>
            <a:r>
              <a:rPr lang="en-US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Nehemiah 12</a:t>
            </a:r>
            <a:endParaRPr lang="en-US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81000" y="304800"/>
            <a:ext cx="8305800" cy="607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I.  </a:t>
            </a:r>
            <a:r>
              <a:rPr lang="en-US" sz="2800" b="1" u="sng" dirty="0" smtClean="0"/>
              <a:t>God’s People and Thankfulness</a:t>
            </a:r>
            <a:endParaRPr lang="en-US" sz="2800" b="1" dirty="0"/>
          </a:p>
          <a:p>
            <a:endParaRPr lang="en-US" sz="1000" b="1" dirty="0"/>
          </a:p>
          <a:p>
            <a:pPr>
              <a:spcAft>
                <a:spcPts val="600"/>
              </a:spcAft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C. New Testament: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Commanded</a:t>
            </a:r>
          </a:p>
          <a:p>
            <a:pPr marL="1143000" lvl="2" indent="-2286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Hebrews 13:15 </a:t>
            </a:r>
            <a:r>
              <a:rPr lang="en-US" sz="20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Therefore by Him let us continually offer the sacrifice of praise to God, that is, the fruit of our lips, </a:t>
            </a:r>
            <a:r>
              <a:rPr lang="en-US" sz="2000" i="1" u="sng" dirty="0">
                <a:latin typeface="Times New Roman" pitchFamily="18" charset="0"/>
                <a:cs typeface="Times New Roman" pitchFamily="18" charset="0"/>
              </a:rPr>
              <a:t>giving thanks to His name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143000" lvl="2" indent="-2286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Philippians 4:6 </a:t>
            </a:r>
            <a:r>
              <a:rPr lang="en-US" sz="20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Be anxious for nothing, but in everything by prayer and supplication, </a:t>
            </a:r>
            <a:r>
              <a:rPr lang="en-US" sz="2000" i="1" u="sng" dirty="0">
                <a:latin typeface="Times New Roman" pitchFamily="18" charset="0"/>
                <a:cs typeface="Times New Roman" pitchFamily="18" charset="0"/>
              </a:rPr>
              <a:t>with thanksgiving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, let your requests be made known to God; </a:t>
            </a:r>
          </a:p>
          <a:p>
            <a:pPr marL="1143000" lvl="2" indent="-2286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Colossians 3:15 </a:t>
            </a:r>
            <a:r>
              <a:rPr lang="en-US" sz="20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And let the peace of God rule in your hearts, to which also you were called in one body; </a:t>
            </a:r>
            <a:r>
              <a:rPr lang="en-US" sz="2000" i="1" u="sng" dirty="0">
                <a:latin typeface="Times New Roman" pitchFamily="18" charset="0"/>
                <a:cs typeface="Times New Roman" pitchFamily="18" charset="0"/>
              </a:rPr>
              <a:t>and be thankful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Col 3:17, 4:2</a:t>
            </a:r>
          </a:p>
          <a:p>
            <a:pPr marL="685800" lvl="1" indent="-228600">
              <a:spcAft>
                <a:spcPts val="60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Examples</a:t>
            </a:r>
          </a:p>
          <a:p>
            <a:pPr marL="1143000" lvl="2" indent="-2286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i="1" u="sng" dirty="0" smtClean="0">
                <a:latin typeface="Times New Roman" pitchFamily="18" charset="0"/>
                <a:cs typeface="Times New Roman" pitchFamily="18" charset="0"/>
              </a:rPr>
              <a:t>JESUS!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– His Father’s will was done, </a:t>
            </a:r>
            <a:r>
              <a:rPr lang="en-US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Mt 11:25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; Food, </a:t>
            </a:r>
            <a:r>
              <a:rPr lang="en-US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Mk 8:6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; His Father’s Attention , </a:t>
            </a:r>
            <a:r>
              <a:rPr lang="en-US" sz="20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Jn</a:t>
            </a:r>
            <a:r>
              <a:rPr lang="en-US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11:41</a:t>
            </a:r>
          </a:p>
          <a:p>
            <a:pPr marL="1143000" lvl="2" indent="-2286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i="1" u="sng" dirty="0" smtClean="0">
                <a:latin typeface="Times New Roman" pitchFamily="18" charset="0"/>
                <a:cs typeface="Times New Roman" pitchFamily="18" charset="0"/>
              </a:rPr>
              <a:t>Paul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– NUMEROUS references to his thankfulness!  </a:t>
            </a:r>
            <a:r>
              <a:rPr lang="en-US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Tim 1:12ff,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en-US" sz="20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381000" y="304800"/>
            <a:ext cx="85344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/>
              <a:t>II.  </a:t>
            </a:r>
            <a:r>
              <a:rPr lang="en-US" sz="2800" b="1" u="sng" dirty="0"/>
              <a:t>Psalm 136 - David’s Psalm of Thanksgiving</a:t>
            </a:r>
            <a:r>
              <a:rPr lang="en-US" sz="2800" b="1" dirty="0"/>
              <a:t>!</a:t>
            </a:r>
          </a:p>
          <a:p>
            <a:endParaRPr lang="en-US" sz="2000" b="1" dirty="0"/>
          </a:p>
          <a:p>
            <a:pPr lvl="1">
              <a:spcAft>
                <a:spcPts val="1200"/>
              </a:spcAft>
            </a:pPr>
            <a:r>
              <a:rPr lang="en-US" sz="2600" b="1" i="1" dirty="0"/>
              <a:t>A.  Background…</a:t>
            </a:r>
            <a:endParaRPr lang="en-US" sz="800" b="1" i="1" dirty="0"/>
          </a:p>
          <a:p>
            <a:pPr marL="1366838" lvl="2" indent="-452438">
              <a:spcAft>
                <a:spcPts val="1200"/>
              </a:spcAft>
            </a:pPr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Similar to 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Ps 106, Ps 107, Ps 118</a:t>
            </a:r>
          </a:p>
          <a:p>
            <a:pPr marL="1366838" lvl="2" indent="-452438">
              <a:spcAft>
                <a:spcPts val="1200"/>
              </a:spcAft>
            </a:pPr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  Has a very a unique poetic mechanism… 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“His mercy endures forever”</a:t>
            </a:r>
          </a:p>
          <a:p>
            <a:pPr marL="1366838" lvl="2" indent="-452438">
              <a:spcAft>
                <a:spcPts val="1200"/>
              </a:spcAft>
            </a:pPr>
            <a:r>
              <a:rPr 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Mercy </a:t>
            </a:r>
            <a:r>
              <a:rPr lang="en-US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 goodness, kindness, faithfulness </a:t>
            </a:r>
          </a:p>
          <a:p>
            <a:pPr marL="1366838" lvl="2" indent="-452438">
              <a:spcAft>
                <a:spcPts val="1200"/>
              </a:spcAft>
            </a:pPr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3. Possibly written by David; 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Chr. 16:7,34,41 </a:t>
            </a:r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(Ark)</a:t>
            </a:r>
          </a:p>
          <a:p>
            <a:pPr marL="1366838" lvl="2" indent="-452438">
              <a:spcAft>
                <a:spcPts val="1200"/>
              </a:spcAft>
            </a:pPr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4. Possibly used by Solomon: 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</a:t>
            </a: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Chr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7:3-6  </a:t>
            </a:r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(Temple</a:t>
            </a:r>
            <a:r>
              <a:rPr lang="en-US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en-US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366838" lvl="2" indent="-452438">
              <a:spcAft>
                <a:spcPts val="1200"/>
              </a:spcAft>
            </a:pPr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5. Psalm </a:t>
            </a:r>
            <a:r>
              <a:rPr lang="en-US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enumerates many reasons to thank God</a:t>
            </a:r>
          </a:p>
          <a:p>
            <a:pPr lvl="1"/>
            <a:r>
              <a:rPr lang="en-US" sz="2600" b="1" i="1" dirty="0" smtClean="0"/>
              <a:t>B</a:t>
            </a:r>
            <a:r>
              <a:rPr lang="en-US" sz="2600" b="1" i="1" dirty="0"/>
              <a:t>.  </a:t>
            </a:r>
            <a:r>
              <a:rPr lang="en-US" sz="2600" b="1" i="1" dirty="0">
                <a:solidFill>
                  <a:srgbClr val="C00000"/>
                </a:solidFill>
              </a:rPr>
              <a:t>Psalm 136…</a:t>
            </a:r>
          </a:p>
          <a:p>
            <a:pPr lvl="1"/>
            <a:endParaRPr lang="en-US" sz="800" b="1" i="1" dirty="0"/>
          </a:p>
          <a:p>
            <a:pPr marL="1366838" lvl="2" indent="-452438"/>
            <a:endParaRPr lang="en-US" sz="18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610600" cy="653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PSALM 136</a:t>
            </a:r>
          </a:p>
          <a:p>
            <a:endParaRPr lang="en-US" sz="800" b="1" i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sz="18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Oh, give thanks to the LORD, for He is good! For His mercy endures forever. 2  Oh, give thanks to the God of gods! For His mercy endures forever. 3  Oh, give thanks to the Lord of lords! For His mercy endures forever: 4  To Him who alone does great wonders, For His mercy endures forever; 5  To Him who by wisdom made the heavens, For His mercy endures forever; 6  To Him who laid out the earth above the waters, For His mercy endures forever; 7  To Him who made great lights, For His mercy endures forever— 8  The sun to rule by day, For His mercy endures forever; 9  The moon and stars to rule by night, For His mercy endures forever. 10 To Him who struck Egypt in their firstborn, For His mercy endures forever; 11  And brought out Israel from among them, For His mercy endures forever; 12  With a strong hand, and with an outstretched arm, For His mercy endures forever; 13  To Him who divided the Red Sea in two, For His mercy endures forever; 14  And made Israel pass through the midst of it, For His mercy endures forever; 15  But overthrew Pharaoh and his army in the Red Sea, For His mercy endures forever; 16  To Him who led His people through the wilderness, For His mercy endures forever; 17  To Him who struck down great kings, For His mercy endures forever; 18  And slew famous kings, For His mercy endures forever— 19  </a:t>
            </a:r>
            <a:r>
              <a:rPr lang="en-US" sz="18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Sihon</a:t>
            </a:r>
            <a:r>
              <a:rPr lang="en-US" sz="18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king of the Amorites, For His mercy endures forever; 20  And </a:t>
            </a:r>
            <a:r>
              <a:rPr lang="en-US" sz="18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Og</a:t>
            </a:r>
            <a:r>
              <a:rPr lang="en-US" sz="18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king of Bashan, For His mercy endures forever— 21  And gave their land as a heritage, For His mercy endures forever; 22  A heritage to Israel His servant, For His mercy endures forever. 23 Who remembered us in our lowly state, For His mercy endures forever; 24  And rescued us from our enemies, For His mercy endures forever; 25  Who gives food to all flesh, For His mercy endures forever. 26  Oh, give thanks to the God of heaven! For His mercy endures forever.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52400" y="152400"/>
            <a:ext cx="8763000" cy="65532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610600" cy="653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PSALM 136</a:t>
            </a:r>
          </a:p>
          <a:p>
            <a:endParaRPr lang="en-US" sz="800" b="1" i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sz="18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Oh, give thanks to the LORD, for He is good! </a:t>
            </a:r>
            <a:r>
              <a:rPr lang="en-US" sz="1800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His mercy endures forever</a:t>
            </a:r>
            <a:r>
              <a:rPr lang="en-US" sz="18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2  Oh, give thanks to the God of gods! </a:t>
            </a:r>
            <a:r>
              <a:rPr lang="en-US" sz="1800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His mercy endures forever</a:t>
            </a:r>
            <a:r>
              <a:rPr lang="en-US" sz="18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3  Oh, give thanks to the Lord of lords! </a:t>
            </a:r>
            <a:r>
              <a:rPr lang="en-US" sz="1800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His mercy endures forever</a:t>
            </a:r>
            <a:r>
              <a:rPr lang="en-US" sz="18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4  To Him who alone does great wonders, </a:t>
            </a:r>
            <a:r>
              <a:rPr lang="en-US" sz="1800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His mercy endures forever</a:t>
            </a:r>
            <a:r>
              <a:rPr lang="en-US" sz="18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 5  To Him who by wisdom made the heavens, </a:t>
            </a:r>
            <a:r>
              <a:rPr lang="en-US" sz="1800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His mercy endures forever</a:t>
            </a:r>
            <a:r>
              <a:rPr lang="en-US" sz="18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 6  To Him who laid out the earth above the waters, </a:t>
            </a:r>
            <a:r>
              <a:rPr lang="en-US" sz="1800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His mercy endures forever</a:t>
            </a:r>
            <a:r>
              <a:rPr lang="en-US" sz="18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 7  To Him who made great lights, </a:t>
            </a:r>
            <a:r>
              <a:rPr lang="en-US" sz="1800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His mercy endures forever</a:t>
            </a:r>
            <a:r>
              <a:rPr lang="en-US" sz="18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— 8  The sun to rule by day, </a:t>
            </a:r>
            <a:r>
              <a:rPr lang="en-US" sz="1800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His mercy endures forever</a:t>
            </a:r>
            <a:r>
              <a:rPr lang="en-US" sz="18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 9  The moon and stars to rule by night, </a:t>
            </a:r>
            <a:r>
              <a:rPr lang="en-US" sz="1800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His mercy endures forever</a:t>
            </a:r>
            <a:r>
              <a:rPr lang="en-US" sz="18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10 To Him who struck Egypt in their firstborn, </a:t>
            </a:r>
            <a:r>
              <a:rPr lang="en-US" sz="1800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His mercy endures forever</a:t>
            </a:r>
            <a:r>
              <a:rPr lang="en-US" sz="18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 11  And brought out Israel from among them, </a:t>
            </a:r>
            <a:r>
              <a:rPr lang="en-US" sz="1800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His mercy endures forever</a:t>
            </a:r>
            <a:r>
              <a:rPr lang="en-US" sz="18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 12  With a strong hand, and with an outstretched arm, </a:t>
            </a:r>
            <a:r>
              <a:rPr lang="en-US" sz="1800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His mercy endures forever</a:t>
            </a:r>
            <a:r>
              <a:rPr lang="en-US" sz="18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 13  To Him who divided the Red Sea in two, </a:t>
            </a:r>
            <a:r>
              <a:rPr lang="en-US" sz="1800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His mercy endures forever</a:t>
            </a:r>
            <a:r>
              <a:rPr lang="en-US" sz="18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 14  And made Israel pass through the midst of it, </a:t>
            </a:r>
            <a:r>
              <a:rPr lang="en-US" sz="1800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His mercy endures forever</a:t>
            </a:r>
            <a:r>
              <a:rPr lang="en-US" sz="18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 15  But overthrew Pharaoh and his army in the Red Sea, </a:t>
            </a:r>
            <a:r>
              <a:rPr lang="en-US" sz="1800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His mercy endures forever</a:t>
            </a:r>
            <a:r>
              <a:rPr lang="en-US" sz="18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 16  To Him who led His people through the wilderness, </a:t>
            </a:r>
            <a:r>
              <a:rPr lang="en-US" sz="1800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His mercy endures forever</a:t>
            </a:r>
            <a:r>
              <a:rPr lang="en-US" sz="18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 17  To Him who struck down great kings, </a:t>
            </a:r>
            <a:r>
              <a:rPr lang="en-US" sz="1800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His mercy endures forever</a:t>
            </a:r>
            <a:r>
              <a:rPr lang="en-US" sz="18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 18  And slew famous kings, </a:t>
            </a:r>
            <a:r>
              <a:rPr lang="en-US" sz="1800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His mercy endures forever</a:t>
            </a:r>
            <a:r>
              <a:rPr lang="en-US" sz="18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— 19  </a:t>
            </a:r>
            <a:r>
              <a:rPr lang="en-US" sz="18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Sihon</a:t>
            </a:r>
            <a:r>
              <a:rPr lang="en-US" sz="18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king of the Amorites, </a:t>
            </a:r>
            <a:r>
              <a:rPr lang="en-US" sz="1800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His mercy endures forever</a:t>
            </a:r>
            <a:r>
              <a:rPr lang="en-US" sz="18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 20  And </a:t>
            </a:r>
            <a:r>
              <a:rPr lang="en-US" sz="18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Og</a:t>
            </a:r>
            <a:r>
              <a:rPr lang="en-US" sz="18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king of Bashan, </a:t>
            </a:r>
            <a:r>
              <a:rPr lang="en-US" sz="1800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His mercy endures forever</a:t>
            </a:r>
            <a:r>
              <a:rPr lang="en-US" sz="18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— 21  And gave their land as a heritage, </a:t>
            </a:r>
            <a:r>
              <a:rPr lang="en-US" sz="1800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His mercy endures forever</a:t>
            </a:r>
            <a:r>
              <a:rPr lang="en-US" sz="18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 22  A heritage to Israel His servant, </a:t>
            </a:r>
            <a:r>
              <a:rPr lang="en-US" sz="1800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His mercy endures forever</a:t>
            </a:r>
            <a:r>
              <a:rPr lang="en-US" sz="18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23 Who remembered us in our lowly state, </a:t>
            </a:r>
            <a:r>
              <a:rPr lang="en-US" sz="1800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His mercy endures forever</a:t>
            </a:r>
            <a:r>
              <a:rPr lang="en-US" sz="18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 24  And rescued us from our enemies, </a:t>
            </a:r>
            <a:r>
              <a:rPr lang="en-US" sz="1800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His mercy endures forever</a:t>
            </a:r>
            <a:r>
              <a:rPr lang="en-US" sz="18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 25  Who gives food to all flesh, </a:t>
            </a:r>
            <a:r>
              <a:rPr lang="en-US" sz="1800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His mercy endures forever</a:t>
            </a:r>
            <a:r>
              <a:rPr lang="en-US" sz="18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26  Oh, give thanks to the God of heaven! </a:t>
            </a:r>
            <a:r>
              <a:rPr lang="en-US" sz="1800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His mercy endures forever</a:t>
            </a:r>
            <a:r>
              <a:rPr lang="en-US" sz="18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52400" y="152400"/>
            <a:ext cx="8763000" cy="65532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</TotalTime>
  <Words>3156</Words>
  <Application>Microsoft Office PowerPoint</Application>
  <PresentationFormat>On-screen Show (4:3)</PresentationFormat>
  <Paragraphs>224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Capps Family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 Capps</dc:creator>
  <cp:lastModifiedBy>church of Christ</cp:lastModifiedBy>
  <cp:revision>27</cp:revision>
  <dcterms:created xsi:type="dcterms:W3CDTF">2002-11-29T04:03:33Z</dcterms:created>
  <dcterms:modified xsi:type="dcterms:W3CDTF">2018-01-15T01:28:07Z</dcterms:modified>
</cp:coreProperties>
</file>