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5" r:id="rId2"/>
    <p:sldId id="367" r:id="rId3"/>
    <p:sldId id="366" r:id="rId4"/>
    <p:sldId id="419" r:id="rId5"/>
    <p:sldId id="446" r:id="rId6"/>
    <p:sldId id="447" r:id="rId7"/>
    <p:sldId id="448" r:id="rId8"/>
    <p:sldId id="436" r:id="rId9"/>
    <p:sldId id="457" r:id="rId10"/>
    <p:sldId id="450" r:id="rId11"/>
    <p:sldId id="449" r:id="rId12"/>
    <p:sldId id="451" r:id="rId13"/>
    <p:sldId id="452" r:id="rId14"/>
    <p:sldId id="458" r:id="rId15"/>
    <p:sldId id="453" r:id="rId16"/>
    <p:sldId id="437" r:id="rId17"/>
    <p:sldId id="454" r:id="rId18"/>
    <p:sldId id="455" r:id="rId19"/>
    <p:sldId id="45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FF"/>
    <a:srgbClr val="993300"/>
    <a:srgbClr val="FFFF00"/>
    <a:srgbClr val="FFCC00"/>
    <a:srgbClr val="C0C0C0"/>
    <a:srgbClr val="99FF33"/>
    <a:srgbClr val="EAEAEA"/>
    <a:srgbClr val="F8F8F8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2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0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2Ti3.16&amp;off=0&amp;ctx=is+in+Christ+Jesus.%0a~16%C2%A0u%EF%BB%BFAll+Scripture+i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2Ti3.16&amp;off=0&amp;ctx=is+in+Christ+Jesus.%0a~16%C2%A0u%EF%BB%BFAll+Scripture+i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2Ti3.16&amp;off=0&amp;ctx=is+in+Christ+Jesus.%0a~16%C2%A0u%EF%BB%BFAll+Scripture+i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300990" y="990600"/>
            <a:ext cx="4572000" cy="213360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7000">
                <a:schemeClr val="accent1">
                  <a:lumMod val="45000"/>
                  <a:lumOff val="55000"/>
                </a:schemeClr>
              </a:gs>
              <a:gs pos="6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Inspiration</a:t>
            </a:r>
            <a:br>
              <a:rPr lang="en-US" sz="4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4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and</a:t>
            </a:r>
            <a:br>
              <a:rPr lang="en-US" sz="4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4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Inerrancy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307" y="685800"/>
            <a:ext cx="7153093" cy="533400"/>
          </a:xfrm>
          <a:solidFill>
            <a:schemeClr val="tx1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Does The Bible Claim For Itself?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F99476B-00F2-4D21-8E50-26A21EA01F22}"/>
              </a:ext>
            </a:extLst>
          </p:cNvPr>
          <p:cNvSpPr txBox="1">
            <a:spLocks/>
          </p:cNvSpPr>
          <p:nvPr/>
        </p:nvSpPr>
        <p:spPr bwMode="auto">
          <a:xfrm>
            <a:off x="1005590" y="2057400"/>
            <a:ext cx="7153093" cy="1219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What Is Inerrancy?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F439404-094F-4485-9FA1-B8EBC9D024D3}"/>
              </a:ext>
            </a:extLst>
          </p:cNvPr>
          <p:cNvSpPr txBox="1">
            <a:spLocks/>
          </p:cNvSpPr>
          <p:nvPr/>
        </p:nvSpPr>
        <p:spPr bwMode="auto">
          <a:xfrm>
            <a:off x="1005590" y="1371600"/>
            <a:ext cx="7153093" cy="533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What Is The Extent Of God’s Inspiration?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614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Inerrant: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wholly true; w/o mistake; error free.  Everything writers affirm is truthful and trustworthy. 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Includes statements about . . 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is not a geography book, but is accurate in every reference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C168015-AB33-4712-B03B-4CD0FCA8063C}"/>
              </a:ext>
            </a:extLst>
          </p:cNvPr>
          <p:cNvSpPr/>
          <p:nvPr/>
        </p:nvSpPr>
        <p:spPr>
          <a:xfrm>
            <a:off x="472190" y="2590800"/>
            <a:ext cx="2701636" cy="838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SCIENCE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FDAC5D-3CEA-40BF-A81A-406CBE25DEC1}"/>
              </a:ext>
            </a:extLst>
          </p:cNvPr>
          <p:cNvSpPr/>
          <p:nvPr/>
        </p:nvSpPr>
        <p:spPr>
          <a:xfrm>
            <a:off x="3226974" y="2590800"/>
            <a:ext cx="2701636" cy="838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HISTORY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203ED6-9D7C-4A16-88B4-1B41F4955686}"/>
              </a:ext>
            </a:extLst>
          </p:cNvPr>
          <p:cNvSpPr/>
          <p:nvPr/>
        </p:nvSpPr>
        <p:spPr>
          <a:xfrm>
            <a:off x="5985164" y="2590800"/>
            <a:ext cx="2701636" cy="838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GEOGRAPHY</a:t>
            </a:r>
          </a:p>
        </p:txBody>
      </p:sp>
    </p:spTree>
    <p:extLst>
      <p:ext uri="{BB962C8B-B14F-4D97-AF65-F5344CB8AC3E}">
        <p14:creationId xmlns:p14="http://schemas.microsoft.com/office/powerpoint/2010/main" val="234529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Inerrant: </a:t>
            </a:r>
            <a:r>
              <a:rPr lang="en-US" sz="31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wholly true; w/o mistake; error free.  Everything writers affirm is truthful and trustworthy. </a:t>
            </a:r>
            <a:endParaRPr lang="en-US" altLang="en-US" sz="31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10:35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203ED6-9D7C-4A16-88B4-1B41F4955686}"/>
              </a:ext>
            </a:extLst>
          </p:cNvPr>
          <p:cNvSpPr/>
          <p:nvPr/>
        </p:nvSpPr>
        <p:spPr>
          <a:xfrm>
            <a:off x="1386136" y="2667000"/>
            <a:ext cx="6386718" cy="1752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Cannot be broken:</a:t>
            </a:r>
          </a:p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annulled, shown to be in error, deprived of binding authority.</a:t>
            </a:r>
          </a:p>
        </p:txBody>
      </p:sp>
    </p:spTree>
    <p:extLst>
      <p:ext uri="{BB962C8B-B14F-4D97-AF65-F5344CB8AC3E}">
        <p14:creationId xmlns:p14="http://schemas.microsoft.com/office/powerpoint/2010/main" val="217883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Inerrant: </a:t>
            </a:r>
            <a:r>
              <a:rPr lang="en-US" sz="31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wholly true; w/o mistake; error free.  Everything writers affirm is truthful and trustworthy. </a:t>
            </a:r>
            <a:endParaRPr lang="en-US" altLang="en-US" sz="31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Inerrancy applies to original copies of Scripture, NOT later copies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Hand-copy book of John . . .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Sam.23:8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Bulletins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AFED003-FCFA-4B86-A3C9-627D4F792554}"/>
              </a:ext>
            </a:extLst>
          </p:cNvPr>
          <p:cNvSpPr/>
          <p:nvPr/>
        </p:nvSpPr>
        <p:spPr>
          <a:xfrm>
            <a:off x="832636" y="4724400"/>
            <a:ext cx="7508709" cy="1752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400" b="1" dirty="0">
                <a:solidFill>
                  <a:srgbClr val="FFFF00"/>
                </a:solidFill>
              </a:rPr>
              <a:t>1. </a:t>
            </a:r>
            <a:r>
              <a:rPr lang="en-US" sz="3000" dirty="0">
                <a:solidFill>
                  <a:schemeClr val="bg1"/>
                </a:solidFill>
              </a:rPr>
              <a:t>We can discover original words.</a:t>
            </a:r>
          </a:p>
          <a:p>
            <a:pPr algn="ctr">
              <a:spcAft>
                <a:spcPts val="600"/>
              </a:spcAft>
            </a:pPr>
            <a:r>
              <a:rPr lang="en-US" sz="2400" b="1" dirty="0">
                <a:solidFill>
                  <a:srgbClr val="FFFF00"/>
                </a:solidFill>
              </a:rPr>
              <a:t>2. </a:t>
            </a:r>
            <a:r>
              <a:rPr lang="en-US" sz="3000" dirty="0">
                <a:solidFill>
                  <a:schemeClr val="bg1"/>
                </a:solidFill>
              </a:rPr>
              <a:t>Copyists’ errors do not affect doctrine.</a:t>
            </a:r>
          </a:p>
          <a:p>
            <a:pPr algn="ctr"/>
            <a:r>
              <a:rPr lang="en-US" sz="2400" b="1" dirty="0">
                <a:solidFill>
                  <a:srgbClr val="FFFF00"/>
                </a:solidFill>
              </a:rPr>
              <a:t>3. </a:t>
            </a:r>
            <a:r>
              <a:rPr lang="en-US" sz="3000" dirty="0">
                <a:solidFill>
                  <a:schemeClr val="bg1"/>
                </a:solidFill>
              </a:rPr>
              <a:t>Virtually includes accurate translations.</a:t>
            </a:r>
          </a:p>
        </p:txBody>
      </p:sp>
    </p:spTree>
    <p:extLst>
      <p:ext uri="{BB962C8B-B14F-4D97-AF65-F5344CB8AC3E}">
        <p14:creationId xmlns:p14="http://schemas.microsoft.com/office/powerpoint/2010/main" val="52401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Aunt Sally’s apple pie recipe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Heat oven to 425ºF.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Mix sugar, flour, and salt. 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Stir in apples.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Roll pastry.  Fold and cut slits...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Bake 50 minutes or until crust is brown and juice bubbles out.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541E63A-7363-4E50-B419-0E242FFDB8F1}"/>
              </a:ext>
            </a:extLst>
          </p:cNvPr>
          <p:cNvSpPr/>
          <p:nvPr/>
        </p:nvSpPr>
        <p:spPr>
          <a:xfrm>
            <a:off x="3429000" y="914400"/>
            <a:ext cx="1371600" cy="6096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672DC55-0DA0-440A-9123-FD8C80B0EDF3}"/>
              </a:ext>
            </a:extLst>
          </p:cNvPr>
          <p:cNvSpPr/>
          <p:nvPr/>
        </p:nvSpPr>
        <p:spPr>
          <a:xfrm>
            <a:off x="2209800" y="2133600"/>
            <a:ext cx="1371600" cy="6096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C621000-D002-43E9-B183-86089E1091EF}"/>
              </a:ext>
            </a:extLst>
          </p:cNvPr>
          <p:cNvSpPr/>
          <p:nvPr/>
        </p:nvSpPr>
        <p:spPr>
          <a:xfrm>
            <a:off x="1807694" y="3276600"/>
            <a:ext cx="774233" cy="6096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9FB5145-E693-486C-8712-4E5A6446548C}"/>
              </a:ext>
            </a:extLst>
          </p:cNvPr>
          <p:cNvSpPr/>
          <p:nvPr/>
        </p:nvSpPr>
        <p:spPr>
          <a:xfrm>
            <a:off x="2611303" y="3736299"/>
            <a:ext cx="2429874" cy="6096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1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307" y="685800"/>
            <a:ext cx="7153093" cy="533400"/>
          </a:xfrm>
          <a:solidFill>
            <a:schemeClr val="tx1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Does The Bible Claim For Itself?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F99476B-00F2-4D21-8E50-26A21EA01F22}"/>
              </a:ext>
            </a:extLst>
          </p:cNvPr>
          <p:cNvSpPr txBox="1">
            <a:spLocks/>
          </p:cNvSpPr>
          <p:nvPr/>
        </p:nvSpPr>
        <p:spPr bwMode="auto">
          <a:xfrm>
            <a:off x="1005590" y="2743200"/>
            <a:ext cx="7153093" cy="1219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Answering Misunderstandings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F439404-094F-4485-9FA1-B8EBC9D024D3}"/>
              </a:ext>
            </a:extLst>
          </p:cNvPr>
          <p:cNvSpPr txBox="1">
            <a:spLocks/>
          </p:cNvSpPr>
          <p:nvPr/>
        </p:nvSpPr>
        <p:spPr bwMode="auto">
          <a:xfrm>
            <a:off x="1005590" y="1371600"/>
            <a:ext cx="7153093" cy="533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What Is The Extent Of God’s Inspiration?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B74D5F1-40FC-4A47-AAEA-5CFC1A5E23F1}"/>
              </a:ext>
            </a:extLst>
          </p:cNvPr>
          <p:cNvSpPr txBox="1">
            <a:spLocks/>
          </p:cNvSpPr>
          <p:nvPr/>
        </p:nvSpPr>
        <p:spPr bwMode="auto">
          <a:xfrm>
            <a:off x="1005590" y="2057400"/>
            <a:ext cx="7153093" cy="533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What Is Inerrancy?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700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990" y="457200"/>
            <a:ext cx="8382000" cy="61722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Inerrancy allows for . . .</a:t>
            </a:r>
          </a:p>
          <a:p>
            <a:pPr marL="0" indent="0" defTabSz="569913">
              <a:spcAft>
                <a:spcPts val="900"/>
              </a:spcAft>
              <a:buNone/>
              <a:tabLst>
                <a:tab pos="509588" algn="l"/>
              </a:tabLst>
            </a:pPr>
            <a:r>
              <a:rPr lang="en-US" altLang="en-US" sz="28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Variety in style. 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Ex.20:8-11…  	Dt.5:12-15.</a:t>
            </a:r>
          </a:p>
          <a:p>
            <a:pPr marL="0" indent="0" defTabSz="569913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Mt.16:16;  Mk.8:29;  Lk.9:20</a:t>
            </a:r>
          </a:p>
          <a:p>
            <a:pPr marL="0" indent="0" defTabSz="569913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Variations are compatible with 				inerrancy.  </a:t>
            </a:r>
          </a:p>
          <a:p>
            <a:pPr marL="0" indent="0" defTabSz="509588">
              <a:spcAft>
                <a:spcPts val="4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▪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simple vocabulary; deep</a:t>
            </a:r>
          </a:p>
          <a:p>
            <a:pPr marL="0" indent="0" defTabSz="509588">
              <a:spcAft>
                <a:spcPts val="4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▪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complex vocabulary</a:t>
            </a:r>
          </a:p>
          <a:p>
            <a:pPr marL="0" indent="0" defTabSz="509588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▪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logic </a:t>
            </a:r>
          </a:p>
          <a:p>
            <a:pPr marL="0" indent="0" defTabSz="509588">
              <a:spcAft>
                <a:spcPts val="4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▪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practical 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17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990" y="457200"/>
            <a:ext cx="8382000" cy="61722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Inerrancy allows for . . .</a:t>
            </a:r>
          </a:p>
          <a:p>
            <a:pPr marL="0" indent="0" defTabSz="569913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Variety in style.  </a:t>
            </a:r>
          </a:p>
          <a:p>
            <a:pPr marL="0" indent="0" defTabSz="569913"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Variety in details.</a:t>
            </a:r>
          </a:p>
          <a:p>
            <a:pPr marL="0" indent="0" defTabSz="569913">
              <a:spcAft>
                <a:spcPts val="400"/>
              </a:spcAft>
              <a:buNone/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sometimes spoke Aramaic 			(Mk.5:41); writers wrote Greek.</a:t>
            </a:r>
          </a:p>
          <a:p>
            <a:pPr marL="0" indent="0" defTabSz="569913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Writers could use different words 			to describe same incident.</a:t>
            </a:r>
          </a:p>
          <a:p>
            <a:pPr marL="0" indent="0" defTabSz="569913">
              <a:spcAft>
                <a:spcPts val="9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defTabSz="569913">
              <a:spcAft>
                <a:spcPts val="9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defTabSz="569913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marL="0" indent="0" defTabSz="569913">
              <a:spcAft>
                <a:spcPts val="9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0FBE6A-1288-4E6C-BE82-EC8AB71A0678}"/>
              </a:ext>
            </a:extLst>
          </p:cNvPr>
          <p:cNvSpPr/>
          <p:nvPr/>
        </p:nvSpPr>
        <p:spPr>
          <a:xfrm>
            <a:off x="1524000" y="4572000"/>
            <a:ext cx="2590800" cy="6858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Mark 5:42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515375-7290-4ACF-B511-E7705317D12F}"/>
              </a:ext>
            </a:extLst>
          </p:cNvPr>
          <p:cNvSpPr/>
          <p:nvPr/>
        </p:nvSpPr>
        <p:spPr>
          <a:xfrm>
            <a:off x="5029200" y="4572000"/>
            <a:ext cx="2590800" cy="6858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Luke 8:55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011AC5-FD9E-4FEB-86E5-D62910673C62}"/>
              </a:ext>
            </a:extLst>
          </p:cNvPr>
          <p:cNvSpPr/>
          <p:nvPr/>
        </p:nvSpPr>
        <p:spPr>
          <a:xfrm>
            <a:off x="4313420" y="4572000"/>
            <a:ext cx="533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=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20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990" y="457200"/>
            <a:ext cx="8382000" cy="61722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Inerrancy allows for . . .</a:t>
            </a:r>
          </a:p>
          <a:p>
            <a:pPr marL="0" indent="0" defTabSz="569913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Variety in style.  </a:t>
            </a:r>
          </a:p>
          <a:p>
            <a:pPr marL="0" indent="0" defTabSz="569913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Variety in details.</a:t>
            </a:r>
          </a:p>
          <a:p>
            <a:pPr marL="0" indent="0" defTabSz="569913"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alt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Supplementation &amp; abbreviation.</a:t>
            </a:r>
          </a:p>
          <a:p>
            <a:pPr marL="0" indent="0" defTabSz="569913">
              <a:spcAft>
                <a:spcPts val="400"/>
              </a:spcAft>
              <a:buNone/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	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19:26-27</a:t>
            </a:r>
          </a:p>
          <a:p>
            <a:pPr marL="0" indent="0" defTabSz="569913">
              <a:spcAft>
                <a:spcPts val="4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	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also choose long or short 				version . . .</a:t>
            </a:r>
          </a:p>
          <a:p>
            <a:pPr marL="0" indent="0" defTabSz="569913">
              <a:spcAft>
                <a:spcPts val="4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3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990" y="457200"/>
            <a:ext cx="8382000" cy="61722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Inerrancy allows for . . .</a:t>
            </a:r>
          </a:p>
          <a:p>
            <a:pPr marL="0" indent="0" defTabSz="569913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Variety in style.  </a:t>
            </a:r>
          </a:p>
          <a:p>
            <a:pPr marL="0" indent="0" defTabSz="569913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Variety in details.</a:t>
            </a:r>
          </a:p>
          <a:p>
            <a:pPr marL="0" indent="0" defTabSz="569913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Supplementation &amp; abbreviation.</a:t>
            </a:r>
            <a:endParaRPr lang="en-US" altLang="en-US" sz="2800" dirty="0">
              <a:solidFill>
                <a:schemeClr val="bg1"/>
              </a:solidFill>
            </a:endParaRPr>
          </a:p>
          <a:p>
            <a:pPr marL="0" indent="0" defTabSz="569913"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of non-biblical sources. </a:t>
            </a:r>
          </a:p>
          <a:p>
            <a:pPr marL="0" indent="0" defTabSz="569913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Balaam, pagan prophet, Nu.24:17</a:t>
            </a:r>
          </a:p>
          <a:p>
            <a:pPr marL="0" indent="0" defTabSz="569913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Balaam’s donkey, Nu.22:28</a:t>
            </a:r>
          </a:p>
          <a:p>
            <a:pPr marL="0" indent="0" defTabSz="569913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Caiaphas, Jn.11:50</a:t>
            </a:r>
          </a:p>
          <a:p>
            <a:pPr marL="0" indent="0" defTabSz="569913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d.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Menander, 1 Co.15:33</a:t>
            </a:r>
            <a:endParaRPr lang="en-US" altLang="en-US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68B3C7-CF55-4A19-B21A-B326B857C7CD}"/>
              </a:ext>
            </a:extLst>
          </p:cNvPr>
          <p:cNvSpPr/>
          <p:nvPr/>
        </p:nvSpPr>
        <p:spPr>
          <a:xfrm>
            <a:off x="2055263" y="5791200"/>
            <a:ext cx="5038016" cy="762000"/>
          </a:xfrm>
          <a:prstGeom prst="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“All truth is God’s truth”</a:t>
            </a:r>
          </a:p>
        </p:txBody>
      </p:sp>
    </p:spTree>
    <p:extLst>
      <p:ext uri="{BB962C8B-B14F-4D97-AF65-F5344CB8AC3E}">
        <p14:creationId xmlns:p14="http://schemas.microsoft.com/office/powerpoint/2010/main" val="41621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457200"/>
            <a:ext cx="8229600" cy="6172200"/>
          </a:xfrm>
        </p:spPr>
        <p:txBody>
          <a:bodyPr/>
          <a:lstStyle/>
          <a:p>
            <a:pPr marL="0" indent="0" algn="ctr">
              <a:spcAft>
                <a:spcPts val="8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the Bible flawed or</a:t>
            </a:r>
            <a:b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free from all error?</a:t>
            </a:r>
          </a:p>
          <a:p>
            <a:pPr marL="404813" indent="-404813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it contains mistakes, it cannot fulfill its intended purpose: convey will of God in trustworthy manner.</a:t>
            </a:r>
          </a:p>
          <a:p>
            <a:pPr marL="404813" indent="-404813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mistake in one part implies possibility of mistakes in other parts.</a:t>
            </a:r>
          </a:p>
          <a:p>
            <a:pPr marL="404813" indent="-404813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Bible is mixture of truth and error, how does it differ from other books?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5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307" y="914400"/>
            <a:ext cx="7153093" cy="1219200"/>
          </a:xfrm>
          <a:blipFill>
            <a:blip r:embed="rId2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Does The Bible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Claim For Itself?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76200"/>
            <a:ext cx="8229600" cy="6172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has revealed Himself in . . 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Creation,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Ps.33:6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Revelation,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 Tim.3:16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9804D34-2D3F-4117-889F-20CDF349AEFC}"/>
              </a:ext>
            </a:extLst>
          </p:cNvPr>
          <p:cNvSpPr/>
          <p:nvPr/>
        </p:nvSpPr>
        <p:spPr>
          <a:xfrm>
            <a:off x="472189" y="2286000"/>
            <a:ext cx="5319011" cy="4343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16</a:t>
            </a:r>
            <a:r>
              <a:rPr lang="en-US" sz="3200" dirty="0">
                <a:solidFill>
                  <a:schemeClr val="tx1"/>
                </a:solidFill>
              </a:rPr>
              <a:t> All Scripture is given by inspiration of God, and is profitable for doctrine, for reproof, for correction, for instruction in righteousness, </a:t>
            </a:r>
            <a:r>
              <a:rPr lang="en-US" sz="3200" b="1" baseline="30000" dirty="0">
                <a:solidFill>
                  <a:schemeClr val="tx1"/>
                </a:solidFill>
              </a:rPr>
              <a:t>17</a:t>
            </a:r>
            <a:r>
              <a:rPr lang="en-US" sz="3200" dirty="0">
                <a:solidFill>
                  <a:schemeClr val="tx1"/>
                </a:solidFill>
              </a:rPr>
              <a:t> that the man of God may be complete, thoroughly equipped for every good work</a:t>
            </a:r>
            <a:r>
              <a:rPr lang="en-US" sz="3200" i="1" dirty="0">
                <a:solidFill>
                  <a:schemeClr val="tx1"/>
                </a:solidFill>
              </a:rPr>
              <a:t>.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  <a:hlinkClick r:id="rId3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2D3B76B-FF67-4FA1-BF56-5164D3F4706B}"/>
              </a:ext>
            </a:extLst>
          </p:cNvPr>
          <p:cNvCxnSpPr>
            <a:cxnSpLocks/>
          </p:cNvCxnSpPr>
          <p:nvPr/>
        </p:nvCxnSpPr>
        <p:spPr>
          <a:xfrm>
            <a:off x="821960" y="2696980"/>
            <a:ext cx="237844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D74D0C-C006-4F0F-8261-1626B9046A56}"/>
              </a:ext>
            </a:extLst>
          </p:cNvPr>
          <p:cNvCxnSpPr>
            <a:cxnSpLocks/>
          </p:cNvCxnSpPr>
          <p:nvPr/>
        </p:nvCxnSpPr>
        <p:spPr>
          <a:xfrm>
            <a:off x="512384" y="3185410"/>
            <a:ext cx="332759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llout: Line 6">
            <a:extLst>
              <a:ext uri="{FF2B5EF4-FFF2-40B4-BE49-F238E27FC236}">
                <a16:creationId xmlns:a16="http://schemas.microsoft.com/office/drawing/2014/main" id="{C9452D56-9649-4102-87C6-6BBF10528877}"/>
              </a:ext>
            </a:extLst>
          </p:cNvPr>
          <p:cNvSpPr/>
          <p:nvPr/>
        </p:nvSpPr>
        <p:spPr>
          <a:xfrm>
            <a:off x="5943600" y="2286000"/>
            <a:ext cx="2514600" cy="1143000"/>
          </a:xfrm>
          <a:prstGeom prst="borderCallout1">
            <a:avLst>
              <a:gd name="adj1" fmla="val 49407"/>
              <a:gd name="adj2" fmla="val 32570"/>
              <a:gd name="adj3" fmla="val 63484"/>
              <a:gd name="adj4" fmla="val -89462"/>
            </a:avLst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GOD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Callout: Line 10">
            <a:extLst>
              <a:ext uri="{FF2B5EF4-FFF2-40B4-BE49-F238E27FC236}">
                <a16:creationId xmlns:a16="http://schemas.microsoft.com/office/drawing/2014/main" id="{1C1EB081-257F-4FC0-B1CF-017842CF8731}"/>
              </a:ext>
            </a:extLst>
          </p:cNvPr>
          <p:cNvSpPr/>
          <p:nvPr/>
        </p:nvSpPr>
        <p:spPr>
          <a:xfrm>
            <a:off x="5943600" y="3581400"/>
            <a:ext cx="2514600" cy="1143000"/>
          </a:xfrm>
          <a:prstGeom prst="borderCallout1">
            <a:avLst>
              <a:gd name="adj1" fmla="val 48095"/>
              <a:gd name="adj2" fmla="val 17071"/>
              <a:gd name="adj3" fmla="val -46680"/>
              <a:gd name="adj4" fmla="val -143710"/>
            </a:avLst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BREATHE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01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76200"/>
            <a:ext cx="8229600" cy="61722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Prophecies did not originate from will of any private man, but by Holy Spirit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2 Pt.1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9804D34-2D3F-4117-889F-20CDF349AEFC}"/>
              </a:ext>
            </a:extLst>
          </p:cNvPr>
          <p:cNvSpPr/>
          <p:nvPr/>
        </p:nvSpPr>
        <p:spPr>
          <a:xfrm>
            <a:off x="472189" y="1905000"/>
            <a:ext cx="5319011" cy="457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>
                <a:solidFill>
                  <a:srgbClr val="993300"/>
                </a:solidFill>
              </a:rPr>
              <a:t>20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100" dirty="0">
                <a:solidFill>
                  <a:schemeClr val="tx1"/>
                </a:solidFill>
              </a:rPr>
              <a:t>knowing this first of all, that no prophecy of Scripture comes from someone’s own interpretation. </a:t>
            </a:r>
            <a:r>
              <a:rPr lang="en-US" sz="3200" b="1" baseline="30000" dirty="0">
                <a:solidFill>
                  <a:srgbClr val="993300"/>
                </a:solidFill>
              </a:rPr>
              <a:t>21</a:t>
            </a:r>
            <a:r>
              <a:rPr lang="en-US" sz="3200" dirty="0">
                <a:solidFill>
                  <a:schemeClr val="tx1"/>
                </a:solidFill>
              </a:rPr>
              <a:t> For no pro-</a:t>
            </a:r>
            <a:r>
              <a:rPr lang="en-US" sz="3200" dirty="0" err="1">
                <a:solidFill>
                  <a:schemeClr val="tx1"/>
                </a:solidFill>
              </a:rPr>
              <a:t>phecy</a:t>
            </a:r>
            <a:r>
              <a:rPr lang="en-US" sz="3200" dirty="0">
                <a:solidFill>
                  <a:schemeClr val="tx1"/>
                </a:solidFill>
              </a:rPr>
              <a:t> was ever produced by the will of man, but men spoke from God as they were carried along by the Holy Spirit.</a:t>
            </a:r>
            <a:r>
              <a:rPr lang="en-US" dirty="0"/>
              <a:t> </a:t>
            </a:r>
            <a:endParaRPr lang="en-US" sz="3200" dirty="0">
              <a:solidFill>
                <a:schemeClr val="tx1"/>
              </a:solidFill>
              <a:hlinkClick r:id="rId3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2D3B76B-FF67-4FA1-BF56-5164D3F4706B}"/>
              </a:ext>
            </a:extLst>
          </p:cNvPr>
          <p:cNvCxnSpPr>
            <a:cxnSpLocks/>
          </p:cNvCxnSpPr>
          <p:nvPr/>
        </p:nvCxnSpPr>
        <p:spPr>
          <a:xfrm>
            <a:off x="1303173" y="2940570"/>
            <a:ext cx="217204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D74D0C-C006-4F0F-8261-1626B9046A56}"/>
              </a:ext>
            </a:extLst>
          </p:cNvPr>
          <p:cNvCxnSpPr>
            <a:cxnSpLocks/>
          </p:cNvCxnSpPr>
          <p:nvPr/>
        </p:nvCxnSpPr>
        <p:spPr>
          <a:xfrm>
            <a:off x="563380" y="6327100"/>
            <a:ext cx="1878341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04FE7FD3-D260-4F3F-B1AB-2DC6C88121F9}"/>
              </a:ext>
            </a:extLst>
          </p:cNvPr>
          <p:cNvSpPr/>
          <p:nvPr/>
        </p:nvSpPr>
        <p:spPr>
          <a:xfrm>
            <a:off x="5928610" y="1905000"/>
            <a:ext cx="2910590" cy="1142971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Dt.18:18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6D309F-3ABC-4615-807D-1AA6D18E1109}"/>
              </a:ext>
            </a:extLst>
          </p:cNvPr>
          <p:cNvSpPr/>
          <p:nvPr/>
        </p:nvSpPr>
        <p:spPr>
          <a:xfrm>
            <a:off x="5943600" y="5317760"/>
            <a:ext cx="2910590" cy="1142971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2 Pt.3:15-16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50086C-67B3-447D-A137-D17705BDCB83}"/>
              </a:ext>
            </a:extLst>
          </p:cNvPr>
          <p:cNvSpPr/>
          <p:nvPr/>
        </p:nvSpPr>
        <p:spPr>
          <a:xfrm>
            <a:off x="1524000" y="5377720"/>
            <a:ext cx="2423410" cy="549632"/>
          </a:xfrm>
          <a:prstGeom prst="rect">
            <a:avLst/>
          </a:prstGeom>
          <a:solidFill>
            <a:srgbClr val="FFC00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llout: Line 5">
            <a:extLst>
              <a:ext uri="{FF2B5EF4-FFF2-40B4-BE49-F238E27FC236}">
                <a16:creationId xmlns:a16="http://schemas.microsoft.com/office/drawing/2014/main" id="{07648DE7-4460-4CE8-8E6C-973DED64C10B}"/>
              </a:ext>
            </a:extLst>
          </p:cNvPr>
          <p:cNvSpPr/>
          <p:nvPr/>
        </p:nvSpPr>
        <p:spPr>
          <a:xfrm>
            <a:off x="5928610" y="3230379"/>
            <a:ext cx="2910590" cy="1905029"/>
          </a:xfrm>
          <a:prstGeom prst="borderCallout1">
            <a:avLst>
              <a:gd name="adj1" fmla="val 50225"/>
              <a:gd name="adj2" fmla="val 937"/>
              <a:gd name="adj3" fmla="val 113554"/>
              <a:gd name="adj4" fmla="val -69234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Acts 27:15, 17</a:t>
            </a:r>
          </a:p>
          <a:p>
            <a:pPr algn="ctr"/>
            <a:r>
              <a:rPr lang="en-US" sz="3200" dirty="0"/>
              <a:t>Acts 2:2</a:t>
            </a:r>
          </a:p>
          <a:p>
            <a:pPr algn="ctr"/>
            <a:r>
              <a:rPr lang="en-US" sz="3200" dirty="0"/>
              <a:t>1 Co.2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4EA55B3-172D-484B-9BEF-753D6BEEA038}"/>
              </a:ext>
            </a:extLst>
          </p:cNvPr>
          <p:cNvSpPr/>
          <p:nvPr/>
        </p:nvSpPr>
        <p:spPr>
          <a:xfrm>
            <a:off x="3390900" y="3461488"/>
            <a:ext cx="762000" cy="452172"/>
          </a:xfrm>
          <a:prstGeom prst="ellipse">
            <a:avLst/>
          </a:prstGeom>
          <a:solidFill>
            <a:schemeClr val="accent1">
              <a:alpha val="34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9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0" grpId="0" animBg="1"/>
      <p:bldP spid="3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76200"/>
            <a:ext cx="8229600" cy="6172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speaks through Bible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9804D34-2D3F-4117-889F-20CDF349AEFC}"/>
              </a:ext>
            </a:extLst>
          </p:cNvPr>
          <p:cNvSpPr/>
          <p:nvPr/>
        </p:nvSpPr>
        <p:spPr>
          <a:xfrm>
            <a:off x="472189" y="838200"/>
            <a:ext cx="5304021" cy="2590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chemeClr val="tx1"/>
                </a:solidFill>
              </a:rPr>
              <a:t>For God commanded, say-</a:t>
            </a:r>
            <a:r>
              <a:rPr lang="en-US" sz="3100" dirty="0" err="1">
                <a:solidFill>
                  <a:schemeClr val="tx1"/>
                </a:solidFill>
              </a:rPr>
              <a:t>ing</a:t>
            </a:r>
            <a:r>
              <a:rPr lang="en-US" sz="3100" dirty="0">
                <a:solidFill>
                  <a:schemeClr val="tx1"/>
                </a:solidFill>
              </a:rPr>
              <a:t>, </a:t>
            </a:r>
            <a:r>
              <a:rPr lang="en-US" sz="3100" i="1" dirty="0">
                <a:solidFill>
                  <a:schemeClr val="tx1"/>
                </a:solidFill>
              </a:rPr>
              <a:t>‘Honor your father and your mother’; and, ‘He who curses father or mother, let him be put to death’ </a:t>
            </a:r>
            <a:r>
              <a:rPr lang="en-US" sz="2400" dirty="0">
                <a:solidFill>
                  <a:schemeClr val="tx1"/>
                </a:solidFill>
              </a:rPr>
              <a:t>– Mt.15:4</a:t>
            </a:r>
            <a:r>
              <a:rPr lang="en-US" sz="3100" dirty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  <a:hlinkClick r:id="rId3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FE7FD3-D260-4F3F-B1AB-2DC6C88121F9}"/>
              </a:ext>
            </a:extLst>
          </p:cNvPr>
          <p:cNvSpPr/>
          <p:nvPr/>
        </p:nvSpPr>
        <p:spPr>
          <a:xfrm>
            <a:off x="5928610" y="2590800"/>
            <a:ext cx="2910590" cy="1828800"/>
          </a:xfrm>
          <a:prstGeom prst="rect">
            <a:avLst/>
          </a:prstGeom>
          <a:solidFill>
            <a:srgbClr val="9933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Jesus quotes Ex.20:12 for both passages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795F2C-1932-44FC-B118-59140F3A88E6}"/>
              </a:ext>
            </a:extLst>
          </p:cNvPr>
          <p:cNvSpPr/>
          <p:nvPr/>
        </p:nvSpPr>
        <p:spPr>
          <a:xfrm>
            <a:off x="457200" y="3581400"/>
            <a:ext cx="5334000" cy="2590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chemeClr val="tx1"/>
                </a:solidFill>
              </a:rPr>
              <a:t>For Moses said, </a:t>
            </a:r>
            <a:r>
              <a:rPr lang="en-US" sz="3100" i="1" dirty="0">
                <a:solidFill>
                  <a:schemeClr val="tx1"/>
                </a:solidFill>
              </a:rPr>
              <a:t>‘Honor your father and your mother’; and, ‘He who curses father or mother, let him be put to death’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– Mk.7:10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endParaRPr lang="en-US" sz="3100" i="1" dirty="0">
              <a:solidFill>
                <a:schemeClr val="tx1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FC71D77-B8E1-48A9-A1E7-39C04A5129F2}"/>
              </a:ext>
            </a:extLst>
          </p:cNvPr>
          <p:cNvSpPr/>
          <p:nvPr/>
        </p:nvSpPr>
        <p:spPr>
          <a:xfrm>
            <a:off x="1128010" y="902720"/>
            <a:ext cx="3276600" cy="586740"/>
          </a:xfrm>
          <a:prstGeom prst="ellipse">
            <a:avLst/>
          </a:prstGeom>
          <a:solidFill>
            <a:srgbClr val="C00000">
              <a:alpha val="31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B3C229B-55DA-4AD7-BBD0-4B697AD94EFC}"/>
              </a:ext>
            </a:extLst>
          </p:cNvPr>
          <p:cNvSpPr/>
          <p:nvPr/>
        </p:nvSpPr>
        <p:spPr>
          <a:xfrm>
            <a:off x="1128919" y="3642610"/>
            <a:ext cx="2237962" cy="586740"/>
          </a:xfrm>
          <a:prstGeom prst="ellipse">
            <a:avLst/>
          </a:prstGeom>
          <a:solidFill>
            <a:srgbClr val="C00000">
              <a:alpha val="31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7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9" grpId="0" animBg="1"/>
      <p:bldP spid="3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307" y="685800"/>
            <a:ext cx="7153093" cy="533400"/>
          </a:xfrm>
          <a:solidFill>
            <a:schemeClr val="tx1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Does The Bible Claim For Itself?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F99476B-00F2-4D21-8E50-26A21EA01F22}"/>
              </a:ext>
            </a:extLst>
          </p:cNvPr>
          <p:cNvSpPr txBox="1">
            <a:spLocks/>
          </p:cNvSpPr>
          <p:nvPr/>
        </p:nvSpPr>
        <p:spPr bwMode="auto">
          <a:xfrm>
            <a:off x="1005590" y="1371600"/>
            <a:ext cx="7153093" cy="1219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What Is The Extent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God’s Inspiration?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280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Scripture (all that is written) </a:t>
            </a:r>
            <a:b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 3:16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 of Scripture, Mt.22:43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VERB TENSES of Scripture, Mt.22:32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PARTS of words &amp; letters, Mt.5:17f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21A017-EB25-46D1-93E6-A7A7EB7FD389}"/>
              </a:ext>
            </a:extLst>
          </p:cNvPr>
          <p:cNvSpPr/>
          <p:nvPr/>
        </p:nvSpPr>
        <p:spPr>
          <a:xfrm>
            <a:off x="7041630" y="4038600"/>
            <a:ext cx="563380" cy="1066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4000" dirty="0">
                <a:latin typeface="SBL Hebrew"/>
              </a:rPr>
              <a:t>א</a:t>
            </a:r>
            <a:endParaRPr lang="en-US" sz="40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9780BE9-3F89-4CDF-9F93-47B2A8D81433}"/>
              </a:ext>
            </a:extLst>
          </p:cNvPr>
          <p:cNvSpPr/>
          <p:nvPr/>
        </p:nvSpPr>
        <p:spPr>
          <a:xfrm>
            <a:off x="6432030" y="4038600"/>
            <a:ext cx="563380" cy="1066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4000" dirty="0"/>
              <a:t>ב</a:t>
            </a:r>
            <a:endParaRPr lang="en-US" sz="4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0BB6991-2FF4-4CAC-9E25-2AF361DDEB99}"/>
              </a:ext>
            </a:extLst>
          </p:cNvPr>
          <p:cNvSpPr/>
          <p:nvPr/>
        </p:nvSpPr>
        <p:spPr>
          <a:xfrm>
            <a:off x="5822430" y="4038600"/>
            <a:ext cx="563380" cy="1066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4000"/>
              <a:t>ג</a:t>
            </a:r>
            <a:endParaRPr lang="en-US" sz="40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518777D-7025-40EB-BDD2-8794D1E271ED}"/>
              </a:ext>
            </a:extLst>
          </p:cNvPr>
          <p:cNvSpPr/>
          <p:nvPr/>
        </p:nvSpPr>
        <p:spPr>
          <a:xfrm>
            <a:off x="5212830" y="4038600"/>
            <a:ext cx="563380" cy="1066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4000" dirty="0"/>
              <a:t>ד</a:t>
            </a:r>
            <a:endParaRPr lang="en-US" sz="40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A3B783D-7131-47B4-BBEC-D688BEE25292}"/>
              </a:ext>
            </a:extLst>
          </p:cNvPr>
          <p:cNvSpPr/>
          <p:nvPr/>
        </p:nvSpPr>
        <p:spPr>
          <a:xfrm>
            <a:off x="4603230" y="4038600"/>
            <a:ext cx="563380" cy="1066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4000"/>
              <a:t>ה</a:t>
            </a:r>
            <a:endParaRPr lang="en-US" sz="40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B1D0600-71D0-481A-86B4-79F79ADF2D15}"/>
              </a:ext>
            </a:extLst>
          </p:cNvPr>
          <p:cNvSpPr/>
          <p:nvPr/>
        </p:nvSpPr>
        <p:spPr>
          <a:xfrm>
            <a:off x="3993630" y="4038600"/>
            <a:ext cx="563380" cy="1066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4000" dirty="0"/>
              <a:t>ח</a:t>
            </a:r>
            <a:endParaRPr lang="en-US" sz="40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8FCED31-8582-438D-BA5B-43729AB9FB16}"/>
              </a:ext>
            </a:extLst>
          </p:cNvPr>
          <p:cNvSpPr/>
          <p:nvPr/>
        </p:nvSpPr>
        <p:spPr>
          <a:xfrm>
            <a:off x="3384030" y="4038600"/>
            <a:ext cx="563380" cy="1066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4000" dirty="0">
                <a:solidFill>
                  <a:schemeClr val="bg1"/>
                </a:solidFill>
                <a:latin typeface="ShlomoSemiStam"/>
              </a:rPr>
              <a:t>י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174FB08-0A6F-41CD-804A-4DB1732AF214}"/>
              </a:ext>
            </a:extLst>
          </p:cNvPr>
          <p:cNvSpPr/>
          <p:nvPr/>
        </p:nvSpPr>
        <p:spPr>
          <a:xfrm>
            <a:off x="2161080" y="4038600"/>
            <a:ext cx="563380" cy="1066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4000" dirty="0"/>
              <a:t>ך</a:t>
            </a:r>
            <a:endParaRPr lang="en-US" sz="40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E3DFFB0-3B3E-44DD-9586-DE3878188606}"/>
              </a:ext>
            </a:extLst>
          </p:cNvPr>
          <p:cNvSpPr/>
          <p:nvPr/>
        </p:nvSpPr>
        <p:spPr>
          <a:xfrm>
            <a:off x="1551480" y="4038600"/>
            <a:ext cx="563380" cy="1066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4000" dirty="0"/>
              <a:t>ר</a:t>
            </a:r>
            <a:endParaRPr lang="en-US" sz="40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E0A4B1-5E73-4D81-B6BA-13D3F778DC68}"/>
              </a:ext>
            </a:extLst>
          </p:cNvPr>
          <p:cNvSpPr/>
          <p:nvPr/>
        </p:nvSpPr>
        <p:spPr>
          <a:xfrm>
            <a:off x="2773180" y="4038600"/>
            <a:ext cx="563380" cy="1066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4000" dirty="0"/>
              <a:t>כ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0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Scripture (all that is written) </a:t>
            </a:r>
            <a:b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 3:16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 of Scripture, Mt.22:43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VERB TENSES of Scripture, Mt.22:32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PARTS of words &amp; letters, Mt.5:17f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Holy Spirit guarantees accuracy –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altLang="en-US" sz="24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Mt.10:17-20  (Ac.26)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sz="24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Jn.14:25-26 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altLang="en-US" sz="24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Jn.16:13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91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3883</TotalTime>
  <Words>552</Words>
  <Application>Microsoft Office PowerPoint</Application>
  <PresentationFormat>On-screen Show (4:3)</PresentationFormat>
  <Paragraphs>124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Comic Sans MS</vt:lpstr>
      <vt:lpstr>Lucida Sans Unicode</vt:lpstr>
      <vt:lpstr>SBL Hebrew</vt:lpstr>
      <vt:lpstr>ShlomoSemiStam</vt:lpstr>
      <vt:lpstr>Verdana</vt:lpstr>
      <vt:lpstr>Wingdings</vt:lpstr>
      <vt:lpstr>Default Design</vt:lpstr>
      <vt:lpstr>PowerPoint Presentation</vt:lpstr>
      <vt:lpstr>PowerPoint Presentation</vt:lpstr>
      <vt:lpstr>I. What Does The Bible Claim For Itself?</vt:lpstr>
      <vt:lpstr>PowerPoint Presentation</vt:lpstr>
      <vt:lpstr>PowerPoint Presentation</vt:lpstr>
      <vt:lpstr>PowerPoint Presentation</vt:lpstr>
      <vt:lpstr>I. What Does The Bible Claim For Itself?</vt:lpstr>
      <vt:lpstr>PowerPoint Presentation</vt:lpstr>
      <vt:lpstr>PowerPoint Presentation</vt:lpstr>
      <vt:lpstr>I. What Does The Bible Claim For Itself?</vt:lpstr>
      <vt:lpstr>PowerPoint Presentation</vt:lpstr>
      <vt:lpstr>PowerPoint Presentation</vt:lpstr>
      <vt:lpstr>PowerPoint Presentation</vt:lpstr>
      <vt:lpstr>PowerPoint Presentation</vt:lpstr>
      <vt:lpstr>I. What Does The Bible Claim For Itself?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475</cp:revision>
  <dcterms:created xsi:type="dcterms:W3CDTF">2004-01-08T21:08:14Z</dcterms:created>
  <dcterms:modified xsi:type="dcterms:W3CDTF">2018-02-03T14:19:13Z</dcterms:modified>
</cp:coreProperties>
</file>