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67" r:id="rId3"/>
    <p:sldId id="366" r:id="rId4"/>
    <p:sldId id="435" r:id="rId5"/>
    <p:sldId id="446" r:id="rId6"/>
    <p:sldId id="447" r:id="rId7"/>
    <p:sldId id="448" r:id="rId8"/>
    <p:sldId id="449" r:id="rId9"/>
    <p:sldId id="450" r:id="rId10"/>
    <p:sldId id="436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1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CC00"/>
    <a:srgbClr val="99FF33"/>
    <a:srgbClr val="FFFF00"/>
    <a:srgbClr val="C0C0C0"/>
    <a:srgbClr val="EAEAEA"/>
    <a:srgbClr val="F8F8F8"/>
    <a:srgbClr val="DDDDD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Jn10.4&amp;off=2&amp;ctx=d+leads+them+out.+4%C2%A0~And+when+he+brings+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6271" y="1524000"/>
            <a:ext cx="5888182" cy="142494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Follow Me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Baptism: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Lk.3:3…7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15-17: John’s mission . . . (v.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21-22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Mk.1:9, from Nazareth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Mt.3:14-15, John hesitated; his baptism did NOT fit Jesus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Fulfill righteousness (sum total of requirements of God)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Baptism: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Lk.3:3…7, 21-22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Fulfill righteousness (sum total of requirements of God)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if Jesus had no sins, how can we follow His example?”  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Denominations baptize because “sins are already forgiven”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follow His example because: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was baptized for </a:t>
            </a:r>
            <a:r>
              <a:rPr lang="en-US" altLang="en-US" sz="32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sins.</a:t>
            </a:r>
          </a:p>
          <a:p>
            <a:pPr marL="914400" lvl="2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obeyed His Father.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Hb.5:8-9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0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Baptism: Lk.3:3…7, 21-22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Temptation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Lk.4:1-11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 does not object to our baptism . . .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long as we remain in old sins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Satan’s temptations are designed to keep us lost.</a:t>
            </a:r>
          </a:p>
          <a:p>
            <a:pPr marL="1484313" lvl="1" indent="-1139825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1-4: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in Paradise, used food.  </a:t>
            </a:r>
          </a:p>
          <a:p>
            <a:pPr marL="1379538" lvl="1" indent="-103505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5-8: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village carpenter; crown with-out cross  (Mt.16:23).  </a:t>
            </a:r>
          </a:p>
          <a:p>
            <a:pPr marL="1603375" lvl="1" indent="-1258888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9-12: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God really save? 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AC946-F4C5-4BFB-9DDF-49B53F530A4F}"/>
              </a:ext>
            </a:extLst>
          </p:cNvPr>
          <p:cNvSpPr/>
          <p:nvPr/>
        </p:nvSpPr>
        <p:spPr>
          <a:xfrm>
            <a:off x="7239000" y="3520190"/>
            <a:ext cx="1524000" cy="51841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TRUST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C24A6A-C147-4923-9AFC-E309FC3A8681}"/>
              </a:ext>
            </a:extLst>
          </p:cNvPr>
          <p:cNvSpPr/>
          <p:nvPr/>
        </p:nvSpPr>
        <p:spPr>
          <a:xfrm>
            <a:off x="6553200" y="4680680"/>
            <a:ext cx="2209800" cy="5334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MISTRUST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A8670A-C9C0-416E-9CFF-D44006042844}"/>
              </a:ext>
            </a:extLst>
          </p:cNvPr>
          <p:cNvSpPr/>
          <p:nvPr/>
        </p:nvSpPr>
        <p:spPr>
          <a:xfrm>
            <a:off x="6553200" y="5274040"/>
            <a:ext cx="2209800" cy="9144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FALSE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8095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Baptism: Lk.3:3…7, 21-22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Temptation: Lk.4:1-11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 of God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Lk.4:16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Antidote to </a:t>
            </a:r>
            <a:r>
              <a:rPr lang="en-US" alt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satan’s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temptations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facts –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Synagogue: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assembled with others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Sabbath: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weekly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3.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reading, applying.  Ne.8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Steady: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habitual conduct.   Hb.10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Baptism: Lk.3:3…7, 21-22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Temptation: Lk.4:1-11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 of God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Lk.4:16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I don’t get anything out of it”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knew everything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know much, teach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AB98CE0-F735-481E-8A3B-EFDE99D02D26}"/>
              </a:ext>
            </a:extLst>
          </p:cNvPr>
          <p:cNvSpPr/>
          <p:nvPr/>
        </p:nvSpPr>
        <p:spPr>
          <a:xfrm>
            <a:off x="1005590" y="4038600"/>
            <a:ext cx="7162800" cy="1676400"/>
          </a:xfrm>
          <a:prstGeom prst="round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“The worst speak something good:</a:t>
            </a:r>
          </a:p>
          <a:p>
            <a:pPr algn="ctr"/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should all want sense, God takes the text, and </a:t>
            </a:r>
            <a:r>
              <a:rPr lang="en-US" sz="3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preacheth</a:t>
            </a: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 p-a-t-</a:t>
            </a:r>
            <a:r>
              <a:rPr lang="en-US" sz="3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-e-n-c-e”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393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Baptism: Lk.3:3…7, 21-22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Temptation: Lk.4:1-11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House of God: Lk.4:16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Lost Souls: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Lk.5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“It is written” (Lk.4:4)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own obedience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defense against temptation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worship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teaching the lost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(Lk.5)</a:t>
            </a:r>
          </a:p>
        </p:txBody>
      </p:sp>
    </p:spTree>
    <p:extLst>
      <p:ext uri="{BB962C8B-B14F-4D97-AF65-F5344CB8AC3E}">
        <p14:creationId xmlns:p14="http://schemas.microsoft.com/office/powerpoint/2010/main" val="255431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400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Baptism: Lk.3:3…7, 21-22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Temptation: Lk.4:1-11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House of God: Lk.4:16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Lost Souls: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Lk.5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“It is written” (Lk.4:4)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Multitude, Lk.5:1-3 (ct. 15:1-2)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Few, Lk.5:4-11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One, Lk.19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AE547E-59CB-435C-BCBD-0F3452D7A937}"/>
              </a:ext>
            </a:extLst>
          </p:cNvPr>
          <p:cNvSpPr/>
          <p:nvPr/>
        </p:nvSpPr>
        <p:spPr>
          <a:xfrm>
            <a:off x="3352800" y="4340267"/>
            <a:ext cx="2978727" cy="61508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Must,</a:t>
            </a:r>
            <a:r>
              <a:rPr lang="en-US" sz="3200" dirty="0">
                <a:solidFill>
                  <a:schemeClr val="tx1"/>
                </a:solidFill>
              </a:rPr>
              <a:t> v.5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697D4E-28D4-4E01-9872-542D513E070C}"/>
              </a:ext>
            </a:extLst>
          </p:cNvPr>
          <p:cNvSpPr/>
          <p:nvPr/>
        </p:nvSpPr>
        <p:spPr>
          <a:xfrm>
            <a:off x="3352800" y="5076670"/>
            <a:ext cx="2978727" cy="61508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Salvation, </a:t>
            </a:r>
            <a:r>
              <a:rPr lang="en-US" sz="3200" dirty="0">
                <a:solidFill>
                  <a:schemeClr val="tx1"/>
                </a:solidFill>
              </a:rPr>
              <a:t>v.9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1DBFAD-70E3-45A2-9C53-0C5FE84266EE}"/>
              </a:ext>
            </a:extLst>
          </p:cNvPr>
          <p:cNvSpPr/>
          <p:nvPr/>
        </p:nvSpPr>
        <p:spPr>
          <a:xfrm>
            <a:off x="3352800" y="5833185"/>
            <a:ext cx="2978727" cy="61508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Save, </a:t>
            </a:r>
            <a:r>
              <a:rPr lang="en-US" sz="3200" dirty="0">
                <a:solidFill>
                  <a:schemeClr val="tx1"/>
                </a:solidFill>
              </a:rPr>
              <a:t>v.10</a:t>
            </a:r>
          </a:p>
        </p:txBody>
      </p:sp>
    </p:spTree>
    <p:extLst>
      <p:ext uri="{BB962C8B-B14F-4D97-AF65-F5344CB8AC3E}">
        <p14:creationId xmlns:p14="http://schemas.microsoft.com/office/powerpoint/2010/main" val="14116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762000"/>
            <a:ext cx="7049764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So Many Refuse To Follow Jesus?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5B1940B-3595-426C-B60C-0651C28C3CA0}"/>
              </a:ext>
            </a:extLst>
          </p:cNvPr>
          <p:cNvSpPr txBox="1">
            <a:spLocks/>
          </p:cNvSpPr>
          <p:nvPr/>
        </p:nvSpPr>
        <p:spPr bwMode="auto">
          <a:xfrm>
            <a:off x="1051810" y="1981200"/>
            <a:ext cx="7049764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Key To Following Jesus: Total Commitment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49D23A-3EBB-4A11-97B9-007CB1EFD5A1}"/>
              </a:ext>
            </a:extLst>
          </p:cNvPr>
          <p:cNvSpPr txBox="1">
            <a:spLocks/>
          </p:cNvSpPr>
          <p:nvPr/>
        </p:nvSpPr>
        <p:spPr bwMode="auto">
          <a:xfrm>
            <a:off x="1051810" y="1371600"/>
            <a:ext cx="7049764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 Must Know The Way He Went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0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Lk.10:27, ‘all’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Rv.3:19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To be deeply committed to something, with the implication of accompanying desire – to be earnest, set one’s heart on 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L-N.</a:t>
            </a:r>
          </a:p>
          <a:p>
            <a:pPr lvl="1">
              <a:spcBef>
                <a:spcPts val="12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Gn.39:8</a:t>
            </a:r>
            <a:endParaRPr lang="en-US" alt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4956B2-53A2-46B8-93E7-57C8F2DE88B4}"/>
              </a:ext>
            </a:extLst>
          </p:cNvPr>
          <p:cNvSpPr/>
          <p:nvPr/>
        </p:nvSpPr>
        <p:spPr>
          <a:xfrm>
            <a:off x="776990" y="1828800"/>
            <a:ext cx="7620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As many as I love, I rebuke and chasten. Therefore be zealous and repent.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12AE36A-D488-46B9-9D81-063DF6051927}"/>
              </a:ext>
            </a:extLst>
          </p:cNvPr>
          <p:cNvSpPr/>
          <p:nvPr/>
        </p:nvSpPr>
        <p:spPr>
          <a:xfrm>
            <a:off x="2622030" y="2423410"/>
            <a:ext cx="2133600" cy="685800"/>
          </a:xfrm>
          <a:prstGeom prst="ellipse">
            <a:avLst/>
          </a:prstGeom>
          <a:solidFill>
            <a:srgbClr val="FFFF00">
              <a:alpha val="46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97A82BD-9B0D-4262-9693-97FC6D35682B}"/>
              </a:ext>
            </a:extLst>
          </p:cNvPr>
          <p:cNvCxnSpPr>
            <a:cxnSpLocks/>
          </p:cNvCxnSpPr>
          <p:nvPr/>
        </p:nvCxnSpPr>
        <p:spPr>
          <a:xfrm flipH="1">
            <a:off x="2895600" y="3109210"/>
            <a:ext cx="609600" cy="3959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“Follow Me”</a:t>
            </a:r>
          </a:p>
          <a:p>
            <a:pPr marL="401638" indent="-40163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Mt.8:22,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superior to family </a:t>
            </a:r>
          </a:p>
          <a:p>
            <a:pPr marL="401638" indent="-40163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Mt.9:9,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superior to work </a:t>
            </a:r>
          </a:p>
          <a:p>
            <a:pPr marL="401638" indent="-40163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Mt.16:24,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superior to self / world</a:t>
            </a:r>
          </a:p>
          <a:p>
            <a:pPr marL="401638" indent="-401638"/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Mt.19:21,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superior to possessions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762000"/>
            <a:ext cx="7049764" cy="1143000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So Many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Refuse To Follow Jesus?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61722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Distracted by the world</a:t>
            </a:r>
            <a:r>
              <a:rPr lang="en-US" altLang="en-US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Lk.8:14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Choked, like plants choked by 				thorns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deprived of nourishment.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 Mt.8 / Mk.4 – choke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 Lk.8:14 – choke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victims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2" defTabSz="50958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Lk.8:42, of Jesus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DB9FA3-312D-4F19-9F1C-D8DEB3DCAF3D}"/>
              </a:ext>
            </a:extLst>
          </p:cNvPr>
          <p:cNvSpPr/>
          <p:nvPr/>
        </p:nvSpPr>
        <p:spPr>
          <a:xfrm>
            <a:off x="700790" y="4267200"/>
            <a:ext cx="7768090" cy="1143000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cares take over the life, prevent spiritual growth.  Lk.18:23</a:t>
            </a:r>
          </a:p>
        </p:txBody>
      </p:sp>
    </p:spTree>
    <p:extLst>
      <p:ext uri="{BB962C8B-B14F-4D97-AF65-F5344CB8AC3E}">
        <p14:creationId xmlns:p14="http://schemas.microsoft.com/office/powerpoint/2010/main" val="31207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82000" cy="6172200"/>
          </a:xfrm>
        </p:spPr>
        <p:txBody>
          <a:bodyPr/>
          <a:lstStyle/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Distracted by the world.  Lk.8:14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Disgusted by self-denial</a:t>
            </a:r>
            <a:r>
              <a:rPr lang="en-US" altLang="en-US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Lk.9:23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Deny: to refuse, as Moses, 					Hb.11:24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 To act in selfless manner (</a:t>
            </a:r>
            <a:r>
              <a:rPr lang="en-US" alt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				site of selfishness).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8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457200"/>
            <a:ext cx="8458200" cy="6172200"/>
          </a:xfrm>
        </p:spPr>
        <p:txBody>
          <a:bodyPr/>
          <a:lstStyle/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Distracted by the world.  Lk.8:14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Disgusted by self-denial.  Lk.9:23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Discouraged by opposition</a:t>
            </a:r>
            <a:r>
              <a:rPr lang="en-US" altLang="en-US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Lk.9:23-26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Cross: horrifying death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 Lose life; ashamed, disheartened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Includes fear of suffering / dying, 			Hb.12:2.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457200"/>
            <a:ext cx="8458200" cy="6172200"/>
          </a:xfrm>
        </p:spPr>
        <p:txBody>
          <a:bodyPr/>
          <a:lstStyle/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Distracted by the world.  Lk.8:14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Disgusted by self-denial.  Lk.9:23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Discouraged by opposition. Lk.9:23-26</a:t>
            </a:r>
            <a:endParaRPr lang="en-US" alt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Distressed by family</a:t>
            </a:r>
            <a:r>
              <a:rPr lang="en-US" altLang="en-US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Lk.9:59-60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Not wrong to bury parents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 Jesus knew his heart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 Jesus’ claims are superior to 					parents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 ‘Innocent’ things can destroy us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6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020" y="457200"/>
            <a:ext cx="8458200" cy="6172200"/>
          </a:xfrm>
        </p:spPr>
        <p:txBody>
          <a:bodyPr/>
          <a:lstStyle/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Distracted by the world.  Lk.8:14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Disgusted by self-denial.  Lk.9:23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Discouraged by opposition. Lk.9:23-26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Distressed by family. Lk.9:59-60</a:t>
            </a:r>
            <a:endParaRPr lang="en-US" alt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465138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Disoriented by conflicting voices</a:t>
            </a:r>
            <a:r>
              <a:rPr lang="en-US" altLang="en-US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0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Lk.9:35</a:t>
            </a:r>
          </a:p>
          <a:p>
            <a:pPr marL="0" indent="0" defTabSz="509588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9AD862-357F-42D4-ACF0-5C8A93DF24DE}"/>
              </a:ext>
            </a:extLst>
          </p:cNvPr>
          <p:cNvSpPr/>
          <p:nvPr/>
        </p:nvSpPr>
        <p:spPr>
          <a:xfrm>
            <a:off x="644235" y="3581400"/>
            <a:ext cx="7876310" cy="2514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And when he brings out his own sheep, he goes before them; and the sheep follow him, for they know his voice . . . My sheep hear My voice, and I know them, and they follow Me </a:t>
            </a:r>
            <a:r>
              <a:rPr lang="en-US" sz="2400" dirty="0">
                <a:solidFill>
                  <a:schemeClr val="bg1"/>
                </a:solidFill>
              </a:rPr>
              <a:t>– Jn.10:4, 27.</a:t>
            </a:r>
            <a:r>
              <a:rPr lang="fi-FI" sz="2400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  <a:hlinkClick r:id="rId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1DFDA8-7643-4067-BC5A-72B44BE216CE}"/>
              </a:ext>
            </a:extLst>
          </p:cNvPr>
          <p:cNvSpPr/>
          <p:nvPr/>
        </p:nvSpPr>
        <p:spPr>
          <a:xfrm>
            <a:off x="6754090" y="4128655"/>
            <a:ext cx="1143000" cy="4572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1657BA-306D-4653-9777-86FBE2A9A625}"/>
              </a:ext>
            </a:extLst>
          </p:cNvPr>
          <p:cNvSpPr/>
          <p:nvPr/>
        </p:nvSpPr>
        <p:spPr>
          <a:xfrm>
            <a:off x="685800" y="5597235"/>
            <a:ext cx="1143000" cy="4572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0FD278-913B-4D51-BF9A-979097790408}"/>
              </a:ext>
            </a:extLst>
          </p:cNvPr>
          <p:cNvCxnSpPr>
            <a:cxnSpLocks/>
          </p:cNvCxnSpPr>
          <p:nvPr/>
        </p:nvCxnSpPr>
        <p:spPr>
          <a:xfrm>
            <a:off x="3048000" y="5043055"/>
            <a:ext cx="2667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2BD91-032D-482E-ACCB-9892329A7C3A}"/>
              </a:ext>
            </a:extLst>
          </p:cNvPr>
          <p:cNvCxnSpPr>
            <a:cxnSpLocks/>
          </p:cNvCxnSpPr>
          <p:nvPr/>
        </p:nvCxnSpPr>
        <p:spPr>
          <a:xfrm>
            <a:off x="727365" y="5527965"/>
            <a:ext cx="256309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8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762000"/>
            <a:ext cx="7049764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So Many Refuse To Follow Jesus?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5B1940B-3595-426C-B60C-0651C28C3CA0}"/>
              </a:ext>
            </a:extLst>
          </p:cNvPr>
          <p:cNvSpPr txBox="1">
            <a:spLocks/>
          </p:cNvSpPr>
          <p:nvPr/>
        </p:nvSpPr>
        <p:spPr bwMode="auto">
          <a:xfrm>
            <a:off x="1051810" y="1371600"/>
            <a:ext cx="7049764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To Follow Jesus We Must Know The Way He Went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698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814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I. Why Do So Many Refuse To Follow Jesus?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Why Do So Many Refuse To Follow Jesus?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Why Do So Many Refuse To Follow Jesus?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474</cp:revision>
  <dcterms:created xsi:type="dcterms:W3CDTF">2004-01-08T21:08:14Z</dcterms:created>
  <dcterms:modified xsi:type="dcterms:W3CDTF">2018-02-03T14:18:24Z</dcterms:modified>
</cp:coreProperties>
</file>