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05" r:id="rId2"/>
    <p:sldId id="367" r:id="rId3"/>
    <p:sldId id="366" r:id="rId4"/>
    <p:sldId id="419" r:id="rId5"/>
    <p:sldId id="446" r:id="rId6"/>
    <p:sldId id="449" r:id="rId7"/>
    <p:sldId id="450" r:id="rId8"/>
    <p:sldId id="451" r:id="rId9"/>
    <p:sldId id="466" r:id="rId10"/>
    <p:sldId id="452" r:id="rId11"/>
    <p:sldId id="453" r:id="rId12"/>
    <p:sldId id="454" r:id="rId13"/>
    <p:sldId id="455" r:id="rId14"/>
    <p:sldId id="456" r:id="rId15"/>
    <p:sldId id="457" r:id="rId16"/>
    <p:sldId id="458" r:id="rId17"/>
    <p:sldId id="459" r:id="rId18"/>
    <p:sldId id="460" r:id="rId19"/>
    <p:sldId id="402" r:id="rId20"/>
    <p:sldId id="461" r:id="rId21"/>
    <p:sldId id="462" r:id="rId22"/>
    <p:sldId id="464" r:id="rId23"/>
    <p:sldId id="463" r:id="rId24"/>
    <p:sldId id="465"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800000"/>
    <a:srgbClr val="99FF33"/>
    <a:srgbClr val="FFFF00"/>
    <a:srgbClr val="FFCC00"/>
    <a:srgbClr val="C0C0C0"/>
    <a:srgbClr val="EAEAEA"/>
    <a:srgbClr val="F8F8F8"/>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2" d="100"/>
          <a:sy n="102" d="100"/>
        </p:scale>
        <p:origin x="23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2/3/2018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ref.ly/logosres/nkjv?ref=BibleNKJV.Eph3.15&amp;off=3&amp;ctx=rd+Jesus+Christ,+15%C2%A0~from+whom+the+whol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4000">
              <a:schemeClr val="accent2">
                <a:lumMod val="95000"/>
                <a:lumOff val="5000"/>
              </a:schemeClr>
            </a:gs>
            <a:gs pos="43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solidFill>
                <a:schemeClr val="tx1"/>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018012" y="1752600"/>
            <a:ext cx="7124700" cy="1424940"/>
          </a:xfrm>
          <a:prstGeom prst="roundRect">
            <a:avLst/>
          </a:prstGeom>
          <a:gradFill>
            <a:gsLst>
              <a:gs pos="0">
                <a:schemeClr val="accent1">
                  <a:lumMod val="5000"/>
                  <a:lumOff val="95000"/>
                </a:schemeClr>
              </a:gs>
              <a:gs pos="27000">
                <a:schemeClr val="accent1">
                  <a:lumMod val="45000"/>
                  <a:lumOff val="55000"/>
                </a:schemeClr>
              </a:gs>
              <a:gs pos="60000">
                <a:schemeClr val="accent1">
                  <a:lumMod val="45000"/>
                  <a:lumOff val="55000"/>
                </a:schemeClr>
              </a:gs>
              <a:gs pos="100000">
                <a:schemeClr val="accent1">
                  <a:lumMod val="30000"/>
                  <a:lumOff val="70000"/>
                </a:schemeClr>
              </a:gs>
            </a:gsLst>
            <a:lin ang="5400000" scaled="1"/>
          </a:gradFill>
          <a:ln w="19050">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accent2">
                    <a:lumMod val="75000"/>
                  </a:schemeClr>
                </a:solidFill>
              </a:rPr>
              <a:t>Must Christians Be Part</a:t>
            </a:r>
            <a:br>
              <a:rPr lang="en-US" sz="4400" dirty="0">
                <a:solidFill>
                  <a:schemeClr val="accent2">
                    <a:lumMod val="75000"/>
                  </a:schemeClr>
                </a:solidFill>
              </a:rPr>
            </a:br>
            <a:r>
              <a:rPr lang="en-US" sz="4400" dirty="0">
                <a:solidFill>
                  <a:schemeClr val="accent2">
                    <a:lumMod val="75000"/>
                  </a:schemeClr>
                </a:solidFill>
              </a:rPr>
              <a:t>Of A Local Church?</a:t>
            </a:r>
            <a:endParaRPr lang="en-US" sz="4400"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457200"/>
            <a:ext cx="8229600" cy="6172200"/>
          </a:xfrm>
        </p:spPr>
        <p:txBody>
          <a:bodyPr/>
          <a:lstStyle/>
          <a:p>
            <a:pPr marL="0" indent="0" algn="ctr">
              <a:spcAft>
                <a:spcPts val="900"/>
              </a:spcAft>
              <a:buNone/>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We read the Bible with the lens handed down to us by the tradition to which we belong</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(87)</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Explains a lot.</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All truth is subjective?  </a:t>
            </a:r>
            <a:endParaRPr lang="en-US" altLang="en-US" dirty="0">
              <a:solidFill>
                <a:schemeClr val="bg1"/>
              </a:solidFill>
            </a:endParaRPr>
          </a:p>
        </p:txBody>
      </p:sp>
    </p:spTree>
    <p:extLst>
      <p:ext uri="{BB962C8B-B14F-4D97-AF65-F5344CB8AC3E}">
        <p14:creationId xmlns:p14="http://schemas.microsoft.com/office/powerpoint/2010/main" val="284540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457200"/>
            <a:ext cx="8229600" cy="6172200"/>
          </a:xfrm>
        </p:spPr>
        <p:txBody>
          <a:bodyPr/>
          <a:lstStyle/>
          <a:p>
            <a:pPr marL="0" indent="0" algn="ctr">
              <a:spcAft>
                <a:spcPts val="900"/>
              </a:spcAft>
              <a:buNone/>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Members of the church organization are ‘faithful members’ as long as they attend the services, and are seen giving into the collection plate</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(91)</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spcAft>
                <a:spcPts val="6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Straw man</a:t>
            </a:r>
          </a:p>
          <a:p>
            <a:pPr>
              <a:spcAft>
                <a:spcPts val="6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Distortion.  Attacks NT pattern</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Hb.10:25; 1 Co.16:1-3</a:t>
            </a:r>
            <a:endParaRPr lang="en-US" altLang="en-US" dirty="0">
              <a:solidFill>
                <a:schemeClr val="bg1"/>
              </a:solidFill>
            </a:endParaRPr>
          </a:p>
        </p:txBody>
      </p:sp>
    </p:spTree>
    <p:extLst>
      <p:ext uri="{BB962C8B-B14F-4D97-AF65-F5344CB8AC3E}">
        <p14:creationId xmlns:p14="http://schemas.microsoft.com/office/powerpoint/2010/main" val="313553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457200"/>
            <a:ext cx="8229600" cy="6172200"/>
          </a:xfrm>
        </p:spPr>
        <p:txBody>
          <a:bodyPr/>
          <a:lstStyle/>
          <a:p>
            <a:pPr marL="0" indent="0" algn="ctr">
              <a:spcAft>
                <a:spcPts val="900"/>
              </a:spcAft>
              <a:buNone/>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The actual work of evangelism or benevolence is not the collective action of an organization.  It is the individual work of Christians</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(92)</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False dilemma.  </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Evangelism: 2 Co.11:8; Ph.4</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Benevolence: Ac.4-6; 1 Co.16:1-3…</a:t>
            </a:r>
            <a:endParaRPr lang="en-US" altLang="en-US" dirty="0">
              <a:solidFill>
                <a:schemeClr val="bg1"/>
              </a:solidFill>
            </a:endParaRPr>
          </a:p>
        </p:txBody>
      </p:sp>
    </p:spTree>
    <p:extLst>
      <p:ext uri="{BB962C8B-B14F-4D97-AF65-F5344CB8AC3E}">
        <p14:creationId xmlns:p14="http://schemas.microsoft.com/office/powerpoint/2010/main" val="272484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457200"/>
            <a:ext cx="8229600" cy="6172200"/>
          </a:xfrm>
        </p:spPr>
        <p:txBody>
          <a:bodyPr/>
          <a:lstStyle/>
          <a:p>
            <a:pPr marL="0" indent="0" algn="ctr">
              <a:spcAft>
                <a:spcPts val="900"/>
              </a:spcAft>
              <a:buNone/>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Barnabas, an individual, did not give it to the church organization (collective) for them to decide how to spend it.  He gave it to the poor.  B. gave to the needy saints through the apostles</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(93)</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Can’t have it both ways</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Ac.4:36-37 (35)</a:t>
            </a:r>
            <a:endParaRPr lang="en-US" altLang="en-US" dirty="0">
              <a:solidFill>
                <a:schemeClr val="bg1"/>
              </a:solidFill>
            </a:endParaRPr>
          </a:p>
        </p:txBody>
      </p:sp>
    </p:spTree>
    <p:extLst>
      <p:ext uri="{BB962C8B-B14F-4D97-AF65-F5344CB8AC3E}">
        <p14:creationId xmlns:p14="http://schemas.microsoft.com/office/powerpoint/2010/main" val="246181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457200"/>
            <a:ext cx="8229600" cy="6172200"/>
          </a:xfrm>
        </p:spPr>
        <p:txBody>
          <a:bodyPr/>
          <a:lstStyle/>
          <a:p>
            <a:pPr marL="0" indent="0" algn="ctr">
              <a:spcAft>
                <a:spcPts val="900"/>
              </a:spcAft>
              <a:buNone/>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Work of shepherd…shepherds sheep who are in proximity to him</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(101)</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No flock?  Random sheep just show up… like visitors at a park, or truck stop?</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 Pt.5:1-2, among you;  2-3, flock.</a:t>
            </a:r>
            <a:endParaRPr lang="en-US" altLang="en-US" dirty="0">
              <a:solidFill>
                <a:schemeClr val="bg1"/>
              </a:solidFill>
            </a:endParaRPr>
          </a:p>
        </p:txBody>
      </p:sp>
    </p:spTree>
    <p:extLst>
      <p:ext uri="{BB962C8B-B14F-4D97-AF65-F5344CB8AC3E}">
        <p14:creationId xmlns:p14="http://schemas.microsoft.com/office/powerpoint/2010/main" val="268046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7996" y="609600"/>
            <a:ext cx="7049764" cy="457200"/>
          </a:xfrm>
          <a:solidFill>
            <a:schemeClr val="accent2">
              <a:lumMod val="50000"/>
            </a:schemeClr>
          </a:solidFill>
          <a:ln>
            <a:solidFill>
              <a:schemeClr val="bg1"/>
            </a:solidFill>
          </a:ln>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Loose Thinking, Careless Remarks</a:t>
            </a: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id="{91104FC8-BC42-44A5-86D5-885B04B3C251}"/>
              </a:ext>
            </a:extLst>
          </p:cNvPr>
          <p:cNvSpPr txBox="1">
            <a:spLocks/>
          </p:cNvSpPr>
          <p:nvPr/>
        </p:nvSpPr>
        <p:spPr bwMode="auto">
          <a:xfrm>
            <a:off x="1051810" y="1295400"/>
            <a:ext cx="7049764" cy="1219200"/>
          </a:xfrm>
          <a:prstGeom prst="rect">
            <a:avLst/>
          </a:prstGeom>
          <a:solidFill>
            <a:schemeClr val="accent2">
              <a:lumMod val="50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 How Does NT</a:t>
            </a:r>
            <a:b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Use ‘Church’?</a:t>
            </a:r>
            <a:endParaRPr lang="en-US" sz="4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95159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95990" y="152400"/>
            <a:ext cx="8382000" cy="6400800"/>
          </a:xfrm>
        </p:spPr>
        <p:txBody>
          <a:bodyPr/>
          <a:lstStyle/>
          <a:p>
            <a:pPr marL="0" indent="0" algn="ctr">
              <a:spcAft>
                <a:spcPts val="900"/>
              </a:spcAft>
              <a:buNone/>
            </a:pPr>
            <a:r>
              <a:rPr lang="en-US" altLang="en-US" sz="3400" u="sng"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Universally</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of all redeemed in heaven and earth</a:t>
            </a:r>
          </a:p>
          <a:p>
            <a:pPr>
              <a:spcAft>
                <a:spcPts val="900"/>
              </a:spcAft>
              <a:buFont typeface="Wingdings" panose="05000000000000000000" pitchFamily="2" charset="2"/>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900"/>
              </a:spcAft>
              <a:buFont typeface="Wingdings" panose="05000000000000000000" pitchFamily="2" charset="2"/>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‘Family’: play on words:</a:t>
            </a:r>
          </a:p>
          <a:p>
            <a:pPr lvl="1">
              <a:spcBef>
                <a:spcPts val="600"/>
              </a:spcBef>
              <a:spcAft>
                <a:spcPts val="900"/>
              </a:spcAft>
              <a:buFont typeface="Wingdings" panose="05000000000000000000" pitchFamily="2" charset="2"/>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‘Family’ comes from ‘father’ (v.14): “descendant from same Father.” </a:t>
            </a:r>
          </a:p>
          <a:p>
            <a:pPr marL="1079500" lvl="2" indent="-225425">
              <a:spcBef>
                <a:spcPts val="600"/>
              </a:spcBef>
              <a:spcAft>
                <a:spcPts val="900"/>
              </a:spcAft>
              <a:buFont typeface="Wingdings" panose="05000000000000000000" pitchFamily="2" charset="2"/>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Lk.2:4, house / lineage </a:t>
            </a:r>
            <a:r>
              <a:rPr lang="en-US"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rPr>
              <a:t>[family]</a:t>
            </a:r>
          </a:p>
          <a:p>
            <a:pPr marL="1079500" lvl="2" indent="-225425">
              <a:spcBef>
                <a:spcPts val="600"/>
              </a:spcBef>
              <a:spcAft>
                <a:spcPts val="900"/>
              </a:spcAft>
              <a:buFont typeface="Wingdings" panose="05000000000000000000" pitchFamily="2" charset="2"/>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Ep.2:18-19, household of God </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(sg.)</a:t>
            </a:r>
            <a:endParaRPr lang="en-US" altLang="en-US" sz="3200" dirty="0">
              <a:solidFill>
                <a:schemeClr val="bg1"/>
              </a:solidFill>
            </a:endParaRPr>
          </a:p>
        </p:txBody>
      </p:sp>
      <p:sp>
        <p:nvSpPr>
          <p:cNvPr id="2" name="Rectangle 1">
            <a:extLst>
              <a:ext uri="{FF2B5EF4-FFF2-40B4-BE49-F238E27FC236}">
                <a16:creationId xmlns:a16="http://schemas.microsoft.com/office/drawing/2014/main" id="{EC4CC79D-C765-48DB-8114-4067592A3608}"/>
              </a:ext>
            </a:extLst>
          </p:cNvPr>
          <p:cNvSpPr/>
          <p:nvPr/>
        </p:nvSpPr>
        <p:spPr>
          <a:xfrm>
            <a:off x="730770" y="1340370"/>
            <a:ext cx="7696200" cy="1295400"/>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FFFFCC"/>
                </a:solidFill>
              </a:rPr>
              <a:t>“…from whom the whole family in heaven and earth is named” </a:t>
            </a:r>
            <a:r>
              <a:rPr lang="en-US" sz="2800" dirty="0"/>
              <a:t>– Eph.3:15.</a:t>
            </a:r>
            <a:endParaRPr lang="en-US" dirty="0">
              <a:hlinkClick r:id="rId2"/>
            </a:endParaRPr>
          </a:p>
        </p:txBody>
      </p:sp>
    </p:spTree>
    <p:extLst>
      <p:ext uri="{BB962C8B-B14F-4D97-AF65-F5344CB8AC3E}">
        <p14:creationId xmlns:p14="http://schemas.microsoft.com/office/powerpoint/2010/main" val="201949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152400"/>
            <a:ext cx="8229600" cy="6400800"/>
          </a:xfrm>
        </p:spPr>
        <p:txBody>
          <a:bodyPr/>
          <a:lstStyle/>
          <a:p>
            <a:pPr marL="0" indent="0" algn="ctr">
              <a:spcAft>
                <a:spcPts val="900"/>
              </a:spcAft>
              <a:buNone/>
            </a:pPr>
            <a:r>
              <a:rPr lang="en-US" altLang="en-US" sz="3400" u="sng"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Geographically</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of local churches</a:t>
            </a:r>
            <a:b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in a region</a:t>
            </a:r>
          </a:p>
          <a:p>
            <a:pPr>
              <a:spcAft>
                <a:spcPts val="900"/>
              </a:spcAft>
              <a:buFont typeface="Wingdings" panose="05000000000000000000" pitchFamily="2" charset="2"/>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900"/>
              </a:spcAft>
              <a:buFont typeface="Wingdings" panose="05000000000000000000" pitchFamily="2" charset="2"/>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900"/>
              </a:spcAft>
              <a:buFont typeface="Wingdings" panose="05000000000000000000" pitchFamily="2" charset="2"/>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900"/>
              </a:spcAft>
              <a:buFont typeface="Wingdings" panose="05000000000000000000" pitchFamily="2" charset="2"/>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EC4CC79D-C765-48DB-8114-4067592A3608}"/>
              </a:ext>
            </a:extLst>
          </p:cNvPr>
          <p:cNvSpPr/>
          <p:nvPr/>
        </p:nvSpPr>
        <p:spPr>
          <a:xfrm>
            <a:off x="730770" y="1295400"/>
            <a:ext cx="7696200" cy="2590800"/>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FFFFCC"/>
                </a:solidFill>
              </a:rPr>
              <a:t>“…Then the churches throughout all Judea, Galilee, and Samaria had peace and were edified. And walking in the fear of the Lord and in the comfort of the Holy Spirit, they were multiplied”</a:t>
            </a:r>
            <a:r>
              <a:rPr lang="en-US" dirty="0">
                <a:solidFill>
                  <a:srgbClr val="FFFFCC"/>
                </a:solidFill>
              </a:rPr>
              <a:t> </a:t>
            </a:r>
            <a:r>
              <a:rPr lang="en-US" sz="2800" dirty="0"/>
              <a:t>– Acts 9:31</a:t>
            </a:r>
          </a:p>
        </p:txBody>
      </p:sp>
      <p:sp>
        <p:nvSpPr>
          <p:cNvPr id="4" name="Rectangle 3">
            <a:extLst>
              <a:ext uri="{FF2B5EF4-FFF2-40B4-BE49-F238E27FC236}">
                <a16:creationId xmlns:a16="http://schemas.microsoft.com/office/drawing/2014/main" id="{9A68B8AC-2449-4676-B1F0-6F81AC40EF34}"/>
              </a:ext>
            </a:extLst>
          </p:cNvPr>
          <p:cNvSpPr/>
          <p:nvPr/>
        </p:nvSpPr>
        <p:spPr>
          <a:xfrm>
            <a:off x="732020" y="4038600"/>
            <a:ext cx="7696200" cy="1447800"/>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FFFFCC"/>
                </a:solidFill>
              </a:rPr>
              <a:t>“…And I was unknown by face to the churches of Judea which were in Christ” </a:t>
            </a:r>
            <a:br>
              <a:rPr lang="en-US" sz="3200" i="1" dirty="0">
                <a:solidFill>
                  <a:srgbClr val="FFFFCC"/>
                </a:solidFill>
              </a:rPr>
            </a:br>
            <a:r>
              <a:rPr lang="en-US" sz="2800" dirty="0"/>
              <a:t>– Gal.1:22</a:t>
            </a:r>
            <a:r>
              <a:rPr lang="en-US" sz="3200" i="1" dirty="0"/>
              <a:t>.     </a:t>
            </a:r>
            <a:r>
              <a:rPr lang="en-US" sz="2800" dirty="0"/>
              <a:t>[Rv.1:4]</a:t>
            </a:r>
            <a:endParaRPr lang="en-US" sz="3200" dirty="0"/>
          </a:p>
        </p:txBody>
      </p:sp>
    </p:spTree>
    <p:extLst>
      <p:ext uri="{BB962C8B-B14F-4D97-AF65-F5344CB8AC3E}">
        <p14:creationId xmlns:p14="http://schemas.microsoft.com/office/powerpoint/2010/main" val="558302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152400"/>
            <a:ext cx="8229600" cy="6400800"/>
          </a:xfrm>
        </p:spPr>
        <p:txBody>
          <a:bodyPr/>
          <a:lstStyle/>
          <a:p>
            <a:pPr marL="0" indent="0" algn="ctr">
              <a:spcAft>
                <a:spcPts val="900"/>
              </a:spcAft>
              <a:buNone/>
            </a:pPr>
            <a:r>
              <a:rPr lang="en-US" altLang="en-US" sz="3400" u="sng"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Locally</a:t>
            </a:r>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 of a body of believers</a:t>
            </a:r>
          </a:p>
          <a:p>
            <a:pPr>
              <a:spcAft>
                <a:spcPts val="6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 Co.12:19;  14:23 – ‘…if the </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whole</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church </a:t>
            </a:r>
            <a:r>
              <a:rPr lang="en-US" altLang="en-US" u="sng" dirty="0">
                <a:solidFill>
                  <a:srgbClr val="FFC000"/>
                </a:solidFill>
                <a:latin typeface="Verdana" panose="020B0604030504040204" pitchFamily="34" charset="0"/>
                <a:ea typeface="Verdana" panose="020B0604030504040204" pitchFamily="34" charset="0"/>
                <a:cs typeface="Verdana" panose="020B0604030504040204" pitchFamily="34" charset="0"/>
              </a:rPr>
              <a:t>comes together</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u="sng" dirty="0">
                <a:solidFill>
                  <a:srgbClr val="CCFFFF"/>
                </a:solidFill>
                <a:latin typeface="Verdana" panose="020B0604030504040204" pitchFamily="34" charset="0"/>
                <a:ea typeface="Verdana" panose="020B0604030504040204" pitchFamily="34" charset="0"/>
                <a:cs typeface="Verdana" panose="020B0604030504040204" pitchFamily="34" charset="0"/>
              </a:rPr>
              <a:t>in one place</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 </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adjective;</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dirty="0">
                <a:solidFill>
                  <a:srgbClr val="FFC000"/>
                </a:solidFill>
                <a:latin typeface="Verdana" panose="020B0604030504040204" pitchFamily="34" charset="0"/>
                <a:ea typeface="Verdana" panose="020B0604030504040204" pitchFamily="34" charset="0"/>
                <a:cs typeface="Verdana" panose="020B0604030504040204" pitchFamily="34" charset="0"/>
              </a:rPr>
              <a:t>verb; </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dirty="0">
                <a:solidFill>
                  <a:srgbClr val="CCFFFF"/>
                </a:solidFill>
                <a:latin typeface="Verdana" panose="020B0604030504040204" pitchFamily="34" charset="0"/>
                <a:ea typeface="Verdana" panose="020B0604030504040204" pitchFamily="34" charset="0"/>
                <a:cs typeface="Verdana" panose="020B0604030504040204" pitchFamily="34" charset="0"/>
              </a:rPr>
              <a:t>adverbial phrase</a:t>
            </a:r>
          </a:p>
          <a:p>
            <a:pPr>
              <a:spcAft>
                <a:spcPts val="6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Local group, whether assembled or unassembled.</a:t>
            </a:r>
          </a:p>
          <a:p>
            <a:pPr>
              <a:spcAft>
                <a:spcPts val="900"/>
              </a:spcAft>
              <a:buFont typeface="Wingdings" panose="05000000000000000000" pitchFamily="2" charset="2"/>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900"/>
              </a:spcAft>
              <a:buFont typeface="Wingdings" panose="05000000000000000000" pitchFamily="2" charset="2"/>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900"/>
              </a:spcAft>
              <a:buFont typeface="Wingdings" panose="05000000000000000000" pitchFamily="2" charset="2"/>
              <a:buChar char="§"/>
            </a:pPr>
            <a:endPar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9A68B8AC-2449-4676-B1F0-6F81AC40EF34}"/>
              </a:ext>
            </a:extLst>
          </p:cNvPr>
          <p:cNvSpPr/>
          <p:nvPr/>
        </p:nvSpPr>
        <p:spPr>
          <a:xfrm>
            <a:off x="1143000" y="3810000"/>
            <a:ext cx="6887980" cy="2514600"/>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rgbClr val="FFFFCC"/>
                </a:solidFill>
              </a:rPr>
              <a:t>“…As for Saul, he made havoc of the church, entering every house, and dragging off men and women, committing them to prison” </a:t>
            </a:r>
            <a:r>
              <a:rPr lang="en-US" sz="2800" dirty="0"/>
              <a:t>– Ac.8:3</a:t>
            </a:r>
            <a:r>
              <a:rPr lang="en-US" sz="3200" dirty="0"/>
              <a:t>. </a:t>
            </a:r>
          </a:p>
        </p:txBody>
      </p:sp>
    </p:spTree>
    <p:extLst>
      <p:ext uri="{BB962C8B-B14F-4D97-AF65-F5344CB8AC3E}">
        <p14:creationId xmlns:p14="http://schemas.microsoft.com/office/powerpoint/2010/main" val="107000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2190" y="0"/>
            <a:ext cx="8229600" cy="609600"/>
          </a:xfrm>
        </p:spPr>
        <p:txBody>
          <a:bodyPr/>
          <a:lstStyle/>
          <a:p>
            <a:r>
              <a:rPr lang="en-US" altLang="en-US" sz="3400" dirty="0">
                <a:solidFill>
                  <a:srgbClr val="FFFFCC"/>
                </a:solidFill>
                <a:latin typeface="Verdana" panose="020B0604030504040204" pitchFamily="34" charset="0"/>
                <a:ea typeface="Verdana" panose="020B0604030504040204" pitchFamily="34" charset="0"/>
                <a:cs typeface="Verdana" panose="020B0604030504040204" pitchFamily="34" charset="0"/>
              </a:rPr>
              <a:t>ATR Grammar</a:t>
            </a:r>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075" name="Rectangle 3"/>
          <p:cNvSpPr>
            <a:spLocks noGrp="1" noChangeArrowheads="1"/>
          </p:cNvSpPr>
          <p:nvPr>
            <p:ph type="body" idx="1"/>
          </p:nvPr>
        </p:nvSpPr>
        <p:spPr>
          <a:xfrm>
            <a:off x="319790" y="609600"/>
            <a:ext cx="8534400" cy="5867400"/>
          </a:xfrm>
        </p:spPr>
        <p:txBody>
          <a:bodyPr/>
          <a:lstStyle/>
          <a:p>
            <a:pPr marL="0" indent="0">
              <a:spcBef>
                <a:spcPts val="600"/>
              </a:spcBef>
              <a:spcAft>
                <a:spcPts val="300"/>
              </a:spcAft>
              <a:buNone/>
            </a:pPr>
            <a:r>
              <a:rPr lang="en-US" sz="3100" dirty="0">
                <a:solidFill>
                  <a:schemeClr val="bg1"/>
                </a:solidFill>
              </a:rPr>
              <a:t>“</a:t>
            </a:r>
            <a:r>
              <a:rPr lang="el-GR" sz="3100" dirty="0">
                <a:solidFill>
                  <a:schemeClr val="bg1"/>
                </a:solidFill>
              </a:rPr>
              <a:t>ἐκκλησία </a:t>
            </a:r>
            <a:r>
              <a:rPr lang="en-US" sz="3100" dirty="0">
                <a:solidFill>
                  <a:schemeClr val="bg1"/>
                </a:solidFill>
              </a:rPr>
              <a:t>... In the LXX the word is used as the equivalent of </a:t>
            </a:r>
            <a:r>
              <a:rPr lang="he-IL" sz="3100" dirty="0">
                <a:solidFill>
                  <a:schemeClr val="bg1"/>
                </a:solidFill>
              </a:rPr>
              <a:t>קָהָל</a:t>
            </a:r>
            <a:r>
              <a:rPr lang="en-US" sz="3100" dirty="0">
                <a:solidFill>
                  <a:schemeClr val="bg1"/>
                </a:solidFill>
              </a:rPr>
              <a:t>, the assembly of the Israelites as a whole.  In the N.T. ‘assembly’ at times, as in 1 Cor.11:18, but usually…the idea of the word is that of body or company of believers whether assembled or not, the body of Christ.  This is true at times where the idea of assembly is impossible, as in Ac. 8:3.  The word in this sense of body of Christians is used either in the local (Ac. 8:3) or the general sense (Mt. 16:18).  In the general sense the word does not differ greatly from one aspect of the word </a:t>
            </a:r>
            <a:r>
              <a:rPr lang="el-GR" sz="3100" dirty="0">
                <a:solidFill>
                  <a:schemeClr val="bg1"/>
                </a:solidFill>
              </a:rPr>
              <a:t>βασιλεία</a:t>
            </a:r>
            <a:r>
              <a:rPr lang="en-US" sz="3100" dirty="0">
                <a:solidFill>
                  <a:schemeClr val="bg1"/>
                </a:solidFill>
              </a:rPr>
              <a:t>.” </a:t>
            </a:r>
            <a:endParaRPr lang="en-US"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8170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457200"/>
            <a:ext cx="8229600" cy="6172200"/>
          </a:xfrm>
        </p:spPr>
        <p:txBody>
          <a:bodyPr/>
          <a:lstStyle/>
          <a:p>
            <a:pPr>
              <a:spcAft>
                <a:spcPts val="4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Thirty+ years ago, apostates led many into error</a:t>
            </a:r>
          </a:p>
          <a:p>
            <a:pPr lvl="1">
              <a:spcAft>
                <a:spcPts val="900"/>
              </a:spcAft>
              <a:buFont typeface="Wingdings" panose="05000000000000000000" pitchFamily="2" charset="2"/>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Denied we must be part of local church</a:t>
            </a:r>
          </a:p>
          <a:p>
            <a:pPr lvl="1">
              <a:spcAft>
                <a:spcPts val="900"/>
              </a:spcAft>
              <a:buFont typeface="Wingdings" panose="05000000000000000000" pitchFamily="2" charset="2"/>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Elders are merely older men</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Recent book reproduces some of these false teachings . . . </a:t>
            </a:r>
          </a:p>
          <a:p>
            <a:pPr lvl="1">
              <a:spcAft>
                <a:spcPts val="900"/>
              </a:spcAft>
              <a:buFont typeface="Wingdings" panose="05000000000000000000" pitchFamily="2" charset="2"/>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Even denies existence of local churches</a:t>
            </a:r>
          </a:p>
          <a:p>
            <a:pPr marL="0" indent="0">
              <a:buNone/>
            </a:pPr>
            <a:endParaRPr lang="en-US" altLang="en-US" dirty="0">
              <a:solidFill>
                <a:schemeClr val="bg1"/>
              </a:solidFill>
            </a:endParaRPr>
          </a:p>
        </p:txBody>
      </p:sp>
    </p:spTree>
    <p:extLst>
      <p:ext uri="{BB962C8B-B14F-4D97-AF65-F5344CB8AC3E}">
        <p14:creationId xmlns:p14="http://schemas.microsoft.com/office/powerpoint/2010/main" val="197058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2190" y="0"/>
            <a:ext cx="8229600" cy="609600"/>
          </a:xfrm>
        </p:spPr>
        <p:txBody>
          <a:bodyPr/>
          <a:lstStyle/>
          <a:p>
            <a:r>
              <a:rPr lang="en-US" altLang="en-US" sz="3400" dirty="0">
                <a:solidFill>
                  <a:srgbClr val="FFFFCC"/>
                </a:solidFill>
                <a:latin typeface="Verdana" panose="020B0604030504040204" pitchFamily="34" charset="0"/>
                <a:ea typeface="Verdana" panose="020B0604030504040204" pitchFamily="34" charset="0"/>
                <a:cs typeface="Verdana" panose="020B0604030504040204" pitchFamily="34" charset="0"/>
              </a:rPr>
              <a:t>ATR Grammar</a:t>
            </a:r>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075" name="Rectangle 3"/>
          <p:cNvSpPr>
            <a:spLocks noGrp="1" noChangeArrowheads="1"/>
          </p:cNvSpPr>
          <p:nvPr>
            <p:ph type="body" idx="1"/>
          </p:nvPr>
        </p:nvSpPr>
        <p:spPr>
          <a:xfrm>
            <a:off x="319790" y="609600"/>
            <a:ext cx="8534400" cy="5867400"/>
          </a:xfrm>
        </p:spPr>
        <p:txBody>
          <a:bodyPr/>
          <a:lstStyle/>
          <a:p>
            <a:pPr marL="0" indent="0">
              <a:spcBef>
                <a:spcPts val="600"/>
              </a:spcBef>
              <a:spcAft>
                <a:spcPts val="300"/>
              </a:spcAft>
              <a:buNone/>
            </a:pPr>
            <a:r>
              <a:rPr lang="en-US" sz="3100" dirty="0">
                <a:solidFill>
                  <a:schemeClr val="bg1"/>
                </a:solidFill>
              </a:rPr>
              <a:t>“</a:t>
            </a:r>
            <a:r>
              <a:rPr lang="el-GR" sz="3100" dirty="0">
                <a:solidFill>
                  <a:schemeClr val="bg1"/>
                </a:solidFill>
              </a:rPr>
              <a:t>ἐκκλησία </a:t>
            </a:r>
            <a:r>
              <a:rPr lang="en-US" sz="3100" dirty="0">
                <a:solidFill>
                  <a:schemeClr val="bg1"/>
                </a:solidFill>
              </a:rPr>
              <a:t>... In the LXX the word is used as the equivalent of </a:t>
            </a:r>
            <a:r>
              <a:rPr lang="he-IL" sz="3100" dirty="0">
                <a:solidFill>
                  <a:schemeClr val="bg1"/>
                </a:solidFill>
              </a:rPr>
              <a:t>קָהָל</a:t>
            </a:r>
            <a:r>
              <a:rPr lang="en-US" sz="3100" dirty="0">
                <a:solidFill>
                  <a:schemeClr val="bg1"/>
                </a:solidFill>
              </a:rPr>
              <a:t>, the assembly of the Israelites as a whole.  In the N.T. ‘assembly’ at times, as in 1 Cor.11:18, but </a:t>
            </a:r>
            <a:r>
              <a:rPr lang="en-US" sz="3100" u="sng" dirty="0">
                <a:solidFill>
                  <a:srgbClr val="FFFFCC"/>
                </a:solidFill>
              </a:rPr>
              <a:t>usually</a:t>
            </a:r>
            <a:r>
              <a:rPr lang="en-US" sz="3100" dirty="0">
                <a:solidFill>
                  <a:schemeClr val="bg1"/>
                </a:solidFill>
              </a:rPr>
              <a:t>…</a:t>
            </a:r>
            <a:r>
              <a:rPr lang="en-US" sz="3100" u="sng" dirty="0">
                <a:solidFill>
                  <a:srgbClr val="FFFFCC"/>
                </a:solidFill>
              </a:rPr>
              <a:t>the idea of the word is that of body or company of believers whether assembled or not, the body of Christ</a:t>
            </a:r>
            <a:r>
              <a:rPr lang="en-US" sz="3100" dirty="0">
                <a:solidFill>
                  <a:schemeClr val="bg1"/>
                </a:solidFill>
              </a:rPr>
              <a:t>.  This is true at times where the idea of assembly is impossible, as in Ac. 8:3.  The word in this sense of </a:t>
            </a:r>
            <a:r>
              <a:rPr lang="en-US" sz="3100" u="sng" dirty="0">
                <a:solidFill>
                  <a:srgbClr val="FFFFCC"/>
                </a:solidFill>
              </a:rPr>
              <a:t>body</a:t>
            </a:r>
            <a:r>
              <a:rPr lang="en-US" sz="3100" dirty="0">
                <a:solidFill>
                  <a:schemeClr val="bg1"/>
                </a:solidFill>
              </a:rPr>
              <a:t> of Christians </a:t>
            </a:r>
            <a:r>
              <a:rPr lang="en-US" sz="3100" u="sng" dirty="0">
                <a:solidFill>
                  <a:srgbClr val="FFFFCC"/>
                </a:solidFill>
              </a:rPr>
              <a:t>is used either in the local (Ac. 8:3) or the general sense (Mt. 16:18)</a:t>
            </a:r>
            <a:r>
              <a:rPr lang="en-US" sz="3100" dirty="0">
                <a:solidFill>
                  <a:schemeClr val="bg1"/>
                </a:solidFill>
              </a:rPr>
              <a:t>.  In the general sense the word does not differ greatly from one aspect of the word </a:t>
            </a:r>
            <a:r>
              <a:rPr lang="el-GR" sz="3100" dirty="0">
                <a:solidFill>
                  <a:schemeClr val="bg1"/>
                </a:solidFill>
              </a:rPr>
              <a:t>βασιλεία</a:t>
            </a:r>
            <a:r>
              <a:rPr lang="en-US" sz="3100" dirty="0">
                <a:solidFill>
                  <a:schemeClr val="bg1"/>
                </a:solidFill>
              </a:rPr>
              <a:t>.” </a:t>
            </a:r>
            <a:endParaRPr lang="en-US" altLang="en-US" sz="31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69758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7996" y="609600"/>
            <a:ext cx="7049764" cy="457200"/>
          </a:xfrm>
          <a:solidFill>
            <a:schemeClr val="accent2">
              <a:lumMod val="50000"/>
            </a:schemeClr>
          </a:solidFill>
          <a:ln>
            <a:solidFill>
              <a:schemeClr val="bg1"/>
            </a:solidFill>
          </a:ln>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Loose Thinking, Careless Remarks</a:t>
            </a: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id="{91104FC8-BC42-44A5-86D5-885B04B3C251}"/>
              </a:ext>
            </a:extLst>
          </p:cNvPr>
          <p:cNvSpPr txBox="1">
            <a:spLocks/>
          </p:cNvSpPr>
          <p:nvPr/>
        </p:nvSpPr>
        <p:spPr bwMode="auto">
          <a:xfrm>
            <a:off x="1051810" y="1981200"/>
            <a:ext cx="7049764" cy="1219200"/>
          </a:xfrm>
          <a:prstGeom prst="rect">
            <a:avLst/>
          </a:prstGeom>
          <a:solidFill>
            <a:schemeClr val="accent2">
              <a:lumMod val="50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III. Did Local Churches</a:t>
            </a:r>
            <a:b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Exist In NT?</a:t>
            </a:r>
            <a:endParaRPr lang="en-US" sz="4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A3FF38EE-4D22-4144-97EA-0DC51BBA7131}"/>
              </a:ext>
            </a:extLst>
          </p:cNvPr>
          <p:cNvSpPr txBox="1">
            <a:spLocks/>
          </p:cNvSpPr>
          <p:nvPr/>
        </p:nvSpPr>
        <p:spPr bwMode="auto">
          <a:xfrm>
            <a:off x="1051810" y="1295400"/>
            <a:ext cx="7049764" cy="457200"/>
          </a:xfrm>
          <a:prstGeom prst="rect">
            <a:avLst/>
          </a:prstGeom>
          <a:solidFill>
            <a:schemeClr val="accent2">
              <a:lumMod val="50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II. How Does NT Use ‘Church’?</a:t>
            </a:r>
            <a:endParaRPr lang="en-US" sz="3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97632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2190" y="0"/>
            <a:ext cx="8229600" cy="609600"/>
          </a:xfrm>
        </p:spPr>
        <p:txBody>
          <a:bodyPr/>
          <a:lstStyle/>
          <a:p>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Definition of church </a:t>
            </a:r>
            <a:r>
              <a:rPr lang="en-US" alt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(BDAG)</a:t>
            </a:r>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075" name="Rectangle 3"/>
          <p:cNvSpPr>
            <a:spLocks noGrp="1" noChangeArrowheads="1"/>
          </p:cNvSpPr>
          <p:nvPr>
            <p:ph type="body" idx="1"/>
          </p:nvPr>
        </p:nvSpPr>
        <p:spPr>
          <a:xfrm>
            <a:off x="319790" y="609600"/>
            <a:ext cx="8534400" cy="5867400"/>
          </a:xfrm>
        </p:spPr>
        <p:txBody>
          <a:bodyPr/>
          <a:lstStyle/>
          <a:p>
            <a:pPr marL="0" indent="0">
              <a:spcBef>
                <a:spcPts val="600"/>
              </a:spcBef>
              <a:spcAft>
                <a:spcPts val="300"/>
              </a:spcAft>
              <a:buNone/>
            </a:pPr>
            <a:endParaRPr lang="en-US" dirty="0">
              <a:solidFill>
                <a:schemeClr val="bg1"/>
              </a:solidFill>
            </a:endParaRPr>
          </a:p>
          <a:p>
            <a:pPr marL="0" indent="0">
              <a:spcBef>
                <a:spcPts val="600"/>
              </a:spcBef>
              <a:spcAft>
                <a:spcPts val="300"/>
              </a:spcAft>
              <a:buNone/>
            </a:pPr>
            <a:endParaRPr lang="en-US" dirty="0">
              <a:solidFill>
                <a:schemeClr val="bg1"/>
              </a:solidFill>
            </a:endParaRPr>
          </a:p>
          <a:p>
            <a:pPr marL="0" indent="0">
              <a:spcBef>
                <a:spcPts val="600"/>
              </a:spcBef>
              <a:spcAft>
                <a:spcPts val="300"/>
              </a:spcAft>
              <a:buNone/>
            </a:pPr>
            <a:endParaRPr lang="en-US" dirty="0">
              <a:solidFill>
                <a:schemeClr val="bg1"/>
              </a:solidFill>
            </a:endParaRPr>
          </a:p>
          <a:p>
            <a:pPr marL="0" indent="0">
              <a:spcBef>
                <a:spcPts val="600"/>
              </a:spcBef>
              <a:spcAft>
                <a:spcPts val="300"/>
              </a:spcAft>
              <a:buNone/>
            </a:pPr>
            <a:endParaRPr lang="en-US" dirty="0">
              <a:solidFill>
                <a:schemeClr val="bg1"/>
              </a:solidFill>
            </a:endParaRPr>
          </a:p>
          <a:p>
            <a:pPr marL="0" indent="0">
              <a:spcBef>
                <a:spcPts val="600"/>
              </a:spcBef>
              <a:spcAft>
                <a:spcPts val="300"/>
              </a:spcAft>
              <a:buNone/>
            </a:pPr>
            <a:endParaRPr lang="en-US" dirty="0">
              <a:solidFill>
                <a:schemeClr val="bg1"/>
              </a:solidFill>
            </a:endParaRPr>
          </a:p>
          <a:p>
            <a:pPr marL="0" indent="0">
              <a:spcBef>
                <a:spcPts val="1800"/>
              </a:spcBef>
              <a:spcAft>
                <a:spcPts val="300"/>
              </a:spcAft>
              <a:buNone/>
            </a:pPr>
            <a:endParaRPr lang="en-US" altLang="en-US" sz="3100" dirty="0">
              <a:solidFill>
                <a:schemeClr val="bg1"/>
              </a:solidFill>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0EC0FF45-AF17-4A49-A23E-81D752510AC8}"/>
              </a:ext>
            </a:extLst>
          </p:cNvPr>
          <p:cNvSpPr/>
          <p:nvPr/>
        </p:nvSpPr>
        <p:spPr>
          <a:xfrm>
            <a:off x="319790" y="685800"/>
            <a:ext cx="8534400" cy="3048000"/>
          </a:xfrm>
          <a:prstGeom prst="rect">
            <a:avLst/>
          </a:prstGeom>
          <a:solidFill>
            <a:schemeClr val="accent2">
              <a:lumMod val="75000"/>
            </a:schemeClr>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3200" dirty="0"/>
              <a:t>‘</a:t>
            </a:r>
            <a:r>
              <a:rPr lang="el-GR" sz="3200" dirty="0"/>
              <a:t>ἐκκλησία</a:t>
            </a:r>
            <a:r>
              <a:rPr lang="en-US" sz="3200" dirty="0"/>
              <a:t>, of a specific Christian group </a:t>
            </a:r>
            <a:r>
              <a:rPr lang="en-US" sz="3200" i="1" dirty="0"/>
              <a:t>assembly, gathering</a:t>
            </a:r>
            <a:r>
              <a:rPr lang="en-US" sz="3200" dirty="0"/>
              <a:t> ordinarily involving worship and discussion of matters of concern to the community: </a:t>
            </a:r>
            <a:r>
              <a:rPr lang="en-US" sz="3200" b="1" dirty="0"/>
              <a:t>Mt 18:17…</a:t>
            </a:r>
            <a:r>
              <a:rPr lang="en-US" sz="3200" i="1" dirty="0">
                <a:solidFill>
                  <a:schemeClr val="bg1"/>
                </a:solidFill>
              </a:rPr>
              <a:t>when  you  come together as an assembly</a:t>
            </a:r>
            <a:r>
              <a:rPr lang="en-US" sz="3200" dirty="0">
                <a:solidFill>
                  <a:schemeClr val="bg1"/>
                </a:solidFill>
              </a:rPr>
              <a:t> </a:t>
            </a:r>
            <a:r>
              <a:rPr lang="en-US" sz="3200" b="1" dirty="0"/>
              <a:t>1 Cor 11:18</a:t>
            </a:r>
            <a:r>
              <a:rPr lang="en-US" sz="3200" dirty="0"/>
              <a:t>; cp. </a:t>
            </a:r>
            <a:r>
              <a:rPr lang="en-US" sz="3200" b="1" dirty="0"/>
              <a:t>14:4f,</a:t>
            </a:r>
            <a:r>
              <a:rPr lang="en-US" sz="3200" dirty="0"/>
              <a:t> </a:t>
            </a:r>
            <a:r>
              <a:rPr lang="en-US" sz="3200" b="1" dirty="0"/>
              <a:t>12,</a:t>
            </a:r>
            <a:r>
              <a:rPr lang="en-US" sz="3200" dirty="0"/>
              <a:t> </a:t>
            </a:r>
            <a:r>
              <a:rPr lang="en-US" sz="3200" b="1" dirty="0"/>
              <a:t>19, 28,</a:t>
            </a:r>
            <a:r>
              <a:rPr lang="en-US" sz="3200" dirty="0"/>
              <a:t> </a:t>
            </a:r>
            <a:r>
              <a:rPr lang="en-US" sz="3200" b="1" dirty="0"/>
              <a:t>35</a:t>
            </a:r>
            <a:r>
              <a:rPr lang="en-US" sz="3200" dirty="0"/>
              <a:t>; pl. vs. </a:t>
            </a:r>
            <a:r>
              <a:rPr lang="en-US" sz="3200" b="1" dirty="0"/>
              <a:t>34.</a:t>
            </a:r>
            <a:r>
              <a:rPr lang="en-US" sz="3200" dirty="0"/>
              <a:t>’</a:t>
            </a:r>
          </a:p>
        </p:txBody>
      </p:sp>
    </p:spTree>
    <p:extLst>
      <p:ext uri="{BB962C8B-B14F-4D97-AF65-F5344CB8AC3E}">
        <p14:creationId xmlns:p14="http://schemas.microsoft.com/office/powerpoint/2010/main" val="560299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2190" y="0"/>
            <a:ext cx="8229600" cy="609600"/>
          </a:xfrm>
        </p:spPr>
        <p:txBody>
          <a:bodyPr/>
          <a:lstStyle/>
          <a:p>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Definition of church </a:t>
            </a:r>
            <a:r>
              <a:rPr lang="en-US" alt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(BDAG)</a:t>
            </a:r>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075" name="Rectangle 3"/>
          <p:cNvSpPr>
            <a:spLocks noGrp="1" noChangeArrowheads="1"/>
          </p:cNvSpPr>
          <p:nvPr>
            <p:ph type="body" idx="1"/>
          </p:nvPr>
        </p:nvSpPr>
        <p:spPr>
          <a:xfrm>
            <a:off x="319790" y="609600"/>
            <a:ext cx="8534400" cy="5867400"/>
          </a:xfrm>
        </p:spPr>
        <p:txBody>
          <a:bodyPr/>
          <a:lstStyle/>
          <a:p>
            <a:pPr marL="0" indent="0">
              <a:spcBef>
                <a:spcPts val="600"/>
              </a:spcBef>
              <a:spcAft>
                <a:spcPts val="300"/>
              </a:spcAft>
              <a:buNone/>
            </a:pPr>
            <a:endParaRPr lang="en-US" dirty="0">
              <a:solidFill>
                <a:schemeClr val="bg1"/>
              </a:solidFill>
            </a:endParaRPr>
          </a:p>
          <a:p>
            <a:pPr marL="0" indent="0">
              <a:spcBef>
                <a:spcPts val="600"/>
              </a:spcBef>
              <a:spcAft>
                <a:spcPts val="300"/>
              </a:spcAft>
              <a:buNone/>
            </a:pPr>
            <a:endParaRPr lang="en-US" dirty="0">
              <a:solidFill>
                <a:schemeClr val="bg1"/>
              </a:solidFill>
            </a:endParaRPr>
          </a:p>
          <a:p>
            <a:pPr marL="0" indent="0">
              <a:spcBef>
                <a:spcPts val="600"/>
              </a:spcBef>
              <a:spcAft>
                <a:spcPts val="300"/>
              </a:spcAft>
              <a:buNone/>
            </a:pPr>
            <a:endParaRPr lang="en-US" dirty="0">
              <a:solidFill>
                <a:schemeClr val="bg1"/>
              </a:solidFill>
            </a:endParaRPr>
          </a:p>
          <a:p>
            <a:pPr marL="0" indent="0">
              <a:spcBef>
                <a:spcPts val="600"/>
              </a:spcBef>
              <a:spcAft>
                <a:spcPts val="300"/>
              </a:spcAft>
              <a:buNone/>
            </a:pPr>
            <a:endParaRPr lang="en-US" dirty="0">
              <a:solidFill>
                <a:schemeClr val="bg1"/>
              </a:solidFill>
            </a:endParaRPr>
          </a:p>
          <a:p>
            <a:pPr marL="0" indent="0">
              <a:spcBef>
                <a:spcPts val="600"/>
              </a:spcBef>
              <a:spcAft>
                <a:spcPts val="300"/>
              </a:spcAft>
              <a:buNone/>
            </a:pPr>
            <a:endParaRPr lang="en-US" dirty="0">
              <a:solidFill>
                <a:schemeClr val="bg1"/>
              </a:solidFill>
            </a:endParaRPr>
          </a:p>
          <a:p>
            <a:pPr marL="0" indent="0">
              <a:spcBef>
                <a:spcPts val="1800"/>
              </a:spcBef>
              <a:spcAft>
                <a:spcPts val="300"/>
              </a:spcAft>
              <a:buNone/>
            </a:pPr>
            <a:r>
              <a:rPr lang="en-US" u="sng" dirty="0">
                <a:solidFill>
                  <a:srgbClr val="FF0000"/>
                </a:solidFill>
              </a:rPr>
              <a:t>When</a:t>
            </a:r>
            <a:r>
              <a:rPr lang="en-US" dirty="0">
                <a:solidFill>
                  <a:srgbClr val="FF0000"/>
                </a:solidFill>
              </a:rPr>
              <a:t>:</a:t>
            </a:r>
            <a:r>
              <a:rPr lang="en-US" dirty="0">
                <a:solidFill>
                  <a:schemeClr val="bg1"/>
                </a:solidFill>
              </a:rPr>
              <a:t> </a:t>
            </a:r>
            <a:r>
              <a:rPr lang="en-US" sz="3100" dirty="0">
                <a:solidFill>
                  <a:schemeClr val="bg1"/>
                </a:solidFill>
              </a:rPr>
              <a:t>not ‘if’; implies regularity, as NT shows</a:t>
            </a:r>
          </a:p>
          <a:p>
            <a:pPr marL="0" indent="0">
              <a:spcBef>
                <a:spcPts val="600"/>
              </a:spcBef>
              <a:spcAft>
                <a:spcPts val="300"/>
              </a:spcAft>
              <a:buNone/>
            </a:pPr>
            <a:r>
              <a:rPr lang="en-US" u="sng" dirty="0">
                <a:solidFill>
                  <a:srgbClr val="FFFF00"/>
                </a:solidFill>
              </a:rPr>
              <a:t>You</a:t>
            </a:r>
            <a:r>
              <a:rPr lang="en-US" dirty="0">
                <a:solidFill>
                  <a:srgbClr val="FFFF00"/>
                </a:solidFill>
              </a:rPr>
              <a:t>: </a:t>
            </a:r>
            <a:r>
              <a:rPr lang="en-US" sz="3100" dirty="0">
                <a:solidFill>
                  <a:schemeClr val="bg1"/>
                </a:solidFill>
              </a:rPr>
              <a:t>implies specific, local group.  1 Co.11:19, divisions among you…?</a:t>
            </a:r>
          </a:p>
          <a:p>
            <a:pPr marL="0" indent="0">
              <a:spcBef>
                <a:spcPts val="600"/>
              </a:spcBef>
              <a:spcAft>
                <a:spcPts val="300"/>
              </a:spcAft>
              <a:buNone/>
            </a:pPr>
            <a:r>
              <a:rPr lang="en-US" altLang="en-US" u="sng" dirty="0">
                <a:solidFill>
                  <a:srgbClr val="CCFFFF"/>
                </a:solidFill>
                <a:ea typeface="Verdana" panose="020B0604030504040204" pitchFamily="34" charset="0"/>
                <a:cs typeface="Verdana" panose="020B0604030504040204" pitchFamily="34" charset="0"/>
              </a:rPr>
              <a:t>Come together</a:t>
            </a:r>
            <a:r>
              <a:rPr lang="en-US" altLang="en-US" dirty="0">
                <a:solidFill>
                  <a:srgbClr val="CCFFFF"/>
                </a:solidFill>
                <a:ea typeface="Verdana" panose="020B0604030504040204" pitchFamily="34" charset="0"/>
                <a:cs typeface="Verdana" panose="020B0604030504040204" pitchFamily="34" charset="0"/>
              </a:rPr>
              <a:t>: </a:t>
            </a:r>
            <a:r>
              <a:rPr lang="en-US" altLang="en-US" sz="3100" dirty="0">
                <a:solidFill>
                  <a:schemeClr val="bg1"/>
                </a:solidFill>
                <a:ea typeface="Verdana" panose="020B0604030504040204" pitchFamily="34" charset="0"/>
                <a:cs typeface="Verdana" panose="020B0604030504040204" pitchFamily="34" charset="0"/>
              </a:rPr>
              <a:t>this group assembles</a:t>
            </a:r>
          </a:p>
          <a:p>
            <a:pPr marL="0" indent="0">
              <a:spcBef>
                <a:spcPts val="600"/>
              </a:spcBef>
              <a:spcAft>
                <a:spcPts val="300"/>
              </a:spcAft>
              <a:buNone/>
            </a:pPr>
            <a:r>
              <a:rPr lang="en-US" altLang="en-US" u="sng" dirty="0">
                <a:solidFill>
                  <a:srgbClr val="FFC000"/>
                </a:solidFill>
                <a:ea typeface="Verdana" panose="020B0604030504040204" pitchFamily="34" charset="0"/>
                <a:cs typeface="Verdana" panose="020B0604030504040204" pitchFamily="34" charset="0"/>
              </a:rPr>
              <a:t>As an assembly</a:t>
            </a:r>
            <a:r>
              <a:rPr lang="en-US" altLang="en-US" dirty="0">
                <a:solidFill>
                  <a:srgbClr val="FFC000"/>
                </a:solidFill>
                <a:ea typeface="Verdana" panose="020B0604030504040204" pitchFamily="34" charset="0"/>
                <a:cs typeface="Verdana" panose="020B0604030504040204" pitchFamily="34" charset="0"/>
              </a:rPr>
              <a:t>: </a:t>
            </a:r>
            <a:r>
              <a:rPr lang="en-US" altLang="en-US" sz="3100" dirty="0">
                <a:solidFill>
                  <a:schemeClr val="bg1"/>
                </a:solidFill>
                <a:ea typeface="Verdana" panose="020B0604030504040204" pitchFamily="34" charset="0"/>
                <a:cs typeface="Verdana" panose="020B0604030504040204" pitchFamily="34" charset="0"/>
              </a:rPr>
              <a:t>‘you’ (pl.); assembly (sg.)</a:t>
            </a:r>
          </a:p>
        </p:txBody>
      </p:sp>
      <p:sp>
        <p:nvSpPr>
          <p:cNvPr id="2" name="Rectangle 1">
            <a:extLst>
              <a:ext uri="{FF2B5EF4-FFF2-40B4-BE49-F238E27FC236}">
                <a16:creationId xmlns:a16="http://schemas.microsoft.com/office/drawing/2014/main" id="{0EC0FF45-AF17-4A49-A23E-81D752510AC8}"/>
              </a:ext>
            </a:extLst>
          </p:cNvPr>
          <p:cNvSpPr/>
          <p:nvPr/>
        </p:nvSpPr>
        <p:spPr>
          <a:xfrm>
            <a:off x="319790" y="685800"/>
            <a:ext cx="8534400" cy="3048000"/>
          </a:xfrm>
          <a:prstGeom prst="rect">
            <a:avLst/>
          </a:prstGeom>
          <a:solidFill>
            <a:schemeClr val="accent2">
              <a:lumMod val="75000"/>
            </a:schemeClr>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3200" dirty="0"/>
              <a:t>‘</a:t>
            </a:r>
            <a:r>
              <a:rPr lang="el-GR" sz="3200" dirty="0"/>
              <a:t>ἐκκλησία</a:t>
            </a:r>
            <a:r>
              <a:rPr lang="en-US" sz="3200" dirty="0"/>
              <a:t>, of a specific Christian group </a:t>
            </a:r>
            <a:r>
              <a:rPr lang="en-US" sz="3200" i="1" u="sng" dirty="0"/>
              <a:t>assembly</a:t>
            </a:r>
            <a:r>
              <a:rPr lang="en-US" sz="3200" i="1" dirty="0"/>
              <a:t>, </a:t>
            </a:r>
            <a:r>
              <a:rPr lang="en-US" sz="3200" i="1" u="sng" dirty="0"/>
              <a:t>gathering</a:t>
            </a:r>
            <a:r>
              <a:rPr lang="en-US" sz="3200" dirty="0"/>
              <a:t> ordinarily involving worship and discussion of matters of concern to the community: </a:t>
            </a:r>
            <a:r>
              <a:rPr lang="en-US" sz="3200" b="1" dirty="0"/>
              <a:t>Mt 18:17…</a:t>
            </a:r>
            <a:r>
              <a:rPr lang="en-US" sz="3200" i="1" u="sng" dirty="0">
                <a:solidFill>
                  <a:srgbClr val="FF0000"/>
                </a:solidFill>
              </a:rPr>
              <a:t>when</a:t>
            </a:r>
            <a:r>
              <a:rPr lang="en-US" sz="3200" i="1" dirty="0"/>
              <a:t>  </a:t>
            </a:r>
            <a:r>
              <a:rPr lang="en-US" sz="3200" i="1" u="sng" dirty="0">
                <a:solidFill>
                  <a:srgbClr val="FFFF00"/>
                </a:solidFill>
              </a:rPr>
              <a:t>you</a:t>
            </a:r>
            <a:r>
              <a:rPr lang="en-US" sz="3200" i="1" dirty="0"/>
              <a:t>  </a:t>
            </a:r>
            <a:r>
              <a:rPr lang="en-US" sz="3200" i="1" u="sng" dirty="0">
                <a:solidFill>
                  <a:srgbClr val="CCFFFF"/>
                </a:solidFill>
              </a:rPr>
              <a:t>come together</a:t>
            </a:r>
            <a:r>
              <a:rPr lang="en-US" sz="3200" i="1" dirty="0">
                <a:solidFill>
                  <a:srgbClr val="CCFFFF"/>
                </a:solidFill>
              </a:rPr>
              <a:t> </a:t>
            </a:r>
            <a:r>
              <a:rPr lang="en-US" sz="3200" i="1" u="sng" dirty="0">
                <a:solidFill>
                  <a:srgbClr val="FFC000"/>
                </a:solidFill>
              </a:rPr>
              <a:t>as an assembly</a:t>
            </a:r>
            <a:r>
              <a:rPr lang="en-US" sz="3200" dirty="0">
                <a:solidFill>
                  <a:srgbClr val="FFC000"/>
                </a:solidFill>
              </a:rPr>
              <a:t> </a:t>
            </a:r>
            <a:r>
              <a:rPr lang="en-US" sz="3200" b="1" u="sng" dirty="0"/>
              <a:t>1 Cor 11:18</a:t>
            </a:r>
            <a:r>
              <a:rPr lang="en-US" sz="3200" dirty="0"/>
              <a:t>; cp. </a:t>
            </a:r>
            <a:r>
              <a:rPr lang="en-US" sz="3200" b="1" dirty="0"/>
              <a:t>14:4f,</a:t>
            </a:r>
            <a:r>
              <a:rPr lang="en-US" sz="3200" dirty="0"/>
              <a:t> </a:t>
            </a:r>
            <a:r>
              <a:rPr lang="en-US" sz="3200" b="1" dirty="0"/>
              <a:t>12,</a:t>
            </a:r>
            <a:r>
              <a:rPr lang="en-US" sz="3200" dirty="0"/>
              <a:t> </a:t>
            </a:r>
            <a:r>
              <a:rPr lang="en-US" sz="3200" b="1" dirty="0"/>
              <a:t>19, 28,</a:t>
            </a:r>
            <a:r>
              <a:rPr lang="en-US" sz="3200" dirty="0"/>
              <a:t> </a:t>
            </a:r>
            <a:r>
              <a:rPr lang="en-US" sz="3200" b="1" dirty="0"/>
              <a:t>35</a:t>
            </a:r>
            <a:r>
              <a:rPr lang="en-US" sz="3200" dirty="0"/>
              <a:t>; pl. vs. </a:t>
            </a:r>
            <a:r>
              <a:rPr lang="en-US" sz="3200" b="1" dirty="0"/>
              <a:t>34.</a:t>
            </a:r>
            <a:r>
              <a:rPr lang="en-US" sz="3200" dirty="0"/>
              <a:t>’</a:t>
            </a:r>
          </a:p>
        </p:txBody>
      </p:sp>
    </p:spTree>
    <p:extLst>
      <p:ext uri="{BB962C8B-B14F-4D97-AF65-F5344CB8AC3E}">
        <p14:creationId xmlns:p14="http://schemas.microsoft.com/office/powerpoint/2010/main" val="358702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72190" y="0"/>
            <a:ext cx="8229600" cy="609600"/>
          </a:xfrm>
        </p:spPr>
        <p:txBody>
          <a:bodyPr/>
          <a:lstStyle/>
          <a:p>
            <a:r>
              <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Definition of church </a:t>
            </a:r>
            <a:r>
              <a:rPr lang="en-US" altLang="en-US" sz="1600" dirty="0">
                <a:solidFill>
                  <a:schemeClr val="bg1"/>
                </a:solidFill>
                <a:latin typeface="Verdana" panose="020B0604030504040204" pitchFamily="34" charset="0"/>
                <a:ea typeface="Verdana" panose="020B0604030504040204" pitchFamily="34" charset="0"/>
                <a:cs typeface="Verdana" panose="020B0604030504040204" pitchFamily="34" charset="0"/>
              </a:rPr>
              <a:t>(Th.)</a:t>
            </a:r>
            <a:endParaRPr lang="en-US" altLang="en-US" sz="3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075" name="Rectangle 3"/>
          <p:cNvSpPr>
            <a:spLocks noGrp="1" noChangeArrowheads="1"/>
          </p:cNvSpPr>
          <p:nvPr>
            <p:ph type="body" idx="1"/>
          </p:nvPr>
        </p:nvSpPr>
        <p:spPr>
          <a:xfrm>
            <a:off x="319790" y="609600"/>
            <a:ext cx="8534400" cy="5867400"/>
          </a:xfrm>
        </p:spPr>
        <p:txBody>
          <a:bodyPr/>
          <a:lstStyle/>
          <a:p>
            <a:pPr marL="0" indent="0">
              <a:spcBef>
                <a:spcPts val="600"/>
              </a:spcBef>
              <a:spcAft>
                <a:spcPts val="300"/>
              </a:spcAft>
              <a:buNone/>
            </a:pPr>
            <a:endParaRPr lang="en-US" dirty="0">
              <a:solidFill>
                <a:schemeClr val="bg1"/>
              </a:solidFill>
            </a:endParaRPr>
          </a:p>
          <a:p>
            <a:pPr marL="0" indent="0">
              <a:spcBef>
                <a:spcPts val="600"/>
              </a:spcBef>
              <a:spcAft>
                <a:spcPts val="300"/>
              </a:spcAft>
              <a:buNone/>
            </a:pPr>
            <a:endParaRPr lang="en-US" dirty="0">
              <a:solidFill>
                <a:schemeClr val="bg1"/>
              </a:solidFill>
            </a:endParaRPr>
          </a:p>
          <a:p>
            <a:pPr marL="0" indent="0">
              <a:spcBef>
                <a:spcPts val="600"/>
              </a:spcBef>
              <a:spcAft>
                <a:spcPts val="300"/>
              </a:spcAft>
              <a:buNone/>
            </a:pPr>
            <a:endParaRPr lang="en-US" dirty="0">
              <a:solidFill>
                <a:schemeClr val="bg1"/>
              </a:solidFill>
            </a:endParaRPr>
          </a:p>
          <a:p>
            <a:pPr marL="0" indent="0" algn="ctr">
              <a:spcBef>
                <a:spcPts val="2000"/>
              </a:spcBef>
              <a:spcAft>
                <a:spcPts val="300"/>
              </a:spcAft>
              <a:buNone/>
            </a:pPr>
            <a:r>
              <a:rPr lang="en-US" dirty="0">
                <a:solidFill>
                  <a:schemeClr val="bg1"/>
                </a:solidFill>
              </a:rPr>
              <a:t>Corinth is distinct from others (14:33; 16:1,19)</a:t>
            </a:r>
          </a:p>
          <a:p>
            <a:pPr marL="404813" indent="-404813">
              <a:spcBef>
                <a:spcPts val="600"/>
              </a:spcBef>
              <a:spcAft>
                <a:spcPts val="600"/>
              </a:spcAft>
              <a:buNone/>
            </a:pPr>
            <a:r>
              <a:rPr lang="en-US" altLang="en-US" sz="2800" dirty="0">
                <a:solidFill>
                  <a:srgbClr val="FFFF00"/>
                </a:solidFill>
                <a:ea typeface="Verdana" panose="020B0604030504040204" pitchFamily="34" charset="0"/>
                <a:cs typeface="Verdana" panose="020B0604030504040204" pitchFamily="34" charset="0"/>
              </a:rPr>
              <a:t>1. </a:t>
            </a:r>
            <a:r>
              <a:rPr lang="en-US" altLang="en-US" sz="3100" u="sng" dirty="0">
                <a:solidFill>
                  <a:srgbClr val="99FF33"/>
                </a:solidFill>
                <a:ea typeface="Verdana" panose="020B0604030504040204" pitchFamily="34" charset="0"/>
                <a:cs typeface="Verdana" panose="020B0604030504040204" pitchFamily="34" charset="0"/>
              </a:rPr>
              <a:t>Location</a:t>
            </a:r>
            <a:r>
              <a:rPr lang="en-US" altLang="en-US" sz="3100" dirty="0">
                <a:solidFill>
                  <a:srgbClr val="99FF33"/>
                </a:solidFill>
                <a:ea typeface="Verdana" panose="020B0604030504040204" pitchFamily="34" charset="0"/>
                <a:cs typeface="Verdana" panose="020B0604030504040204" pitchFamily="34" charset="0"/>
              </a:rPr>
              <a:t>:</a:t>
            </a:r>
            <a:r>
              <a:rPr lang="en-US" altLang="en-US" sz="3100" dirty="0">
                <a:solidFill>
                  <a:schemeClr val="bg1"/>
                </a:solidFill>
                <a:ea typeface="Verdana" panose="020B0604030504040204" pitchFamily="34" charset="0"/>
                <a:cs typeface="Verdana" panose="020B0604030504040204" pitchFamily="34" charset="0"/>
              </a:rPr>
              <a:t> Corinth, not Philippi; two different churches.</a:t>
            </a:r>
          </a:p>
          <a:p>
            <a:pPr marL="404813" indent="-404813">
              <a:spcBef>
                <a:spcPts val="600"/>
              </a:spcBef>
              <a:spcAft>
                <a:spcPts val="600"/>
              </a:spcAft>
              <a:buNone/>
            </a:pPr>
            <a:r>
              <a:rPr lang="en-US" altLang="en-US" sz="2800" dirty="0">
                <a:solidFill>
                  <a:srgbClr val="FFFF00"/>
                </a:solidFill>
                <a:ea typeface="Verdana" panose="020B0604030504040204" pitchFamily="34" charset="0"/>
                <a:cs typeface="Verdana" panose="020B0604030504040204" pitchFamily="34" charset="0"/>
              </a:rPr>
              <a:t>2. </a:t>
            </a:r>
            <a:r>
              <a:rPr lang="en-US" altLang="en-US" sz="3100" u="sng" dirty="0">
                <a:solidFill>
                  <a:srgbClr val="99FF33"/>
                </a:solidFill>
                <a:ea typeface="Verdana" panose="020B0604030504040204" pitchFamily="34" charset="0"/>
                <a:cs typeface="Verdana" panose="020B0604030504040204" pitchFamily="34" charset="0"/>
              </a:rPr>
              <a:t>Membership</a:t>
            </a:r>
            <a:r>
              <a:rPr lang="en-US" altLang="en-US" sz="3100" dirty="0">
                <a:solidFill>
                  <a:srgbClr val="99FF33"/>
                </a:solidFill>
                <a:ea typeface="Verdana" panose="020B0604030504040204" pitchFamily="34" charset="0"/>
                <a:cs typeface="Verdana" panose="020B0604030504040204" pitchFamily="34" charset="0"/>
              </a:rPr>
              <a:t>:  </a:t>
            </a:r>
            <a:r>
              <a:rPr lang="en-US" altLang="en-US" sz="3100" dirty="0">
                <a:solidFill>
                  <a:schemeClr val="bg1"/>
                </a:solidFill>
                <a:ea typeface="Verdana" panose="020B0604030504040204" pitchFamily="34" charset="0"/>
                <a:cs typeface="Verdana" panose="020B0604030504040204" pitchFamily="34" charset="0"/>
              </a:rPr>
              <a:t>1:10-11 (‘among you’).  Who?</a:t>
            </a:r>
          </a:p>
          <a:p>
            <a:pPr marL="404813" indent="-404813">
              <a:spcBef>
                <a:spcPts val="600"/>
              </a:spcBef>
              <a:spcAft>
                <a:spcPts val="600"/>
              </a:spcAft>
              <a:buNone/>
            </a:pPr>
            <a:r>
              <a:rPr lang="en-US" altLang="en-US" sz="2800" dirty="0">
                <a:solidFill>
                  <a:srgbClr val="FFFF00"/>
                </a:solidFill>
                <a:ea typeface="Verdana" panose="020B0604030504040204" pitchFamily="34" charset="0"/>
                <a:cs typeface="Verdana" panose="020B0604030504040204" pitchFamily="34" charset="0"/>
              </a:rPr>
              <a:t>3. </a:t>
            </a:r>
            <a:r>
              <a:rPr lang="en-US" altLang="en-US" sz="3100" u="sng" dirty="0">
                <a:solidFill>
                  <a:srgbClr val="99FF33"/>
                </a:solidFill>
                <a:ea typeface="Verdana" panose="020B0604030504040204" pitchFamily="34" charset="0"/>
                <a:cs typeface="Verdana" panose="020B0604030504040204" pitchFamily="34" charset="0"/>
              </a:rPr>
              <a:t>Function</a:t>
            </a:r>
            <a:r>
              <a:rPr lang="en-US" altLang="en-US" sz="3100" dirty="0">
                <a:solidFill>
                  <a:srgbClr val="99FF33"/>
                </a:solidFill>
                <a:ea typeface="Verdana" panose="020B0604030504040204" pitchFamily="34" charset="0"/>
                <a:cs typeface="Verdana" panose="020B0604030504040204" pitchFamily="34" charset="0"/>
              </a:rPr>
              <a:t>:</a:t>
            </a:r>
            <a:r>
              <a:rPr lang="en-US" altLang="en-US" sz="3100" dirty="0">
                <a:solidFill>
                  <a:schemeClr val="bg1"/>
                </a:solidFill>
                <a:ea typeface="Verdana" panose="020B0604030504040204" pitchFamily="34" charset="0"/>
                <a:cs typeface="Verdana" panose="020B0604030504040204" pitchFamily="34" charset="0"/>
              </a:rPr>
              <a:t>  16:1-3, pooled own funds, from own treasury, chose own messengers.</a:t>
            </a:r>
          </a:p>
        </p:txBody>
      </p:sp>
      <p:sp>
        <p:nvSpPr>
          <p:cNvPr id="2" name="Rectangle 1">
            <a:extLst>
              <a:ext uri="{FF2B5EF4-FFF2-40B4-BE49-F238E27FC236}">
                <a16:creationId xmlns:a16="http://schemas.microsoft.com/office/drawing/2014/main" id="{0EC0FF45-AF17-4A49-A23E-81D752510AC8}"/>
              </a:ext>
            </a:extLst>
          </p:cNvPr>
          <p:cNvSpPr/>
          <p:nvPr/>
        </p:nvSpPr>
        <p:spPr>
          <a:xfrm>
            <a:off x="808220" y="685800"/>
            <a:ext cx="7528810" cy="1828800"/>
          </a:xfrm>
          <a:prstGeom prst="rect">
            <a:avLst/>
          </a:prstGeom>
          <a:solidFill>
            <a:schemeClr val="accent2">
              <a:lumMod val="75000"/>
            </a:schemeClr>
          </a:solidFill>
          <a:ln>
            <a:solidFill>
              <a:srgbClr val="FFC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US" sz="3200" dirty="0"/>
              <a:t>‘As appears from 1 Co.14:23, the whole Corinthian church was accustomed to </a:t>
            </a:r>
            <a:r>
              <a:rPr lang="en-US" sz="3200" u="sng" dirty="0"/>
              <a:t>assemble</a:t>
            </a:r>
            <a:r>
              <a:rPr lang="en-US" sz="3200" dirty="0"/>
              <a:t> </a:t>
            </a:r>
            <a:r>
              <a:rPr lang="en-US" sz="3200" u="sng" dirty="0"/>
              <a:t>in one and the same place</a:t>
            </a:r>
            <a:r>
              <a:rPr lang="en-US" sz="3200" dirty="0"/>
              <a:t>. ’ </a:t>
            </a:r>
          </a:p>
        </p:txBody>
      </p:sp>
    </p:spTree>
    <p:extLst>
      <p:ext uri="{BB962C8B-B14F-4D97-AF65-F5344CB8AC3E}">
        <p14:creationId xmlns:p14="http://schemas.microsoft.com/office/powerpoint/2010/main" val="57014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7996" y="838200"/>
            <a:ext cx="7049764" cy="1219200"/>
          </a:xfrm>
          <a:solidFill>
            <a:schemeClr val="accent2">
              <a:lumMod val="50000"/>
            </a:schemeClr>
          </a:solidFill>
          <a:ln>
            <a:solidFill>
              <a:schemeClr val="bg1"/>
            </a:solidFill>
          </a:ln>
          <a:effectLst/>
        </p:spPr>
        <p:txBody>
          <a:bodyPr anchor="ctr" anchorCtr="0"/>
          <a:lstStyle/>
          <a:p>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I. Loose Thinking,</a:t>
            </a:r>
            <a:b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3600" dirty="0">
                <a:solidFill>
                  <a:schemeClr val="bg1"/>
                </a:solidFill>
                <a:latin typeface="Verdana" panose="020B0604030504040204" pitchFamily="34" charset="0"/>
                <a:ea typeface="Verdana" panose="020B0604030504040204" pitchFamily="34" charset="0"/>
                <a:cs typeface="Verdana" panose="020B0604030504040204" pitchFamily="34" charset="0"/>
              </a:rPr>
              <a:t>Careless Remarks</a:t>
            </a:r>
            <a:endParaRPr lang="en-US" sz="44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457200"/>
            <a:ext cx="8229600" cy="6172200"/>
          </a:xfrm>
        </p:spPr>
        <p:txBody>
          <a:bodyPr/>
          <a:lstStyle/>
          <a:p>
            <a:pPr marL="0" indent="0" algn="ctr">
              <a:spcAft>
                <a:spcPts val="900"/>
              </a:spcAft>
              <a:buNone/>
            </a:pP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Paul refused Corinth’s wages</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(18)</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Cherry picking fallacy</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2 Co.11:8, established right to receive them.</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 Co.9:…3-7, others received wages.</a:t>
            </a:r>
            <a:endParaRPr lang="en-US" altLang="en-US" dirty="0">
              <a:solidFill>
                <a:schemeClr val="bg1"/>
              </a:solidFill>
            </a:endParaRPr>
          </a:p>
        </p:txBody>
      </p:sp>
    </p:spTree>
    <p:extLst>
      <p:ext uri="{BB962C8B-B14F-4D97-AF65-F5344CB8AC3E}">
        <p14:creationId xmlns:p14="http://schemas.microsoft.com/office/powerpoint/2010/main" val="2006014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457200"/>
            <a:ext cx="8229600" cy="6172200"/>
          </a:xfrm>
        </p:spPr>
        <p:txBody>
          <a:bodyPr/>
          <a:lstStyle/>
          <a:p>
            <a:pPr marL="0" indent="0" algn="ctr">
              <a:spcAft>
                <a:spcPts val="900"/>
              </a:spcAft>
              <a:buNone/>
            </a:pP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Misrepresentation</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“Giving into ‘collective treasury’ of local church is thought to fulfill the personal </a:t>
            </a:r>
            <a:r>
              <a:rPr lang="en-US" altLang="en-US" dirty="0" err="1">
                <a:solidFill>
                  <a:srgbClr val="FFFFCC"/>
                </a:solidFill>
                <a:latin typeface="Verdana" panose="020B0604030504040204" pitchFamily="34" charset="0"/>
                <a:ea typeface="Verdana" panose="020B0604030504040204" pitchFamily="34" charset="0"/>
                <a:cs typeface="Verdana" panose="020B0604030504040204" pitchFamily="34" charset="0"/>
              </a:rPr>
              <a:t>obliga-tion</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to live a personal life, share the gospel, or give to the poor”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(21)</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Straw man fallacy</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Man abuses role as father . . .</a:t>
            </a:r>
          </a:p>
        </p:txBody>
      </p:sp>
    </p:spTree>
    <p:extLst>
      <p:ext uri="{BB962C8B-B14F-4D97-AF65-F5344CB8AC3E}">
        <p14:creationId xmlns:p14="http://schemas.microsoft.com/office/powerpoint/2010/main" val="403708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457200"/>
            <a:ext cx="8229600" cy="6172200"/>
          </a:xfrm>
        </p:spPr>
        <p:txBody>
          <a:bodyPr/>
          <a:lstStyle/>
          <a:p>
            <a:pPr marL="0" indent="0" algn="ctr">
              <a:spcAft>
                <a:spcPts val="900"/>
              </a:spcAft>
              <a:buNone/>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The pulpit is a raised platform and takes center stage for many Protestant churches</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(53)</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Neh.8:4-5, Ezra</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 Co.14</a:t>
            </a:r>
            <a:endParaRPr lang="en-US" altLang="en-US" dirty="0">
              <a:solidFill>
                <a:schemeClr val="bg1"/>
              </a:solidFill>
            </a:endParaRPr>
          </a:p>
        </p:txBody>
      </p:sp>
    </p:spTree>
    <p:extLst>
      <p:ext uri="{BB962C8B-B14F-4D97-AF65-F5344CB8AC3E}">
        <p14:creationId xmlns:p14="http://schemas.microsoft.com/office/powerpoint/2010/main" val="662863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457200"/>
            <a:ext cx="8229600" cy="6172200"/>
          </a:xfrm>
        </p:spPr>
        <p:txBody>
          <a:bodyPr/>
          <a:lstStyle/>
          <a:p>
            <a:pPr marL="0" indent="0" algn="ctr">
              <a:spcAft>
                <a:spcPts val="900"/>
              </a:spcAft>
              <a:buNone/>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Building church buildings…and having ‘church services’ to receive our weekly blessings do not find its origin among the apostles of Christ</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(55)</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spcAft>
                <a:spcPts val="6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Composition fallacy</a:t>
            </a:r>
          </a:p>
          <a:p>
            <a:pPr>
              <a:spcAft>
                <a:spcPts val="6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How does he know what buildings NT churches had?</a:t>
            </a:r>
          </a:p>
          <a:p>
            <a:pPr>
              <a:spcAft>
                <a:spcPts val="6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 Co.11:20,22, ‘you’…‘come together’</a:t>
            </a:r>
          </a:p>
          <a:p>
            <a:pPr>
              <a:spcAft>
                <a:spcPts val="6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 Co.14:23, whole church…</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Ac.20:7-9, place?</a:t>
            </a:r>
            <a:endParaRPr lang="en-US" altLang="en-US" dirty="0">
              <a:solidFill>
                <a:schemeClr val="bg1"/>
              </a:solidFill>
            </a:endParaRPr>
          </a:p>
        </p:txBody>
      </p:sp>
    </p:spTree>
    <p:extLst>
      <p:ext uri="{BB962C8B-B14F-4D97-AF65-F5344CB8AC3E}">
        <p14:creationId xmlns:p14="http://schemas.microsoft.com/office/powerpoint/2010/main" val="383396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457200"/>
            <a:ext cx="8229600" cy="6172200"/>
          </a:xfrm>
        </p:spPr>
        <p:txBody>
          <a:bodyPr/>
          <a:lstStyle/>
          <a:p>
            <a:pPr marL="0" indent="0" algn="ctr">
              <a:spcAft>
                <a:spcPts val="900"/>
              </a:spcAft>
              <a:buNone/>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We do deny that one must be a member of one of these local church organizations in order to do the work God has assigned his people</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(58)</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 Co.1:10 . . . 5:1, among you</a:t>
            </a:r>
          </a:p>
          <a:p>
            <a:pPr lvl="1">
              <a:spcAft>
                <a:spcPts val="900"/>
              </a:spcAft>
              <a:buFont typeface="Wingdings" panose="05000000000000000000" pitchFamily="2" charset="2"/>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5:2, you . . . from among you</a:t>
            </a:r>
          </a:p>
          <a:p>
            <a:pPr lvl="1">
              <a:spcAft>
                <a:spcPts val="900"/>
              </a:spcAft>
              <a:buFont typeface="Wingdings" panose="05000000000000000000" pitchFamily="2" charset="2"/>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5:4, you . . . gathered together</a:t>
            </a:r>
          </a:p>
          <a:p>
            <a:pPr lvl="1">
              <a:spcAft>
                <a:spcPts val="900"/>
              </a:spcAft>
              <a:buFont typeface="Wingdings" panose="05000000000000000000" pitchFamily="2" charset="2"/>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5:6-7, leaven . . . whole lump . . .</a:t>
            </a:r>
          </a:p>
          <a:p>
            <a:pPr lvl="1">
              <a:spcAft>
                <a:spcPts val="900"/>
              </a:spcAft>
              <a:buFont typeface="Wingdings" panose="05000000000000000000" pitchFamily="2" charset="2"/>
              <a:buChar char="§"/>
            </a:pPr>
            <a:r>
              <a:rPr lang="en-US" altLang="en-US" sz="3200" dirty="0">
                <a:solidFill>
                  <a:schemeClr val="bg1"/>
                </a:solidFill>
                <a:latin typeface="Verdana" panose="020B0604030504040204" pitchFamily="34" charset="0"/>
                <a:ea typeface="Verdana" panose="020B0604030504040204" pitchFamily="34" charset="0"/>
                <a:cs typeface="Verdana" panose="020B0604030504040204" pitchFamily="34" charset="0"/>
              </a:rPr>
              <a:t>5:9, you . . . not keep company…</a:t>
            </a:r>
            <a:endParaRPr lang="en-US" altLang="en-US" sz="3200" dirty="0">
              <a:solidFill>
                <a:schemeClr val="bg1"/>
              </a:solidFill>
            </a:endParaRPr>
          </a:p>
        </p:txBody>
      </p:sp>
    </p:spTree>
    <p:extLst>
      <p:ext uri="{BB962C8B-B14F-4D97-AF65-F5344CB8AC3E}">
        <p14:creationId xmlns:p14="http://schemas.microsoft.com/office/powerpoint/2010/main" val="292263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72190" y="457200"/>
            <a:ext cx="8229600" cy="6172200"/>
          </a:xfrm>
        </p:spPr>
        <p:txBody>
          <a:bodyPr/>
          <a:lstStyle/>
          <a:p>
            <a:pPr marL="0" indent="0" algn="ctr">
              <a:spcAft>
                <a:spcPts val="900"/>
              </a:spcAft>
              <a:buNone/>
            </a:pP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The word </a:t>
            </a:r>
            <a:r>
              <a:rPr lang="en-US" altLang="en-US" sz="3000" u="sng" dirty="0">
                <a:solidFill>
                  <a:srgbClr val="FFFFCC"/>
                </a:solidFill>
                <a:latin typeface="Verdana" panose="020B0604030504040204" pitchFamily="34" charset="0"/>
                <a:ea typeface="Verdana" panose="020B0604030504040204" pitchFamily="34" charset="0"/>
                <a:cs typeface="Verdana" panose="020B0604030504040204" pitchFamily="34" charset="0"/>
              </a:rPr>
              <a:t>[Gk., church], </a:t>
            </a:r>
            <a:r>
              <a:rPr lang="en-US" altLang="en-US" u="sng" dirty="0">
                <a:solidFill>
                  <a:srgbClr val="FFFFCC"/>
                </a:solidFill>
                <a:latin typeface="Verdana" panose="020B0604030504040204" pitchFamily="34" charset="0"/>
                <a:ea typeface="Verdana" panose="020B0604030504040204" pitchFamily="34" charset="0"/>
                <a:cs typeface="Verdana" panose="020B0604030504040204" pitchFamily="34" charset="0"/>
              </a:rPr>
              <a:t>when applied to God’s people, was never intended to describe a physical meeting</a:t>
            </a:r>
            <a:r>
              <a:rPr lang="en-US" altLang="en-US" dirty="0">
                <a:solidFill>
                  <a:srgbClr val="FFFFCC"/>
                </a:solidFill>
                <a:latin typeface="Verdana" panose="020B0604030504040204" pitchFamily="34" charset="0"/>
                <a:ea typeface="Verdana" panose="020B0604030504040204" pitchFamily="34" charset="0"/>
                <a:cs typeface="Verdana" panose="020B0604030504040204" pitchFamily="34" charset="0"/>
              </a:rPr>
              <a:t>” </a:t>
            </a:r>
            <a:r>
              <a:rPr lang="en-US" alt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(59)</a:t>
            </a: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 Co.11:18, 22, body-less spirits?</a:t>
            </a:r>
          </a:p>
          <a:p>
            <a:pPr>
              <a:spcAft>
                <a:spcPts val="900"/>
              </a:spcAft>
              <a:buFont typeface="Wingdings" panose="05000000000000000000" pitchFamily="2" charset="2"/>
              <a:buChar char="§"/>
            </a:pPr>
            <a:r>
              <a:rPr lang="en-US" altLang="en-US" dirty="0">
                <a:solidFill>
                  <a:schemeClr val="bg1"/>
                </a:solidFill>
                <a:latin typeface="Verdana" panose="020B0604030504040204" pitchFamily="34" charset="0"/>
                <a:ea typeface="Verdana" panose="020B0604030504040204" pitchFamily="34" charset="0"/>
                <a:cs typeface="Verdana" panose="020B0604030504040204" pitchFamily="34" charset="0"/>
              </a:rPr>
              <a:t>1 Co.14:23…?  </a:t>
            </a:r>
            <a:endParaRPr lang="en-US" altLang="en-US" dirty="0">
              <a:solidFill>
                <a:schemeClr val="bg1"/>
              </a:solidFill>
            </a:endParaRPr>
          </a:p>
        </p:txBody>
      </p:sp>
    </p:spTree>
    <p:extLst>
      <p:ext uri="{BB962C8B-B14F-4D97-AF65-F5344CB8AC3E}">
        <p14:creationId xmlns:p14="http://schemas.microsoft.com/office/powerpoint/2010/main" val="1983792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3798</TotalTime>
  <Words>1355</Words>
  <Application>Microsoft Office PowerPoint</Application>
  <PresentationFormat>On-screen Show (4:3)</PresentationFormat>
  <Paragraphs>102</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Verdana</vt:lpstr>
      <vt:lpstr>Wingdings</vt:lpstr>
      <vt:lpstr>Default Design</vt:lpstr>
      <vt:lpstr>PowerPoint Presentation</vt:lpstr>
      <vt:lpstr>PowerPoint Presentation</vt:lpstr>
      <vt:lpstr>I. Loose Thinking, Careless Remarks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 Loose Thinking, Careless Remarks</vt:lpstr>
      <vt:lpstr>PowerPoint Presentation</vt:lpstr>
      <vt:lpstr>PowerPoint Presentation</vt:lpstr>
      <vt:lpstr>PowerPoint Presentation</vt:lpstr>
      <vt:lpstr>ATR Grammar</vt:lpstr>
      <vt:lpstr>ATR Grammar</vt:lpstr>
      <vt:lpstr>I. Loose Thinking, Careless Remarks</vt:lpstr>
      <vt:lpstr>Definition of church (BDAG)</vt:lpstr>
      <vt:lpstr>Definition of church (BDAG)</vt:lpstr>
      <vt:lpstr>Definition of church (Th.)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455</cp:revision>
  <dcterms:created xsi:type="dcterms:W3CDTF">2004-01-08T21:08:14Z</dcterms:created>
  <dcterms:modified xsi:type="dcterms:W3CDTF">2018-02-03T14:19:40Z</dcterms:modified>
</cp:coreProperties>
</file>