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5" r:id="rId2"/>
    <p:sldId id="446" r:id="rId3"/>
    <p:sldId id="366" r:id="rId4"/>
    <p:sldId id="472" r:id="rId5"/>
    <p:sldId id="474" r:id="rId6"/>
    <p:sldId id="475" r:id="rId7"/>
    <p:sldId id="476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71" r:id="rId16"/>
    <p:sldId id="468" r:id="rId17"/>
    <p:sldId id="486" r:id="rId18"/>
    <p:sldId id="487" r:id="rId19"/>
    <p:sldId id="488" r:id="rId20"/>
    <p:sldId id="469" r:id="rId21"/>
    <p:sldId id="489" r:id="rId22"/>
    <p:sldId id="490" r:id="rId23"/>
    <p:sldId id="492" r:id="rId24"/>
    <p:sldId id="49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00"/>
    <a:srgbClr val="FFFFCC"/>
    <a:srgbClr val="99FF33"/>
    <a:srgbClr val="800000"/>
    <a:srgbClr val="FFCC00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4000">
              <a:schemeClr val="accent2">
                <a:lumMod val="95000"/>
                <a:lumOff val="5000"/>
              </a:schemeClr>
            </a:gs>
            <a:gs pos="43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75212" y="1295400"/>
            <a:ext cx="6220988" cy="1084008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Churches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Agenda driven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“The primary difference between the first century and the twenty-first century is that – apart from times when sermons were being preached – there 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seems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to have been ‘an 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audience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’ as we know it today.  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does a home ever have an audience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Mk.2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Cf. Ac.20:7…20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Agenda driven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‘“Acts of worship’ – as practiced among us today – are mostly 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 orchestrated </a:t>
            </a:r>
            <a:r>
              <a:rPr lang="en-US" altLang="en-US" u="sng" dirty="0" err="1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reli-gious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spectacle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which we have 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reserved seats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each week.”)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Bald assertion; insulting; disrespectful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“In effect, it’s the </a:t>
            </a:r>
            <a:r>
              <a:rPr lang="en-US" altLang="en-US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clergy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the </a:t>
            </a:r>
            <a:r>
              <a:rPr lang="en-US" altLang="en-US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laity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Inconsistent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4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Co.16:1-4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(1/2)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“there is simply </a:t>
            </a:r>
            <a:r>
              <a:rPr lang="en-US" u="sng" dirty="0">
                <a:solidFill>
                  <a:srgbClr val="FFFFCC"/>
                </a:solidFill>
              </a:rPr>
              <a:t>no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u="sng" dirty="0">
                <a:solidFill>
                  <a:srgbClr val="FFFFCC"/>
                </a:solidFill>
              </a:rPr>
              <a:t>evidence</a:t>
            </a:r>
            <a:r>
              <a:rPr lang="en-US" dirty="0">
                <a:solidFill>
                  <a:srgbClr val="FFFFCC"/>
                </a:solidFill>
              </a:rPr>
              <a:t> that the early church ever made </a:t>
            </a:r>
            <a:r>
              <a:rPr lang="en-US" u="sng" dirty="0">
                <a:solidFill>
                  <a:srgbClr val="FFFFCC"/>
                </a:solidFill>
              </a:rPr>
              <a:t>weekly contributions </a:t>
            </a:r>
            <a:r>
              <a:rPr lang="en-US" dirty="0">
                <a:solidFill>
                  <a:srgbClr val="FFFFCC"/>
                </a:solidFill>
              </a:rPr>
              <a:t>as part of an apostolically-mandated worship ritual.   Their contributions, when made, were </a:t>
            </a:r>
            <a:r>
              <a:rPr lang="en-US" u="sng" dirty="0">
                <a:solidFill>
                  <a:srgbClr val="FFFFCC"/>
                </a:solidFill>
              </a:rPr>
              <a:t>special collections </a:t>
            </a:r>
            <a:r>
              <a:rPr lang="en-US" dirty="0">
                <a:solidFill>
                  <a:srgbClr val="FFFFCC"/>
                </a:solidFill>
              </a:rPr>
              <a:t>intended to meet particular needs... If Paul’s instructions about weekly contributions are to be regarded as a ‘command’ for us today, </a:t>
            </a:r>
            <a:r>
              <a:rPr lang="en-US" u="sng" dirty="0">
                <a:solidFill>
                  <a:srgbClr val="FFFFCC"/>
                </a:solidFill>
              </a:rPr>
              <a:t>consistency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u="sng" dirty="0">
                <a:solidFill>
                  <a:srgbClr val="FFFFCC"/>
                </a:solidFill>
              </a:rPr>
              <a:t>demands</a:t>
            </a:r>
            <a:r>
              <a:rPr lang="en-US" dirty="0">
                <a:solidFill>
                  <a:srgbClr val="FFFFCC"/>
                </a:solidFill>
              </a:rPr>
              <a:t> that we hold our funds until </a:t>
            </a:r>
            <a:r>
              <a:rPr lang="en-US" u="sng" dirty="0">
                <a:solidFill>
                  <a:srgbClr val="FFFFCC"/>
                </a:solidFill>
              </a:rPr>
              <a:t>Paul himself comes</a:t>
            </a:r>
            <a:r>
              <a:rPr lang="en-US" dirty="0">
                <a:solidFill>
                  <a:srgbClr val="FFFFCC"/>
                </a:solidFill>
              </a:rPr>
              <a:t> and </a:t>
            </a:r>
            <a:r>
              <a:rPr lang="en-US" u="sng" dirty="0">
                <a:solidFill>
                  <a:srgbClr val="FFFFCC"/>
                </a:solidFill>
              </a:rPr>
              <a:t>delivers them to Jerusalem</a:t>
            </a:r>
            <a:r>
              <a:rPr lang="en-US" dirty="0">
                <a:solidFill>
                  <a:srgbClr val="FFFFCC"/>
                </a:solidFill>
              </a:rPr>
              <a:t>”</a:t>
            </a:r>
            <a:endParaRPr lang="en-US" alt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7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Co.16:1-4 </a:t>
            </a: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(2/2)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Position explains away entire NT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Also explains away ‘special collections’ – Paul died.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Mk.14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Ac.8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Co.16, pattern for </a:t>
            </a:r>
            <a:r>
              <a:rPr lang="en-US" alt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raising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funds (where is another?)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One example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its use (</a:t>
            </a:r>
            <a:r>
              <a:rPr lang="en-US" alt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benevolence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Other examples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evangelism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(2 Co.11)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9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Invitation and song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“There was an intimacy that would have made standing up and singing an invitation song a complete nonsense”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Ac.5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Ac.8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Ga.2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Ja.5:16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3810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Short Review Of Proof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AABEC29-FA6A-4EE4-AD70-DDDA0F89B9DA}"/>
              </a:ext>
            </a:extLst>
          </p:cNvPr>
          <p:cNvSpPr txBox="1">
            <a:spLocks/>
          </p:cNvSpPr>
          <p:nvPr/>
        </p:nvSpPr>
        <p:spPr bwMode="auto">
          <a:xfrm>
            <a:off x="1051810" y="1371600"/>
            <a:ext cx="7049764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‘House Church’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Passage – Romans 16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22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Ro.16:3-5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Church meeting in house is bound by same teaching as all others: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Ro.1:7 – ‘saints in Rome’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79221C-D551-4DC4-BA01-4209CA9A9E16}"/>
              </a:ext>
            </a:extLst>
          </p:cNvPr>
          <p:cNvSpPr/>
          <p:nvPr/>
        </p:nvSpPr>
        <p:spPr>
          <a:xfrm>
            <a:off x="685800" y="2209800"/>
            <a:ext cx="25146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88180A-AFCD-4E97-B80E-2FFB24F45BDD}"/>
              </a:ext>
            </a:extLst>
          </p:cNvPr>
          <p:cNvSpPr/>
          <p:nvPr/>
        </p:nvSpPr>
        <p:spPr>
          <a:xfrm>
            <a:off x="3321570" y="2209800"/>
            <a:ext cx="25146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AUTONOMY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D1392A-7963-4197-AA5B-32B16B2CF52F}"/>
              </a:ext>
            </a:extLst>
          </p:cNvPr>
          <p:cNvSpPr/>
          <p:nvPr/>
        </p:nvSpPr>
        <p:spPr>
          <a:xfrm>
            <a:off x="5957340" y="2209800"/>
            <a:ext cx="25146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OVERSIGHT</a:t>
            </a:r>
          </a:p>
        </p:txBody>
      </p:sp>
    </p:spTree>
    <p:extLst>
      <p:ext uri="{BB962C8B-B14F-4D97-AF65-F5344CB8AC3E}">
        <p14:creationId xmlns:p14="http://schemas.microsoft.com/office/powerpoint/2010/main" val="409000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Ro.16:3-5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Ro.16:14a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May refer to another congregation in Rome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Unlike Corinth, no place large enough for all Christians?  (1 Co.14:23)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5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Ro.16:3-5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Ro.16:14a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Ro.16:15b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Greets Christians . . .</a:t>
            </a: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‘and all the saints who are with them’</a:t>
            </a:r>
          </a:p>
          <a:p>
            <a:pPr lvl="1">
              <a:spcBef>
                <a:spcPts val="3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House church advocates assume one church in Rome, composed of several house churches.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Ac.2, Temple church?    Ac.19, School…?   Ac.20, Upper room…?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Ro.16 gives example of more than one autonomous church in a city</a:t>
            </a:r>
          </a:p>
        </p:txBody>
      </p:sp>
    </p:spTree>
    <p:extLst>
      <p:ext uri="{BB962C8B-B14F-4D97-AF65-F5344CB8AC3E}">
        <p14:creationId xmlns:p14="http://schemas.microsoft.com/office/powerpoint/2010/main" val="41496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3810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Short Review Of Proof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AABEC29-FA6A-4EE4-AD70-DDDA0F89B9DA}"/>
              </a:ext>
            </a:extLst>
          </p:cNvPr>
          <p:cNvSpPr txBox="1">
            <a:spLocks/>
          </p:cNvSpPr>
          <p:nvPr/>
        </p:nvSpPr>
        <p:spPr bwMode="auto">
          <a:xfrm>
            <a:off x="1051810" y="1905000"/>
            <a:ext cx="7049764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Other Problems With House Church Fad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6DCCAA-135E-421B-A322-FE815D383287}"/>
              </a:ext>
            </a:extLst>
          </p:cNvPr>
          <p:cNvSpPr txBox="1">
            <a:spLocks/>
          </p:cNvSpPr>
          <p:nvPr/>
        </p:nvSpPr>
        <p:spPr bwMode="auto">
          <a:xfrm>
            <a:off x="1051810" y="1371600"/>
            <a:ext cx="7049764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‘House Church’ Passage – Romans 16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5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Major Assertions</a:t>
            </a:r>
          </a:p>
          <a:p>
            <a:pPr marL="465138" indent="-465138">
              <a:spcAft>
                <a:spcPts val="9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should take Lord’s supper with (or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common meal.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‘House churches’ </a:t>
            </a:r>
          </a:p>
          <a:p>
            <a:pPr marL="0" indent="0" defTabSz="465138">
              <a:spcAft>
                <a:spcPts val="9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leave larger congregations, meet 			in houses, ~three to four families</a:t>
            </a:r>
          </a:p>
          <a:p>
            <a:pPr marL="0" indent="0" defTabSz="465138">
              <a:spcAft>
                <a:spcPts val="9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 at large / larger </a:t>
            </a:r>
            <a:r>
              <a:rPr lang="en-US" altLang="en-US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congrega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		</a:t>
            </a:r>
            <a:r>
              <a:rPr lang="en-US" altLang="en-US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tions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Sunday morning, meet in 		‘house churches’ Sunday night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 Church plan makes number</a:t>
            </a:r>
            <a:b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churches within a church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elders (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plural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oversee entire  church (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singular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  Ac.20;  1 Pt.5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Co.11:17, church came together for L.S., ate common meals at home (22, 34).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E1429E-E6D6-4BD3-8E27-F81C762BA146}"/>
              </a:ext>
            </a:extLst>
          </p:cNvPr>
          <p:cNvSpPr/>
          <p:nvPr/>
        </p:nvSpPr>
        <p:spPr>
          <a:xfrm>
            <a:off x="1462790" y="4419600"/>
            <a:ext cx="62484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en-US" sz="3200" dirty="0">
                <a:solidFill>
                  <a:schemeClr val="tx1"/>
                </a:solidFill>
              </a:rPr>
              <a:t>Why not say, ‘You have your own houses to eat </a:t>
            </a:r>
            <a:r>
              <a:rPr lang="en-US" sz="3200" b="1" u="sng" dirty="0">
                <a:solidFill>
                  <a:schemeClr val="tx1"/>
                </a:solidFill>
              </a:rPr>
              <a:t>Lord’s Supper</a:t>
            </a:r>
            <a:r>
              <a:rPr lang="en-US" sz="3200" dirty="0">
                <a:solidFill>
                  <a:schemeClr val="tx1"/>
                </a:solidFill>
              </a:rPr>
              <a:t> in’?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0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home setting, “hearts are opened”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Ac.16:14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Spirituality does not come from mere mechanics (spontaneous singing, chain prayers)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Root of problem is internal and spiritual, not external and mechanical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0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Substitutes feelings for edification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enthusiasm not based on gospel, but on feelings they get from being in a small group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7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52400"/>
            <a:ext cx="82296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3866B14-84FB-4FF6-A8F3-70C9D74117F9}"/>
              </a:ext>
            </a:extLst>
          </p:cNvPr>
          <p:cNvSpPr/>
          <p:nvPr/>
        </p:nvSpPr>
        <p:spPr>
          <a:xfrm>
            <a:off x="228600" y="77450"/>
            <a:ext cx="8701790" cy="670559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‘If pressed on the issue (which, so far, I’ve managed to side-step) I don’t know that I’m prepared to say unequivocally that the house church was a divinely-intended arrangement. Not in the sense, at least, that it plainly violates God’s will if we meet, instead, in purpose-built houses of worship … However, I have no doubt but that moving away from the house-church concept has given rise to a system without scriptural support which has fundamentally changed the form and nature of worship as practiced in the apostolic church’</a:t>
            </a:r>
          </a:p>
        </p:txBody>
      </p:sp>
    </p:spTree>
    <p:extLst>
      <p:ext uri="{BB962C8B-B14F-4D97-AF65-F5344CB8AC3E}">
        <p14:creationId xmlns:p14="http://schemas.microsoft.com/office/powerpoint/2010/main" val="4175173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52400"/>
            <a:ext cx="82296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3866B14-84FB-4FF6-A8F3-70C9D74117F9}"/>
              </a:ext>
            </a:extLst>
          </p:cNvPr>
          <p:cNvSpPr/>
          <p:nvPr/>
        </p:nvSpPr>
        <p:spPr>
          <a:xfrm>
            <a:off x="228600" y="77450"/>
            <a:ext cx="8701790" cy="670559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‘If pressed on the issue (which, so far, I’ve managed to side-step) </a:t>
            </a:r>
            <a:r>
              <a:rPr lang="en-US" sz="3100" dirty="0">
                <a:solidFill>
                  <a:srgbClr val="FFFF00"/>
                </a:solidFill>
              </a:rPr>
              <a:t>I don’t know that I’m prepared to say unequivocally that the house church was a divinely-intended arrangement. Not in the sense, at least, that it plainly violates God’s will if we meet, instead, in purpose-built houses of worship</a:t>
            </a:r>
            <a:r>
              <a:rPr lang="en-US" sz="3100" dirty="0">
                <a:solidFill>
                  <a:srgbClr val="FFFFCC"/>
                </a:solidFill>
              </a:rPr>
              <a:t> … However, I have no doubt but that </a:t>
            </a:r>
            <a:r>
              <a:rPr lang="en-US" sz="3100" dirty="0">
                <a:solidFill>
                  <a:srgbClr val="FFFF00"/>
                </a:solidFill>
              </a:rPr>
              <a:t>moving away from the house-church concept has given rise to a system without scriptural support which has fundamentally changed the form and nature of worship as practiced in the apostolic church’</a:t>
            </a:r>
          </a:p>
        </p:txBody>
      </p:sp>
    </p:spTree>
    <p:extLst>
      <p:ext uri="{BB962C8B-B14F-4D97-AF65-F5344CB8AC3E}">
        <p14:creationId xmlns:p14="http://schemas.microsoft.com/office/powerpoint/2010/main" val="18254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12192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Short Review Of ‘Proof’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Bases entire premise on assumptions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lang="en-US" alt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may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 may also </a:t>
            </a:r>
            <a:r>
              <a:rPr lang="en-US" alt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“…there </a:t>
            </a:r>
            <a:r>
              <a:rPr lang="en-US" altLang="en-US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seems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to be little question but that first-century Christians met together in small groups as </a:t>
            </a:r>
            <a:r>
              <a:rPr lang="en-US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churches</a:t>
            </a:r>
            <a:r>
              <a:rPr lang="en-US" dirty="0">
                <a:solidFill>
                  <a:srgbClr val="FFFFCC"/>
                </a:solidFill>
              </a:rPr>
              <a:t>.   Historically, of course, we know that it was not until the third century that Christians began to erect what we today would recognize as church buildings.”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Jn.4:20-24, place does not matter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Ac.2  … 19  … 20  … 1 Co.11</a:t>
            </a:r>
          </a:p>
        </p:txBody>
      </p:sp>
    </p:spTree>
    <p:extLst>
      <p:ext uri="{BB962C8B-B14F-4D97-AF65-F5344CB8AC3E}">
        <p14:creationId xmlns:p14="http://schemas.microsoft.com/office/powerpoint/2010/main" val="40611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Misuse of Scripture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‘…their </a:t>
            </a:r>
            <a:r>
              <a:rPr lang="en-US" u="sng" dirty="0">
                <a:solidFill>
                  <a:srgbClr val="FFFFCC"/>
                </a:solidFill>
              </a:rPr>
              <a:t>apparent</a:t>
            </a:r>
            <a:r>
              <a:rPr lang="en-US" dirty="0">
                <a:solidFill>
                  <a:srgbClr val="FFFFCC"/>
                </a:solidFill>
              </a:rPr>
              <a:t> practice of worshiping together in private homes, </a:t>
            </a:r>
            <a:r>
              <a:rPr lang="en-US" u="sng" dirty="0">
                <a:solidFill>
                  <a:srgbClr val="FFFFCC"/>
                </a:solidFill>
              </a:rPr>
              <a:t>presumably</a:t>
            </a:r>
            <a:r>
              <a:rPr lang="en-US" dirty="0">
                <a:solidFill>
                  <a:srgbClr val="FFFFCC"/>
                </a:solidFill>
              </a:rPr>
              <a:t> in </a:t>
            </a:r>
            <a:r>
              <a:rPr lang="en-US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relatively small groups</a:t>
            </a:r>
            <a:r>
              <a:rPr lang="en-US" dirty="0">
                <a:solidFill>
                  <a:srgbClr val="FFFFCC"/>
                </a:solidFill>
              </a:rPr>
              <a:t>.   Ac.8:3.  Of course, this </a:t>
            </a:r>
            <a:r>
              <a:rPr lang="en-US" u="sng" dirty="0">
                <a:solidFill>
                  <a:srgbClr val="FFFFCC"/>
                </a:solidFill>
              </a:rPr>
              <a:t>might</a:t>
            </a:r>
            <a:r>
              <a:rPr lang="en-US" dirty="0">
                <a:solidFill>
                  <a:srgbClr val="FFFFCC"/>
                </a:solidFill>
              </a:rPr>
              <a:t> have taken place during the week in the homes of various disciples…”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Amazing.   Ac.8:3 is not ‘house churches’ but individual Christians in homes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Ac.2:46 contrasts Temple worship with eating food in homes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 Co.14:23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Misuse of Scripture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20:20 –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“Paul 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might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have been referring to times of private study with individual families in their own homes; </a:t>
            </a:r>
            <a:r>
              <a:rPr lang="en-US" u="sng" dirty="0">
                <a:solidFill>
                  <a:srgbClr val="FFFFCC"/>
                </a:solidFill>
              </a:rPr>
              <a:t>or</a:t>
            </a:r>
            <a:r>
              <a:rPr lang="en-US" dirty="0">
                <a:solidFill>
                  <a:srgbClr val="FFFFCC"/>
                </a:solidFill>
              </a:rPr>
              <a:t>, </a:t>
            </a:r>
            <a:r>
              <a:rPr lang="en-US" u="sng" dirty="0">
                <a:solidFill>
                  <a:srgbClr val="FFFFCC"/>
                </a:solidFill>
              </a:rPr>
              <a:t>equally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u="sng" dirty="0">
                <a:solidFill>
                  <a:srgbClr val="FFFFCC"/>
                </a:solidFill>
              </a:rPr>
              <a:t>possible</a:t>
            </a:r>
            <a:r>
              <a:rPr lang="en-US" dirty="0">
                <a:solidFill>
                  <a:srgbClr val="FFFFCC"/>
                </a:solidFill>
              </a:rPr>
              <a:t>, to his meetings with various house churches throughout Ephesus.” 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Assumes point he wants to prove.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NT does not authorize dividing a church into small churches [churches of a church]</a:t>
            </a:r>
            <a:r>
              <a:rPr lang="en-US" sz="3200" dirty="0" err="1"/>
              <a:t>hes</a:t>
            </a:r>
            <a:r>
              <a:rPr lang="en-US" sz="3200" dirty="0"/>
              <a:t> (churches of a church?!). 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4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Agenda driven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taught in private houses.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Also in a boat . . 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 a mountain . . 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synagogues . . . </a:t>
            </a:r>
            <a:r>
              <a:rPr lang="en-US" sz="3200" dirty="0"/>
              <a:t>of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“Where” . . . is </a:t>
            </a:r>
            <a:r>
              <a:rPr lang="en-US" sz="3200" dirty="0" err="1">
                <a:solidFill>
                  <a:schemeClr val="bg1"/>
                </a:solidFill>
              </a:rPr>
              <a:t>immaterial</a:t>
            </a:r>
            <a:r>
              <a:rPr lang="en-US" sz="3200" dirty="0" err="1"/>
              <a:t>a</a:t>
            </a:r>
            <a:r>
              <a:rPr lang="en-US" sz="3200" dirty="0"/>
              <a:t> church?!). 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3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Agenda driven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Spontaneity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and ‘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each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’ (1 Co.14:26)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But 14:27, 29 – limited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Co.12:7, not spontaneous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Co.14:40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4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228600"/>
            <a:ext cx="84582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Agenda driven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“When is there ever time set aside in our assemblies, not for ‘scheduled’ prayers, but for </a:t>
            </a:r>
            <a:r>
              <a:rPr lang="en-US" altLang="en-US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prayer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  (That is, for prayers to be lifted up by whatever brother feels moved to do so.”)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Co.14:40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7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</TotalTime>
  <Words>1106</Words>
  <Application>Microsoft Office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Verdana</vt:lpstr>
      <vt:lpstr>Wingdings</vt:lpstr>
      <vt:lpstr>Default Design</vt:lpstr>
      <vt:lpstr>PowerPoint Presentation</vt:lpstr>
      <vt:lpstr>PowerPoint Presentation</vt:lpstr>
      <vt:lpstr>I. Short Review Of ‘Proof’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Short Review Of Proof </vt:lpstr>
      <vt:lpstr>PowerPoint Presentation</vt:lpstr>
      <vt:lpstr>PowerPoint Presentation</vt:lpstr>
      <vt:lpstr>PowerPoint Presentation</vt:lpstr>
      <vt:lpstr>I. Short Review Of Proof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508</cp:revision>
  <dcterms:created xsi:type="dcterms:W3CDTF">2004-01-08T21:08:14Z</dcterms:created>
  <dcterms:modified xsi:type="dcterms:W3CDTF">2018-02-06T02:34:34Z</dcterms:modified>
</cp:coreProperties>
</file>