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6" r:id="rId2"/>
    <p:sldId id="446" r:id="rId3"/>
    <p:sldId id="305" r:id="rId4"/>
    <p:sldId id="475" r:id="rId5"/>
    <p:sldId id="477" r:id="rId6"/>
    <p:sldId id="483" r:id="rId7"/>
    <p:sldId id="474" r:id="rId8"/>
    <p:sldId id="419" r:id="rId9"/>
    <p:sldId id="478" r:id="rId10"/>
    <p:sldId id="449" r:id="rId11"/>
    <p:sldId id="479" r:id="rId12"/>
    <p:sldId id="480" r:id="rId13"/>
    <p:sldId id="4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800000"/>
    <a:srgbClr val="99FF33"/>
    <a:srgbClr val="FFFF00"/>
    <a:srgbClr val="FFCC00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553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Runs From God:</a:t>
            </a:r>
            <a:b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One review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1-3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sends Jonah to </a:t>
            </a:r>
            <a:r>
              <a:rPr lang="en-US" altLang="en-US" u="sng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city</a:t>
            </a:r>
          </a:p>
          <a:p>
            <a:pPr marL="974725" lvl="1" indent="-344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Assyrians disobeyed God’s moral law</a:t>
            </a:r>
          </a:p>
          <a:p>
            <a:pPr marL="974725" lvl="1" indent="-344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Jonah disobeyed His direct commands</a:t>
            </a:r>
          </a:p>
          <a:p>
            <a:pPr marL="793750" indent="-7937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Jonah –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statute of limitations, </a:t>
            </a:r>
            <a:b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sneaking outside Lord’s jurisdiction, no hiding in ship.  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Gn.3</a:t>
            </a:r>
          </a:p>
          <a:p>
            <a:pPr marL="0" indent="0" defTabSz="7937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sleepers not prepared to meet God.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Ro.13:11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5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3246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18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Choices matter,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2:2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Turn from God – Turn from salvation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We cannot ignore God.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Prov.13:15</a:t>
            </a:r>
          </a:p>
          <a:p>
            <a:pPr marL="457200" lvl="1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45666-7A56-4F4B-8A4D-B958DAD00879}"/>
              </a:ext>
            </a:extLst>
          </p:cNvPr>
          <p:cNvSpPr/>
          <p:nvPr/>
        </p:nvSpPr>
        <p:spPr>
          <a:xfrm>
            <a:off x="2102653" y="152400"/>
            <a:ext cx="4964812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29D515-136A-4F2F-A8DC-225ED2EE86B4}"/>
              </a:ext>
            </a:extLst>
          </p:cNvPr>
          <p:cNvSpPr/>
          <p:nvPr/>
        </p:nvSpPr>
        <p:spPr>
          <a:xfrm>
            <a:off x="945630" y="2408420"/>
            <a:ext cx="7268980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“Everything happens for a reason.</a:t>
            </a:r>
          </a:p>
          <a:p>
            <a:pPr algn="ctr"/>
            <a:r>
              <a:rPr lang="en-US" sz="31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Sometimes the reason is you’re stupid and make bad decisions.”</a:t>
            </a:r>
          </a:p>
        </p:txBody>
      </p:sp>
    </p:spTree>
    <p:extLst>
      <p:ext uri="{BB962C8B-B14F-4D97-AF65-F5344CB8AC3E}">
        <p14:creationId xmlns:p14="http://schemas.microsoft.com/office/powerpoint/2010/main" val="66286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3246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Choices matter, 2:2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word controls / judges nations,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3:1-4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Gn.6;  19 . . .  Assyria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What mean to me?   2 Co.5:10</a:t>
            </a:r>
          </a:p>
          <a:p>
            <a:pPr marL="457200" lvl="1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45666-7A56-4F4B-8A4D-B958DAD00879}"/>
              </a:ext>
            </a:extLst>
          </p:cNvPr>
          <p:cNvSpPr/>
          <p:nvPr/>
        </p:nvSpPr>
        <p:spPr>
          <a:xfrm>
            <a:off x="2102653" y="152400"/>
            <a:ext cx="4964812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29D515-136A-4F2F-A8DC-225ED2EE86B4}"/>
              </a:ext>
            </a:extLst>
          </p:cNvPr>
          <p:cNvSpPr/>
          <p:nvPr/>
        </p:nvSpPr>
        <p:spPr>
          <a:xfrm>
            <a:off x="944380" y="3154180"/>
            <a:ext cx="7285220" cy="2593298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Surrounded by inner wall 50’ wide, 100’ high.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Outer wall surrounded fields and smaller towns.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Perished in 612 B.C.</a:t>
            </a:r>
          </a:p>
        </p:txBody>
      </p:sp>
    </p:spTree>
    <p:extLst>
      <p:ext uri="{BB962C8B-B14F-4D97-AF65-F5344CB8AC3E}">
        <p14:creationId xmlns:p14="http://schemas.microsoft.com/office/powerpoint/2010/main" val="63184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3246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Choices matter, 2:2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word controls / judges nations, 3:1-4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determine God’s sentence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Jonah</a:t>
            </a:r>
            <a:r>
              <a:rPr lang="en-US" altLang="en-US" sz="3200" dirty="0">
                <a:solidFill>
                  <a:schemeClr val="bg1"/>
                </a:solidFill>
              </a:rPr>
              <a:t>:  Nineveh repented, were saved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Nahum</a:t>
            </a:r>
            <a:r>
              <a:rPr lang="en-US" altLang="en-US" sz="3200" dirty="0">
                <a:solidFill>
                  <a:schemeClr val="bg1"/>
                </a:solidFill>
              </a:rPr>
              <a:t>:  Nineveh rebelled, were lost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45666-7A56-4F4B-8A4D-B958DAD00879}"/>
              </a:ext>
            </a:extLst>
          </p:cNvPr>
          <p:cNvSpPr/>
          <p:nvPr/>
        </p:nvSpPr>
        <p:spPr>
          <a:xfrm>
            <a:off x="2102653" y="152400"/>
            <a:ext cx="4964812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8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3246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Choices matter, 2:2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word controls / judges nations, 3:1-4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determine God’s sentence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“Don’t misinterpret God’s patience for God’s permission”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God’s patience will come to an end.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defTabSz="509588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45666-7A56-4F4B-8A4D-B958DAD00879}"/>
              </a:ext>
            </a:extLst>
          </p:cNvPr>
          <p:cNvSpPr/>
          <p:nvPr/>
        </p:nvSpPr>
        <p:spPr>
          <a:xfrm>
            <a:off x="2102653" y="152400"/>
            <a:ext cx="4964812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553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Runs From God:</a:t>
            </a:r>
            <a:b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One review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7937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6-7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Jonah’s light had gone out.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Mt.5:16.  	Sailors outshine him.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9-10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world recognizes a hypocrite.</a:t>
            </a:r>
          </a:p>
          <a:p>
            <a:pPr marL="793750" indent="-7937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11-16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sailors fear storm, then L</a:t>
            </a:r>
            <a:r>
              <a:rPr lang="en-US" altLang="en-US" sz="30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as disciples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(Mk.4)</a:t>
            </a:r>
            <a:endParaRPr lang="en-US" altLang="en-US" sz="3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4000">
              <a:schemeClr val="accent2">
                <a:lumMod val="95000"/>
                <a:lumOff val="5000"/>
              </a:schemeClr>
            </a:gs>
            <a:gs pos="43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75212" y="1295400"/>
            <a:ext cx="6220988" cy="1084008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Jonah Runs To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E3C3D0-DF7C-4474-897D-0F73149188EE}"/>
              </a:ext>
            </a:extLst>
          </p:cNvPr>
          <p:cNvSpPr/>
          <p:nvPr/>
        </p:nvSpPr>
        <p:spPr>
          <a:xfrm>
            <a:off x="3170420" y="2819400"/>
            <a:ext cx="28194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Jonah 2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553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2</a:t>
            </a:r>
          </a:p>
          <a:p>
            <a:pPr marL="1035050" indent="-1035050" defTabSz="1035050">
              <a:spcAft>
                <a:spcPts val="2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1:17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God sends major fish to swallow minor prophet.   1 Pt.5:8</a:t>
            </a:r>
          </a:p>
          <a:p>
            <a:pPr marL="0" indent="0" defTabSz="1035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2:1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 Now Jonah wants God near; prays.</a:t>
            </a:r>
          </a:p>
          <a:p>
            <a:pPr marL="120650" indent="-120650" defTabSz="103505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2:2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 Jonah could not run from God . . . </a:t>
            </a:r>
            <a:b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	or go beyond His power to forgive.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Affliction / distress: </a:t>
            </a:r>
          </a:p>
          <a:p>
            <a:pPr lvl="3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Sheol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– as good as dead.</a:t>
            </a:r>
          </a:p>
          <a:p>
            <a:pPr lvl="3">
              <a:spcBef>
                <a:spcPts val="4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Forever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(6) – no way out.</a:t>
            </a:r>
          </a:p>
          <a:p>
            <a:pPr lvl="3">
              <a:spcBef>
                <a:spcPts val="4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Life ebbing away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(7).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You heard my voice…inside fish.</a:t>
            </a: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553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2</a:t>
            </a:r>
          </a:p>
          <a:p>
            <a:pPr marL="914400" indent="-914400">
              <a:spcAft>
                <a:spcPts val="2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2:9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‘Where could I go but to the Lord?’</a:t>
            </a:r>
          </a:p>
          <a:p>
            <a:pPr lvl="1" indent="50800"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No man could help</a:t>
            </a:r>
          </a:p>
          <a:p>
            <a:pPr lvl="1" indent="50800"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No power of his own</a:t>
            </a:r>
          </a:p>
          <a:p>
            <a:pPr lvl="1" indent="50800"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No money could redeem him</a:t>
            </a:r>
          </a:p>
          <a:p>
            <a:pPr lvl="1" indent="50800"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No love of family could rescue him</a:t>
            </a:r>
          </a:p>
          <a:p>
            <a:pPr lvl="3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Fish will digest him</a:t>
            </a:r>
            <a:endParaRPr lang="en-US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is of the L</a:t>
            </a:r>
            <a:r>
              <a:rPr lang="en-US" altLang="en-US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altLang="en-US" sz="32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4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553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2</a:t>
            </a:r>
          </a:p>
          <a:p>
            <a:pPr marL="914400" indent="-914400">
              <a:spcAft>
                <a:spcPts val="20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2:10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vomited Jonah onto dry land</a:t>
            </a:r>
          </a:p>
          <a:p>
            <a:pPr marL="800100" indent="-4572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Vomit up, spit up, disgorge.   </a:t>
            </a:r>
          </a:p>
          <a:p>
            <a:pPr marL="800100" indent="-4572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first class…</a:t>
            </a:r>
          </a:p>
          <a:p>
            <a:pPr marL="8001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Vomit better than separation from L</a:t>
            </a:r>
            <a:r>
              <a:rPr lang="en-US" alt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</a:p>
          <a:p>
            <a:pPr marL="12001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History says men were swallowed by great fish and survived.</a:t>
            </a:r>
          </a:p>
          <a:p>
            <a:pPr marL="1200150" lvl="1" indent="-4572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if NO ONE was?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6D6892-74A6-4F9D-A615-673D19900975}"/>
              </a:ext>
            </a:extLst>
          </p:cNvPr>
          <p:cNvSpPr/>
          <p:nvPr/>
        </p:nvSpPr>
        <p:spPr>
          <a:xfrm>
            <a:off x="1600200" y="4982980"/>
            <a:ext cx="2590800" cy="1524000"/>
          </a:xfrm>
          <a:prstGeom prst="rect">
            <a:avLst/>
          </a:prstGeom>
          <a:solidFill>
            <a:srgbClr val="800000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Jonah’s </a:t>
            </a:r>
            <a:r>
              <a:rPr lang="en-US" sz="3200" u="sng" dirty="0">
                <a:solidFill>
                  <a:srgbClr val="FFFFCC"/>
                </a:solidFill>
              </a:rPr>
              <a:t>miraculous</a:t>
            </a:r>
            <a:r>
              <a:rPr lang="en-US" sz="3200" dirty="0">
                <a:solidFill>
                  <a:srgbClr val="FFFFCC"/>
                </a:solidFill>
              </a:rPr>
              <a:t> survival</a:t>
            </a: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1C47B9-FD98-4578-BB9A-19DD912C22BA}"/>
              </a:ext>
            </a:extLst>
          </p:cNvPr>
          <p:cNvSpPr/>
          <p:nvPr/>
        </p:nvSpPr>
        <p:spPr>
          <a:xfrm>
            <a:off x="4953000" y="4982980"/>
            <a:ext cx="2590800" cy="1524000"/>
          </a:xfrm>
          <a:prstGeom prst="rect">
            <a:avLst/>
          </a:prstGeom>
          <a:solidFill>
            <a:srgbClr val="800000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Jesus’ </a:t>
            </a:r>
            <a:r>
              <a:rPr lang="en-US" sz="3200" u="sng" dirty="0">
                <a:solidFill>
                  <a:srgbClr val="FFFFCC"/>
                </a:solidFill>
              </a:rPr>
              <a:t>miraculous</a:t>
            </a:r>
            <a:r>
              <a:rPr lang="en-US" sz="3200" dirty="0">
                <a:solidFill>
                  <a:srgbClr val="FFFFCC"/>
                </a:solidFill>
              </a:rPr>
              <a:t> resurrection</a:t>
            </a:r>
            <a:endParaRPr lang="en-US" dirty="0">
              <a:solidFill>
                <a:srgbClr val="FFFFC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770E4-FC8F-481C-92C6-7225EA420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9" y="5135398"/>
            <a:ext cx="1219182" cy="121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6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4000">
              <a:schemeClr val="accent2">
                <a:lumMod val="95000"/>
                <a:lumOff val="5000"/>
              </a:schemeClr>
            </a:gs>
            <a:gs pos="43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75212" y="1295400"/>
            <a:ext cx="6220988" cy="1084008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Jonah Runs With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E3C3D0-DF7C-4474-897D-0F73149188EE}"/>
              </a:ext>
            </a:extLst>
          </p:cNvPr>
          <p:cNvSpPr/>
          <p:nvPr/>
        </p:nvSpPr>
        <p:spPr>
          <a:xfrm>
            <a:off x="3170420" y="2819400"/>
            <a:ext cx="28194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Jonah 3</a:t>
            </a:r>
          </a:p>
        </p:txBody>
      </p:sp>
    </p:spTree>
    <p:extLst>
      <p:ext uri="{BB962C8B-B14F-4D97-AF65-F5344CB8AC3E}">
        <p14:creationId xmlns:p14="http://schemas.microsoft.com/office/powerpoint/2010/main" val="163813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3</a:t>
            </a:r>
          </a:p>
          <a:p>
            <a:pPr marL="630238" indent="-630238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u="sng" dirty="0">
                <a:solidFill>
                  <a:schemeClr val="bg1"/>
                </a:solidFill>
              </a:rPr>
              <a:t>1</a:t>
            </a:r>
            <a:r>
              <a:rPr lang="en-US" altLang="en-US" dirty="0">
                <a:solidFill>
                  <a:schemeClr val="bg1"/>
                </a:solidFill>
              </a:rPr>
              <a:t>: Word of the L</a:t>
            </a:r>
            <a:r>
              <a:rPr lang="en-US" altLang="en-US" sz="2800" dirty="0">
                <a:solidFill>
                  <a:schemeClr val="bg1"/>
                </a:solidFill>
              </a:rPr>
              <a:t>ORD</a:t>
            </a:r>
            <a:r>
              <a:rPr lang="en-US" altLang="en-US" dirty="0">
                <a:solidFill>
                  <a:schemeClr val="bg1"/>
                </a:solidFill>
              </a:rPr>
              <a:t>… – </a:t>
            </a:r>
            <a:r>
              <a:rPr lang="en-US" altLang="en-US" dirty="0">
                <a:solidFill>
                  <a:srgbClr val="FFFF00"/>
                </a:solidFill>
              </a:rPr>
              <a:t>we may shun it, but it remains.  </a:t>
            </a:r>
            <a:r>
              <a:rPr lang="en-US" altLang="en-US" dirty="0">
                <a:solidFill>
                  <a:schemeClr val="bg1"/>
                </a:solidFill>
              </a:rPr>
              <a:t>Jn.12:48.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We cannot hide from God or from our duty to Him.</a:t>
            </a:r>
          </a:p>
          <a:p>
            <a:pPr marL="457200" lvl="1" indent="-231775">
              <a:spcAft>
                <a:spcPts val="600"/>
              </a:spcAft>
              <a:buNone/>
            </a:pPr>
            <a:r>
              <a:rPr lang="en-US" altLang="en-US" sz="3200" u="sng" dirty="0">
                <a:solidFill>
                  <a:schemeClr val="bg1"/>
                </a:solidFill>
              </a:rPr>
              <a:t>2</a:t>
            </a:r>
            <a:r>
              <a:rPr lang="en-US" altLang="en-US" sz="3200" dirty="0">
                <a:solidFill>
                  <a:schemeClr val="bg1"/>
                </a:solidFill>
              </a:rPr>
              <a:t>: Almost identical to 1:1-2.   [Ex.34:1]</a:t>
            </a:r>
          </a:p>
          <a:p>
            <a:pPr marL="1082675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‘Message that I tell you’ – </a:t>
            </a:r>
            <a:r>
              <a:rPr lang="en-US" altLang="en-US" sz="3200" dirty="0">
                <a:solidFill>
                  <a:srgbClr val="FFFF00"/>
                </a:solidFill>
              </a:rPr>
              <a:t>Where God speaks, Jonah must speak</a:t>
            </a:r>
          </a:p>
          <a:p>
            <a:pPr marL="1082675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Jonah is not a ‘</a:t>
            </a:r>
            <a:r>
              <a:rPr lang="en-US" altLang="en-US" sz="3200" u="sng" dirty="0">
                <a:solidFill>
                  <a:srgbClr val="FFFF00"/>
                </a:solidFill>
              </a:rPr>
              <a:t>law-breaker</a:t>
            </a:r>
            <a:r>
              <a:rPr lang="en-US" altLang="en-US" sz="3200" dirty="0">
                <a:solidFill>
                  <a:srgbClr val="FFFF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3</a:t>
            </a:r>
          </a:p>
          <a:p>
            <a:pPr marL="630238" indent="-630238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u="sng" dirty="0">
                <a:solidFill>
                  <a:schemeClr val="bg1"/>
                </a:solidFill>
              </a:rPr>
              <a:t>3</a:t>
            </a:r>
            <a:r>
              <a:rPr lang="en-US" altLang="en-US" dirty="0">
                <a:solidFill>
                  <a:schemeClr val="bg1"/>
                </a:solidFill>
              </a:rPr>
              <a:t>: So Jonah arose… </a:t>
            </a:r>
            <a:r>
              <a:rPr lang="en-US" altLang="en-US" dirty="0">
                <a:solidFill>
                  <a:srgbClr val="FFFFCC"/>
                </a:solidFill>
              </a:rPr>
              <a:t>He changed, not L</a:t>
            </a:r>
            <a:r>
              <a:rPr lang="en-US" altLang="en-US" sz="2800" dirty="0">
                <a:solidFill>
                  <a:srgbClr val="FFFFCC"/>
                </a:solidFill>
              </a:rPr>
              <a:t>ORD</a:t>
            </a:r>
            <a:endParaRPr lang="en-US" altLang="en-US" dirty="0">
              <a:solidFill>
                <a:srgbClr val="FFFFCC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Jonah changed, not the L</a:t>
            </a:r>
            <a:r>
              <a:rPr lang="en-US" altLang="en-US" dirty="0">
                <a:solidFill>
                  <a:srgbClr val="FFFF00"/>
                </a:solidFill>
              </a:rPr>
              <a:t>ORD</a:t>
            </a:r>
            <a:r>
              <a:rPr lang="en-US" altLang="en-US" sz="3200" dirty="0">
                <a:solidFill>
                  <a:srgbClr val="FFFF00"/>
                </a:solidFill>
              </a:rPr>
              <a:t>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SAME God … man … mission … words … duty … distance … audience</a:t>
            </a:r>
          </a:p>
          <a:p>
            <a:pPr marL="457200" lvl="1" indent="-231775">
              <a:spcAft>
                <a:spcPts val="300"/>
              </a:spcAft>
              <a:buNone/>
            </a:pPr>
            <a:r>
              <a:rPr lang="en-US" altLang="en-US" sz="3200" u="sng" dirty="0">
                <a:solidFill>
                  <a:schemeClr val="bg1"/>
                </a:solidFill>
              </a:rPr>
              <a:t>4</a:t>
            </a:r>
            <a:r>
              <a:rPr lang="en-US" altLang="en-US" sz="3200" dirty="0">
                <a:solidFill>
                  <a:schemeClr val="bg1"/>
                </a:solidFill>
              </a:rPr>
              <a:t>: forty days…   [Feb.11 – Mar.23]</a:t>
            </a:r>
          </a:p>
          <a:p>
            <a:pPr marL="1082675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‘40’ often used of period of trial –   </a:t>
            </a:r>
            <a:r>
              <a:rPr lang="en-US" altLang="en-US" sz="3200" dirty="0">
                <a:solidFill>
                  <a:schemeClr val="bg1"/>
                </a:solidFill>
              </a:rPr>
              <a:t>Ex.24:18 (34:28);   Nu.13:25;  1 K.19:8</a:t>
            </a:r>
          </a:p>
          <a:p>
            <a:pPr marL="1082675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Jonah shouted…</a:t>
            </a:r>
          </a:p>
        </p:txBody>
      </p:sp>
    </p:spTree>
    <p:extLst>
      <p:ext uri="{BB962C8B-B14F-4D97-AF65-F5344CB8AC3E}">
        <p14:creationId xmlns:p14="http://schemas.microsoft.com/office/powerpoint/2010/main" val="24845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469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518</cp:revision>
  <dcterms:created xsi:type="dcterms:W3CDTF">2004-01-08T21:08:14Z</dcterms:created>
  <dcterms:modified xsi:type="dcterms:W3CDTF">2018-02-13T04:48:36Z</dcterms:modified>
</cp:coreProperties>
</file>