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05" r:id="rId2"/>
    <p:sldId id="367" r:id="rId3"/>
    <p:sldId id="366" r:id="rId4"/>
    <p:sldId id="419" r:id="rId5"/>
    <p:sldId id="467" r:id="rId6"/>
    <p:sldId id="468" r:id="rId7"/>
    <p:sldId id="469" r:id="rId8"/>
    <p:sldId id="476" r:id="rId9"/>
    <p:sldId id="470" r:id="rId10"/>
    <p:sldId id="446" r:id="rId11"/>
    <p:sldId id="471" r:id="rId12"/>
    <p:sldId id="472" r:id="rId13"/>
    <p:sldId id="473" r:id="rId14"/>
    <p:sldId id="474" r:id="rId15"/>
    <p:sldId id="449" r:id="rId16"/>
    <p:sldId id="458" r:id="rId17"/>
    <p:sldId id="477" r:id="rId18"/>
    <p:sldId id="475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CC"/>
    <a:srgbClr val="99FF33"/>
    <a:srgbClr val="800000"/>
    <a:srgbClr val="FFFF00"/>
    <a:srgbClr val="FFCC00"/>
    <a:srgbClr val="C0C0C0"/>
    <a:srgbClr val="EAEAEA"/>
    <a:srgbClr val="F8F8F8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95" d="100"/>
          <a:sy n="95" d="100"/>
        </p:scale>
        <p:origin x="41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ref.ly/logosres/nkjv?ref=BibleNKJV.Eph3.15&amp;off=3&amp;ctx=rd+Jesus+Christ,+15%C2%A0~from+whom+the+whole+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ref.ly/logosres/nkjv?ref=BibleNKJV.Eph3.15&amp;off=3&amp;ctx=rd+Jesus+Christ,+15%C2%A0~from+whom+the+whole+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ref.ly/logosres/nkjv?ref=BibleNKJV.Eph3.15&amp;off=3&amp;ctx=rd+Jesus+Christ,+15%C2%A0~from+whom+the+whole+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0">
              <a:schemeClr val="accent2">
                <a:lumMod val="95000"/>
                <a:lumOff val="5000"/>
              </a:schemeClr>
            </a:gs>
            <a:gs pos="25000">
              <a:schemeClr val="accent2">
                <a:lumMod val="5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018012" y="1752600"/>
            <a:ext cx="7124700" cy="1424940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7000">
                <a:schemeClr val="accent1">
                  <a:lumMod val="45000"/>
                  <a:lumOff val="55000"/>
                </a:schemeClr>
              </a:gs>
              <a:gs pos="6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accent2">
                    <a:lumMod val="75000"/>
                  </a:schemeClr>
                </a:solidFill>
              </a:rPr>
              <a:t>Why Pray?</a:t>
            </a:r>
            <a:endParaRPr lang="en-US" sz="44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304800"/>
            <a:ext cx="8229600" cy="6172200"/>
          </a:xfrm>
        </p:spPr>
        <p:txBody>
          <a:bodyPr/>
          <a:lstStyle/>
          <a:p>
            <a:pPr marL="0" indent="0" algn="ctr">
              <a:spcAft>
                <a:spcPts val="900"/>
              </a:spcAft>
              <a:buNone/>
            </a:pPr>
            <a:r>
              <a:rPr lang="en-US" altLang="en-US" u="sng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Suppose we don’t know why?</a:t>
            </a:r>
            <a:endParaRPr lang="en-US" altLang="en-US" dirty="0">
              <a:solidFill>
                <a:srgbClr val="CC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Mt.6:10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... 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32 – </a:t>
            </a: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knows our needs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33 – </a:t>
            </a: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‘seek’ includes prayer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Mt.7:7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ask … </a:t>
            </a: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seek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… knock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 tense: </a:t>
            </a:r>
            <a: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keep on asking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</a:t>
            </a:r>
          </a:p>
          <a:p>
            <a:pPr lvl="2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‘If He heard me the first time, why continue?’</a:t>
            </a:r>
          </a:p>
        </p:txBody>
      </p:sp>
    </p:spTree>
    <p:extLst>
      <p:ext uri="{BB962C8B-B14F-4D97-AF65-F5344CB8AC3E}">
        <p14:creationId xmlns:p14="http://schemas.microsoft.com/office/powerpoint/2010/main" val="403708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304800"/>
            <a:ext cx="8229600" cy="6172200"/>
          </a:xfrm>
        </p:spPr>
        <p:txBody>
          <a:bodyPr/>
          <a:lstStyle/>
          <a:p>
            <a:pPr marL="0" indent="0" algn="ctr">
              <a:spcAft>
                <a:spcPts val="900"/>
              </a:spcAft>
              <a:buNone/>
            </a:pPr>
            <a:r>
              <a:rPr lang="en-US" altLang="en-US" u="sng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Suppose we don’t know why?</a:t>
            </a:r>
            <a:endParaRPr lang="en-US" altLang="en-US" dirty="0">
              <a:solidFill>
                <a:srgbClr val="CC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Mt.6:10 ... 32 – He knows our needs</a:t>
            </a:r>
          </a:p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Mt.7:7, ask … seek … knock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Mt.8:1-4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don’t know His will in any given situation.  He may say . . .</a:t>
            </a:r>
          </a:p>
          <a:p>
            <a:pPr lvl="1"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36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Mt.26:39</a:t>
            </a:r>
          </a:p>
          <a:p>
            <a:pPr lvl="1"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6CF9640-4277-4A45-9A46-EEF95F04CC27}"/>
              </a:ext>
            </a:extLst>
          </p:cNvPr>
          <p:cNvSpPr/>
          <p:nvPr/>
        </p:nvSpPr>
        <p:spPr>
          <a:xfrm>
            <a:off x="929390" y="4083570"/>
            <a:ext cx="1752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Yes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9E4087-4FCA-4FE8-A412-BCA24A631B5F}"/>
              </a:ext>
            </a:extLst>
          </p:cNvPr>
          <p:cNvSpPr/>
          <p:nvPr/>
        </p:nvSpPr>
        <p:spPr>
          <a:xfrm>
            <a:off x="2773180" y="4083570"/>
            <a:ext cx="1752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No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C4A42F-7EC6-4292-B4EC-F3B6C37374C6}"/>
              </a:ext>
            </a:extLst>
          </p:cNvPr>
          <p:cNvSpPr/>
          <p:nvPr/>
        </p:nvSpPr>
        <p:spPr>
          <a:xfrm>
            <a:off x="4616970" y="4083570"/>
            <a:ext cx="1752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Later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859043-A764-4044-88B0-F8AF571B8C38}"/>
              </a:ext>
            </a:extLst>
          </p:cNvPr>
          <p:cNvSpPr/>
          <p:nvPr/>
        </p:nvSpPr>
        <p:spPr>
          <a:xfrm>
            <a:off x="6460760" y="4083570"/>
            <a:ext cx="1752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Better</a:t>
            </a:r>
          </a:p>
        </p:txBody>
      </p:sp>
    </p:spTree>
    <p:extLst>
      <p:ext uri="{BB962C8B-B14F-4D97-AF65-F5344CB8AC3E}">
        <p14:creationId xmlns:p14="http://schemas.microsoft.com/office/powerpoint/2010/main" val="338652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304800"/>
            <a:ext cx="8229600" cy="6172200"/>
          </a:xfrm>
        </p:spPr>
        <p:txBody>
          <a:bodyPr/>
          <a:lstStyle/>
          <a:p>
            <a:pPr marL="0" indent="0" algn="ctr">
              <a:spcAft>
                <a:spcPts val="900"/>
              </a:spcAft>
              <a:buNone/>
            </a:pPr>
            <a:r>
              <a:rPr lang="en-US" altLang="en-US" u="sng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Suppose we don’t know why?</a:t>
            </a:r>
            <a:endParaRPr lang="en-US" altLang="en-US" dirty="0">
              <a:solidFill>
                <a:srgbClr val="CC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Bible still teaches us to pray.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Mt.6:10 ... 32 – He knows our needs</a:t>
            </a:r>
          </a:p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Mt.7:7, ask … seek … knock </a:t>
            </a:r>
          </a:p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Mt.8:1-4, we don’t know . . .</a:t>
            </a:r>
          </a:p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Co.12:7-10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God has reasons . . 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Jn.5:14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God knows best</a:t>
            </a:r>
          </a:p>
        </p:txBody>
      </p:sp>
    </p:spTree>
    <p:extLst>
      <p:ext uri="{BB962C8B-B14F-4D97-AF65-F5344CB8AC3E}">
        <p14:creationId xmlns:p14="http://schemas.microsoft.com/office/powerpoint/2010/main" val="162829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304800"/>
            <a:ext cx="8229600" cy="6172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u="sng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Suppose we don’t know why?</a:t>
            </a:r>
            <a:endParaRPr lang="en-US" altLang="en-US" dirty="0">
              <a:solidFill>
                <a:srgbClr val="CC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Jn.5:14, God knows best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Ja.4:1-3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may ask for </a:t>
            </a: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thing with </a:t>
            </a: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wrong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motive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may ask for </a:t>
            </a: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wrong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thing with </a:t>
            </a: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motive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Ro.10:1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</a:t>
            </a:r>
            <a:r>
              <a:rPr lang="en-US" altLang="en-US" sz="32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know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this request is God’s will, but He will not override ‘choice’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Lk.15 . . . Ps.106:15</a:t>
            </a:r>
          </a:p>
        </p:txBody>
      </p:sp>
    </p:spTree>
    <p:extLst>
      <p:ext uri="{BB962C8B-B14F-4D97-AF65-F5344CB8AC3E}">
        <p14:creationId xmlns:p14="http://schemas.microsoft.com/office/powerpoint/2010/main" val="2640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7996" y="838200"/>
            <a:ext cx="7049764" cy="762000"/>
          </a:xfr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If God Already Knows What Will Happen…Why Pray?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FE6BE1A-C2C5-46C8-B553-BAAF55611031}"/>
              </a:ext>
            </a:extLst>
          </p:cNvPr>
          <p:cNvSpPr txBox="1">
            <a:spLocks/>
          </p:cNvSpPr>
          <p:nvPr/>
        </p:nvSpPr>
        <p:spPr bwMode="auto">
          <a:xfrm>
            <a:off x="1051810" y="2667000"/>
            <a:ext cx="7049764" cy="1219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Why Ask For Something? God Knows What We Want.</a:t>
            </a:r>
            <a:endParaRPr lang="en-US" sz="4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D032821-18A1-4CE8-B11D-CB29B1BBC74E}"/>
              </a:ext>
            </a:extLst>
          </p:cNvPr>
          <p:cNvSpPr txBox="1">
            <a:spLocks/>
          </p:cNvSpPr>
          <p:nvPr/>
        </p:nvSpPr>
        <p:spPr bwMode="auto">
          <a:xfrm>
            <a:off x="1051810" y="1752600"/>
            <a:ext cx="7049764" cy="762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Why Pray For God’s Will To Be Done?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700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228600"/>
            <a:ext cx="8229600" cy="61722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Lk.18:9-14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knew his sins, his heart, but he had to ask for forgiveness.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Asking is not only right, but a </a:t>
            </a:r>
            <a:r>
              <a:rPr lang="en-US" altLang="en-US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condi-tion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salvation of God’s people.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Ps.51 [2 Sm.12:13]; Ac.8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Lk.22:46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Just as important in preventing sin (</a:t>
            </a:r>
            <a:r>
              <a:rPr lang="en-US" altLang="en-US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31-34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6286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590" y="152400"/>
            <a:ext cx="8686800" cy="6353331"/>
          </a:xfrm>
        </p:spPr>
        <p:txBody>
          <a:bodyPr/>
          <a:lstStyle/>
          <a:p>
            <a:pPr marL="0" indent="0" algn="ctr">
              <a:spcAft>
                <a:spcPts val="900"/>
              </a:spcAft>
              <a:buNone/>
            </a:pPr>
            <a:r>
              <a:rPr lang="en-US" altLang="en-US" sz="3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Isa.62:6-7</a:t>
            </a:r>
            <a:endParaRPr lang="en-US" altLang="en-US" sz="3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24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Watchmen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look for good news (52:7-8)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C4CC79D-C765-48DB-8114-4067592A3608}"/>
              </a:ext>
            </a:extLst>
          </p:cNvPr>
          <p:cNvSpPr/>
          <p:nvPr/>
        </p:nvSpPr>
        <p:spPr>
          <a:xfrm>
            <a:off x="410980" y="838200"/>
            <a:ext cx="8352020" cy="28956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aseline="30000" dirty="0">
                <a:solidFill>
                  <a:srgbClr val="FF0000"/>
                </a:solidFill>
              </a:rPr>
              <a:t>6</a:t>
            </a:r>
            <a:r>
              <a:rPr lang="en-US" sz="3200" dirty="0">
                <a:solidFill>
                  <a:srgbClr val="FFFFCC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“</a:t>
            </a:r>
            <a:r>
              <a:rPr lang="en-US" sz="3200" dirty="0"/>
              <a:t>I have set </a:t>
            </a:r>
            <a:r>
              <a:rPr lang="en-US" sz="3200" u="sng" dirty="0">
                <a:solidFill>
                  <a:srgbClr val="FFFF00"/>
                </a:solidFill>
              </a:rPr>
              <a:t>watchmen</a:t>
            </a:r>
            <a:r>
              <a:rPr lang="en-US" sz="3200" dirty="0"/>
              <a:t> on your walls, O Jerusalem; They shall never hold their peace day or night.   </a:t>
            </a:r>
            <a:r>
              <a:rPr lang="en-US" sz="3200" u="sng" dirty="0">
                <a:solidFill>
                  <a:schemeClr val="bg1"/>
                </a:solidFill>
              </a:rPr>
              <a:t>You who make mention of the </a:t>
            </a:r>
            <a:r>
              <a:rPr lang="en-US" sz="3200" u="sng" cap="small" dirty="0">
                <a:solidFill>
                  <a:schemeClr val="bg1"/>
                </a:solidFill>
              </a:rPr>
              <a:t>Lord</a:t>
            </a:r>
            <a:r>
              <a:rPr lang="en-US" sz="3200" dirty="0"/>
              <a:t>, do not keep silent,</a:t>
            </a:r>
            <a:r>
              <a:rPr lang="en-US" sz="3200" b="1" dirty="0"/>
              <a:t>   </a:t>
            </a:r>
            <a:r>
              <a:rPr lang="en-US" sz="3200" b="1" baseline="30000" dirty="0">
                <a:solidFill>
                  <a:srgbClr val="FF0000"/>
                </a:solidFill>
              </a:rPr>
              <a:t>7</a:t>
            </a:r>
            <a:r>
              <a:rPr lang="en-US" sz="3200" b="1" baseline="30000" dirty="0"/>
              <a:t> </a:t>
            </a:r>
            <a:r>
              <a:rPr lang="en-US" sz="3200" dirty="0"/>
              <a:t>And </a:t>
            </a:r>
            <a:r>
              <a:rPr lang="en-US" sz="3200" u="sng" dirty="0"/>
              <a:t>give Him no rest</a:t>
            </a:r>
            <a:r>
              <a:rPr lang="en-US" sz="3200" dirty="0"/>
              <a:t> till He establishes And till He makes Jerusalem a praise in the earth.” </a:t>
            </a:r>
            <a:endParaRPr lang="en-US" sz="3200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2019494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590" y="152400"/>
            <a:ext cx="8686800" cy="6353331"/>
          </a:xfrm>
        </p:spPr>
        <p:txBody>
          <a:bodyPr/>
          <a:lstStyle/>
          <a:p>
            <a:pPr marL="0" indent="0" algn="ctr">
              <a:spcAft>
                <a:spcPts val="900"/>
              </a:spcAft>
              <a:buNone/>
            </a:pPr>
            <a:r>
              <a:rPr lang="en-US" altLang="en-US" sz="3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Isa.62:6-7</a:t>
            </a:r>
            <a:endParaRPr lang="en-US" altLang="en-US" sz="3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24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Watchmen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look for good news (52:7-8)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Who make mention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… Lit., </a:t>
            </a:r>
            <a:r>
              <a:rPr lang="en-US" altLang="en-US" i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the Lord’s </a:t>
            </a:r>
            <a:r>
              <a:rPr lang="en-US" altLang="en-US" i="1" dirty="0" err="1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remem-brancers</a:t>
            </a:r>
            <a:r>
              <a:rPr lang="en-US" altLang="en-US" i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[remind the Lord]</a:t>
            </a: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36:3, recorder: ‘one who reminds’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C4CC79D-C765-48DB-8114-4067592A3608}"/>
              </a:ext>
            </a:extLst>
          </p:cNvPr>
          <p:cNvSpPr/>
          <p:nvPr/>
        </p:nvSpPr>
        <p:spPr>
          <a:xfrm>
            <a:off x="410980" y="838200"/>
            <a:ext cx="8352020" cy="28956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aseline="30000" dirty="0">
                <a:solidFill>
                  <a:srgbClr val="FF0000"/>
                </a:solidFill>
              </a:rPr>
              <a:t>6</a:t>
            </a:r>
            <a:r>
              <a:rPr lang="en-US" sz="3200" dirty="0">
                <a:solidFill>
                  <a:srgbClr val="FFFFCC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“</a:t>
            </a:r>
            <a:r>
              <a:rPr lang="en-US" sz="3200" dirty="0"/>
              <a:t>I have set </a:t>
            </a:r>
            <a:r>
              <a:rPr lang="en-US" sz="3200" u="sng" dirty="0">
                <a:solidFill>
                  <a:srgbClr val="FFFF00"/>
                </a:solidFill>
              </a:rPr>
              <a:t>watchmen</a:t>
            </a:r>
            <a:r>
              <a:rPr lang="en-US" sz="3200" dirty="0"/>
              <a:t> on your walls, O Jerusalem; They shall never hold their peace day or night.   </a:t>
            </a:r>
            <a:r>
              <a:rPr lang="en-US" sz="3200" u="sng" dirty="0">
                <a:solidFill>
                  <a:srgbClr val="CCFFFF"/>
                </a:solidFill>
              </a:rPr>
              <a:t>You who make mention of the </a:t>
            </a:r>
            <a:r>
              <a:rPr lang="en-US" sz="3200" u="sng" cap="small" dirty="0">
                <a:solidFill>
                  <a:srgbClr val="CCFFFF"/>
                </a:solidFill>
              </a:rPr>
              <a:t>Lord</a:t>
            </a:r>
            <a:r>
              <a:rPr lang="en-US" sz="3200" dirty="0"/>
              <a:t>, do not keep silent,</a:t>
            </a:r>
            <a:r>
              <a:rPr lang="en-US" sz="3200" b="1" dirty="0"/>
              <a:t>   </a:t>
            </a:r>
            <a:r>
              <a:rPr lang="en-US" sz="3200" b="1" baseline="30000" dirty="0">
                <a:solidFill>
                  <a:srgbClr val="FF0000"/>
                </a:solidFill>
              </a:rPr>
              <a:t>7</a:t>
            </a:r>
            <a:r>
              <a:rPr lang="en-US" sz="3200" b="1" baseline="30000" dirty="0"/>
              <a:t> </a:t>
            </a:r>
            <a:r>
              <a:rPr lang="en-US" sz="3200" dirty="0"/>
              <a:t>And </a:t>
            </a:r>
            <a:r>
              <a:rPr lang="en-US" sz="3200" u="sng" dirty="0"/>
              <a:t>give Him no rest</a:t>
            </a:r>
            <a:r>
              <a:rPr lang="en-US" sz="3200" dirty="0"/>
              <a:t> till He establishes And till He makes Jerusalem a praise in the earth.” </a:t>
            </a:r>
            <a:endParaRPr lang="en-US" sz="3200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81609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590" y="152400"/>
            <a:ext cx="8686800" cy="6353331"/>
          </a:xfrm>
        </p:spPr>
        <p:txBody>
          <a:bodyPr/>
          <a:lstStyle/>
          <a:p>
            <a:pPr marL="0" indent="0" algn="ctr">
              <a:spcAft>
                <a:spcPts val="900"/>
              </a:spcAft>
              <a:buNone/>
            </a:pPr>
            <a:r>
              <a:rPr lang="en-US" altLang="en-US" sz="3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Isa.62:6-7</a:t>
            </a:r>
            <a:endParaRPr lang="en-US" altLang="en-US" sz="3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24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Watchmen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look for good news (52:7-8)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Who make mention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…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Give Him no rest </a:t>
            </a: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(7).  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‘Wear Him out’ with prayers…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C4CC79D-C765-48DB-8114-4067592A3608}"/>
              </a:ext>
            </a:extLst>
          </p:cNvPr>
          <p:cNvSpPr/>
          <p:nvPr/>
        </p:nvSpPr>
        <p:spPr>
          <a:xfrm>
            <a:off x="410980" y="838200"/>
            <a:ext cx="8352020" cy="28956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aseline="30000" dirty="0">
                <a:solidFill>
                  <a:srgbClr val="FF0000"/>
                </a:solidFill>
              </a:rPr>
              <a:t>6</a:t>
            </a:r>
            <a:r>
              <a:rPr lang="en-US" sz="3200" dirty="0">
                <a:solidFill>
                  <a:srgbClr val="FFFFCC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“</a:t>
            </a:r>
            <a:r>
              <a:rPr lang="en-US" sz="3200" dirty="0"/>
              <a:t>I have set </a:t>
            </a:r>
            <a:r>
              <a:rPr lang="en-US" sz="3200" u="sng" dirty="0">
                <a:solidFill>
                  <a:srgbClr val="FFFF00"/>
                </a:solidFill>
              </a:rPr>
              <a:t>watchmen</a:t>
            </a:r>
            <a:r>
              <a:rPr lang="en-US" sz="3200" dirty="0"/>
              <a:t> on your walls, O Jerusalem; They shall never hold their peace day or night.   </a:t>
            </a:r>
            <a:r>
              <a:rPr lang="en-US" sz="3200" u="sng" dirty="0">
                <a:solidFill>
                  <a:srgbClr val="CCFFFF"/>
                </a:solidFill>
              </a:rPr>
              <a:t>You who make mention of the </a:t>
            </a:r>
            <a:r>
              <a:rPr lang="en-US" sz="3200" u="sng" cap="small" dirty="0">
                <a:solidFill>
                  <a:srgbClr val="CCFFFF"/>
                </a:solidFill>
              </a:rPr>
              <a:t>Lord</a:t>
            </a:r>
            <a:r>
              <a:rPr lang="en-US" sz="3200" dirty="0"/>
              <a:t>, do not keep silent,</a:t>
            </a:r>
            <a:r>
              <a:rPr lang="en-US" sz="3200" b="1" dirty="0"/>
              <a:t>   </a:t>
            </a:r>
            <a:r>
              <a:rPr lang="en-US" sz="3200" b="1" baseline="30000" dirty="0">
                <a:solidFill>
                  <a:srgbClr val="FF0000"/>
                </a:solidFill>
              </a:rPr>
              <a:t>7</a:t>
            </a:r>
            <a:r>
              <a:rPr lang="en-US" sz="3200" b="1" baseline="30000" dirty="0"/>
              <a:t> </a:t>
            </a:r>
            <a:r>
              <a:rPr lang="en-US" sz="3200" dirty="0"/>
              <a:t>And </a:t>
            </a:r>
            <a:r>
              <a:rPr lang="en-US" sz="3200" u="sng" dirty="0">
                <a:solidFill>
                  <a:srgbClr val="99FF33"/>
                </a:solidFill>
              </a:rPr>
              <a:t>give Him no rest</a:t>
            </a:r>
            <a:r>
              <a:rPr lang="en-US" sz="3200" dirty="0"/>
              <a:t> till He establishes And till He makes Jerusalem a praise in the earth.” </a:t>
            </a:r>
            <a:endParaRPr lang="en-US" sz="3200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208551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335" y="304800"/>
            <a:ext cx="8229600" cy="6172200"/>
          </a:xfrm>
        </p:spPr>
        <p:txBody>
          <a:bodyPr/>
          <a:lstStyle/>
          <a:p>
            <a:pPr marL="0" indent="0">
              <a:spcAft>
                <a:spcPts val="40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40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40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40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spcAft>
                <a:spcPts val="900"/>
              </a:spcAft>
              <a:buNone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EF8E930-6A69-4FA6-8D4E-DC5EFECB3D9E}"/>
              </a:ext>
            </a:extLst>
          </p:cNvPr>
          <p:cNvSpPr/>
          <p:nvPr/>
        </p:nvSpPr>
        <p:spPr>
          <a:xfrm>
            <a:off x="429490" y="304800"/>
            <a:ext cx="8305800" cy="1828800"/>
          </a:xfrm>
          <a:prstGeom prst="rect">
            <a:avLst/>
          </a:prstGeom>
          <a:solidFill>
            <a:schemeClr val="accent2"/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bg1"/>
                </a:solidFill>
              </a:rPr>
              <a:t>“And as for Seth, to him also a son was born; and he named him </a:t>
            </a:r>
            <a:r>
              <a:rPr lang="en-US" sz="3200" dirty="0" err="1">
                <a:solidFill>
                  <a:schemeClr val="bg1"/>
                </a:solidFill>
              </a:rPr>
              <a:t>Enosh</a:t>
            </a:r>
            <a:r>
              <a:rPr lang="en-US" sz="3200" dirty="0">
                <a:solidFill>
                  <a:schemeClr val="bg1"/>
                </a:solidFill>
              </a:rPr>
              <a:t>.  Then men began to call on the name of the L</a:t>
            </a:r>
            <a:r>
              <a:rPr lang="en-US" sz="2600" dirty="0">
                <a:solidFill>
                  <a:schemeClr val="bg1"/>
                </a:solidFill>
              </a:rPr>
              <a:t>ORD”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– Gen.4:26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791D5C-4E2F-4A2E-A687-7D7C60EDF76F}"/>
              </a:ext>
            </a:extLst>
          </p:cNvPr>
          <p:cNvSpPr/>
          <p:nvPr/>
        </p:nvSpPr>
        <p:spPr>
          <a:xfrm>
            <a:off x="429490" y="2438400"/>
            <a:ext cx="8305800" cy="1219200"/>
          </a:xfrm>
          <a:prstGeom prst="rect">
            <a:avLst/>
          </a:prstGeom>
          <a:solidFill>
            <a:schemeClr val="accent2"/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bg1"/>
                </a:solidFill>
              </a:rPr>
              <a:t>“</a:t>
            </a:r>
            <a:r>
              <a:rPr lang="en-US" sz="3200" dirty="0"/>
              <a:t>And Enoch walked with God; and he </a:t>
            </a:r>
            <a:r>
              <a:rPr lang="en-US" sz="3200" i="1" dirty="0"/>
              <a:t>was </a:t>
            </a:r>
            <a:r>
              <a:rPr lang="en-US" sz="3200" dirty="0"/>
              <a:t>not, for God took him</a:t>
            </a:r>
            <a:r>
              <a:rPr lang="en-US" sz="3200" i="1" dirty="0"/>
              <a:t>”  </a:t>
            </a:r>
            <a:r>
              <a:rPr lang="en-US" sz="2400" dirty="0">
                <a:solidFill>
                  <a:schemeClr val="bg1"/>
                </a:solidFill>
              </a:rPr>
              <a:t>– Gen.5:24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58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7996" y="838200"/>
            <a:ext cx="7049764" cy="1219200"/>
          </a:xfr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If God Already Knows What Will Happen…Why Pray?</a:t>
            </a:r>
            <a:endParaRPr lang="en-US" sz="4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65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304800"/>
            <a:ext cx="8229600" cy="6172200"/>
          </a:xfrm>
        </p:spPr>
        <p:txBody>
          <a:bodyPr/>
          <a:lstStyle/>
          <a:p>
            <a:pPr marL="0" indent="0" algn="ctr">
              <a:spcAft>
                <a:spcPts val="900"/>
              </a:spcAft>
              <a:buNone/>
            </a:pPr>
            <a:r>
              <a:rPr lang="en-US" altLang="en-US" sz="3600" u="sng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Influence of predestination theories</a:t>
            </a:r>
            <a:endParaRPr lang="en-US" altLang="en-US" sz="3600" dirty="0">
              <a:solidFill>
                <a:srgbClr val="99FF33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‘God preordained everything that happens’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‘We have no choice’</a:t>
            </a:r>
          </a:p>
          <a:p>
            <a:pPr marL="457200" lvl="1" indent="0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Josh.24:15, Israel  [Lk.14:7;  Ac.6:5]</a:t>
            </a:r>
          </a:p>
          <a:p>
            <a:pPr marL="457200" lvl="1" indent="0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 Sm.23:1-13, David</a:t>
            </a:r>
          </a:p>
          <a:p>
            <a:pPr marL="457200" lvl="1" indent="0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3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 K.20:1-7, Hezekiah</a:t>
            </a:r>
          </a:p>
          <a:p>
            <a:pPr marL="457200" lvl="1" indent="0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altLang="en-US" sz="3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Jonah 3:4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01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304800"/>
            <a:ext cx="8229600" cy="6172200"/>
          </a:xfrm>
        </p:spPr>
        <p:txBody>
          <a:bodyPr/>
          <a:lstStyle/>
          <a:p>
            <a:pPr marL="0" indent="0" algn="ctr">
              <a:spcAft>
                <a:spcPts val="900"/>
              </a:spcAft>
              <a:buNone/>
            </a:pPr>
            <a:r>
              <a:rPr lang="en-US" altLang="en-US" sz="3600" u="sng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Common misunderstandings</a:t>
            </a:r>
            <a:endParaRPr lang="en-US" altLang="en-US" sz="3600" dirty="0">
              <a:solidFill>
                <a:srgbClr val="99FF33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4488" indent="-344488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dirty="0">
                <a:solidFill>
                  <a:srgbClr val="FFCC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‘God is unchangeable, thus prayer has no effect.’</a:t>
            </a:r>
          </a:p>
          <a:p>
            <a:pPr lvl="1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What passage says so?   1 Pt.3:12.</a:t>
            </a:r>
          </a:p>
          <a:p>
            <a:pPr lvl="1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God said He would answer; since He is unchangeable, He does.  Ja.5:16</a:t>
            </a:r>
          </a:p>
        </p:txBody>
      </p:sp>
    </p:spTree>
    <p:extLst>
      <p:ext uri="{BB962C8B-B14F-4D97-AF65-F5344CB8AC3E}">
        <p14:creationId xmlns:p14="http://schemas.microsoft.com/office/powerpoint/2010/main" val="242382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304800"/>
            <a:ext cx="8229600" cy="6172200"/>
          </a:xfrm>
        </p:spPr>
        <p:txBody>
          <a:bodyPr/>
          <a:lstStyle/>
          <a:p>
            <a:pPr marL="0" indent="0" algn="ctr">
              <a:spcAft>
                <a:spcPts val="900"/>
              </a:spcAft>
              <a:buNone/>
            </a:pPr>
            <a:r>
              <a:rPr lang="en-US" altLang="en-US" sz="3600" u="sng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Common misunderstandings</a:t>
            </a:r>
            <a:endParaRPr lang="en-US" altLang="en-US" sz="3600" dirty="0">
              <a:solidFill>
                <a:srgbClr val="99FF33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4488" indent="-344488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‘</a:t>
            </a:r>
            <a:r>
              <a:rPr lang="en-US" altLang="en-US" dirty="0">
                <a:solidFill>
                  <a:srgbClr val="FFCC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God is omniscient; already knows our needs; why ask?’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What about marriage? 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 Th.5:17 . . . Ps.139:2 – 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Long before – time or space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Includes unexpressed thoughts, 4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 Tim.2:1, giving thanks </a:t>
            </a:r>
          </a:p>
          <a:p>
            <a:pPr lvl="2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He already knows we are thankful . . .</a:t>
            </a:r>
          </a:p>
        </p:txBody>
      </p:sp>
    </p:spTree>
    <p:extLst>
      <p:ext uri="{BB962C8B-B14F-4D97-AF65-F5344CB8AC3E}">
        <p14:creationId xmlns:p14="http://schemas.microsoft.com/office/powerpoint/2010/main" val="292751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304800"/>
            <a:ext cx="8229600" cy="6172200"/>
          </a:xfrm>
        </p:spPr>
        <p:txBody>
          <a:bodyPr/>
          <a:lstStyle/>
          <a:p>
            <a:pPr marL="0" indent="0" algn="ctr">
              <a:spcAft>
                <a:spcPts val="900"/>
              </a:spcAft>
              <a:buNone/>
            </a:pPr>
            <a:r>
              <a:rPr lang="en-US" altLang="en-US" sz="3600" u="sng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Common misunderstandings</a:t>
            </a:r>
            <a:endParaRPr lang="en-US" altLang="en-US" sz="3600" dirty="0">
              <a:solidFill>
                <a:srgbClr val="99FF33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4488" indent="-344488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‘</a:t>
            </a:r>
            <a:r>
              <a:rPr lang="en-US" altLang="en-US" dirty="0">
                <a:solidFill>
                  <a:srgbClr val="FFCC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God answers prayers only through miracles; they have ceased . . .’</a:t>
            </a:r>
          </a:p>
          <a:p>
            <a:pPr lvl="1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Mt.7:9-11</a:t>
            </a:r>
          </a:p>
          <a:p>
            <a:pPr lvl="1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Ro.15:30-32</a:t>
            </a:r>
          </a:p>
          <a:p>
            <a:pPr lvl="1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Ja.5:17-18 (1 K.18:44)</a:t>
            </a:r>
          </a:p>
        </p:txBody>
      </p:sp>
    </p:spTree>
    <p:extLst>
      <p:ext uri="{BB962C8B-B14F-4D97-AF65-F5344CB8AC3E}">
        <p14:creationId xmlns:p14="http://schemas.microsoft.com/office/powerpoint/2010/main" val="3445577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152400"/>
            <a:ext cx="8229600" cy="6172200"/>
          </a:xfrm>
        </p:spPr>
        <p:txBody>
          <a:bodyPr/>
          <a:lstStyle/>
          <a:p>
            <a:pPr marL="0" indent="0" algn="ctr">
              <a:spcAft>
                <a:spcPts val="900"/>
              </a:spcAft>
              <a:buNone/>
            </a:pPr>
            <a:r>
              <a:rPr lang="en-US" altLang="en-US" sz="3600" u="sng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James 5</a:t>
            </a:r>
            <a:endParaRPr lang="en-US" altLang="en-US" sz="3600" dirty="0">
              <a:solidFill>
                <a:srgbClr val="99FF33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4488" indent="-344488">
              <a:spcAft>
                <a:spcPts val="900"/>
              </a:spcAft>
              <a:buNone/>
            </a:pPr>
            <a:endParaRPr lang="en-US" alt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02CC8AD-448E-46BB-80C6-4D1E25B3976F}"/>
              </a:ext>
            </a:extLst>
          </p:cNvPr>
          <p:cNvSpPr/>
          <p:nvPr/>
        </p:nvSpPr>
        <p:spPr>
          <a:xfrm>
            <a:off x="578370" y="914400"/>
            <a:ext cx="8001000" cy="5562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spcAft>
                <a:spcPts val="1200"/>
              </a:spcAft>
              <a:buNone/>
            </a:pPr>
            <a:r>
              <a:rPr lang="en-US" sz="3200" b="1" baseline="30000" dirty="0">
                <a:solidFill>
                  <a:srgbClr val="FFFF00"/>
                </a:solidFill>
                <a:ea typeface="Times New Roman" panose="02020603050405020304" pitchFamily="18" charset="0"/>
              </a:rPr>
              <a:t>16</a:t>
            </a:r>
            <a:r>
              <a:rPr lang="en-US" sz="3200" baseline="30000" dirty="0">
                <a:solidFill>
                  <a:schemeClr val="bg1"/>
                </a:solidFill>
                <a:ea typeface="Times New Roman" panose="02020603050405020304" pitchFamily="18" charset="0"/>
              </a:rPr>
              <a:t> 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Confess your trespasses to one another, and pray for one another, that you may be healed. The effective, fervent prayer of a righteous man avails much. 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3200" b="1" baseline="300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17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 Elijah was a man with a nature like ours, and he prayed earnestly that it would not rain; and it did not rain on the land for three years and six months.  </a:t>
            </a:r>
          </a:p>
          <a:p>
            <a:pPr marL="0" indent="0">
              <a:buNone/>
            </a:pPr>
            <a:r>
              <a:rPr lang="en-US" sz="3200" b="1" baseline="300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18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 And he prayed again, and the heaven gave rain, and the earth produced its fruit.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C2BB36D-FFE1-44F4-86F6-0CC5BF8B917F}"/>
              </a:ext>
            </a:extLst>
          </p:cNvPr>
          <p:cNvSpPr/>
          <p:nvPr/>
        </p:nvSpPr>
        <p:spPr>
          <a:xfrm>
            <a:off x="2986790" y="3210906"/>
            <a:ext cx="5257800" cy="484909"/>
          </a:xfrm>
          <a:prstGeom prst="rect">
            <a:avLst/>
          </a:prstGeom>
          <a:solidFill>
            <a:srgbClr val="FFFF00">
              <a:alpha val="36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DD9649-B989-4DD5-A375-185D3965C56E}"/>
              </a:ext>
            </a:extLst>
          </p:cNvPr>
          <p:cNvSpPr/>
          <p:nvPr/>
        </p:nvSpPr>
        <p:spPr>
          <a:xfrm>
            <a:off x="4538969" y="2096636"/>
            <a:ext cx="2698083" cy="484909"/>
          </a:xfrm>
          <a:prstGeom prst="rect">
            <a:avLst/>
          </a:prstGeom>
          <a:solidFill>
            <a:srgbClr val="FFFF00">
              <a:alpha val="36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306DD9-F55B-4707-AF8B-24671859655C}"/>
              </a:ext>
            </a:extLst>
          </p:cNvPr>
          <p:cNvSpPr/>
          <p:nvPr/>
        </p:nvSpPr>
        <p:spPr>
          <a:xfrm>
            <a:off x="3276600" y="2600056"/>
            <a:ext cx="2241753" cy="484909"/>
          </a:xfrm>
          <a:prstGeom prst="rect">
            <a:avLst/>
          </a:prstGeom>
          <a:solidFill>
            <a:srgbClr val="FFFF00">
              <a:alpha val="36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92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7996" y="838200"/>
            <a:ext cx="7049764" cy="762000"/>
          </a:xfr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If God Already Knows What Will Happen…Why Pray?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FE6BE1A-C2C5-46C8-B553-BAAF55611031}"/>
              </a:ext>
            </a:extLst>
          </p:cNvPr>
          <p:cNvSpPr txBox="1">
            <a:spLocks/>
          </p:cNvSpPr>
          <p:nvPr/>
        </p:nvSpPr>
        <p:spPr bwMode="auto">
          <a:xfrm>
            <a:off x="1051810" y="1828800"/>
            <a:ext cx="7049764" cy="1219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Why Pray For God’s</a:t>
            </a:r>
            <a:b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 To Be Done?</a:t>
            </a:r>
            <a:endParaRPr lang="en-US" sz="4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69552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4127</TotalTime>
  <Words>846</Words>
  <Application>Microsoft Office PowerPoint</Application>
  <PresentationFormat>On-screen Show (4:3)</PresentationFormat>
  <Paragraphs>106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Times New Roman</vt:lpstr>
      <vt:lpstr>Verdana</vt:lpstr>
      <vt:lpstr>Wingdings</vt:lpstr>
      <vt:lpstr>Default Design</vt:lpstr>
      <vt:lpstr>PowerPoint Presentation</vt:lpstr>
      <vt:lpstr>PowerPoint Presentation</vt:lpstr>
      <vt:lpstr>I. If God Already Knows What Will Happen…Why Pray?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I. If God Already Knows What Will Happen…Why Pray?</vt:lpstr>
      <vt:lpstr>PowerPoint Presentation</vt:lpstr>
      <vt:lpstr>PowerPoint Presentation</vt:lpstr>
      <vt:lpstr>PowerPoint Presentation</vt:lpstr>
      <vt:lpstr>PowerPoint Presentation</vt:lpstr>
      <vt:lpstr>I. If God Already Knows What Will Happen…Why Pray?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484</cp:revision>
  <dcterms:created xsi:type="dcterms:W3CDTF">2004-01-08T21:08:14Z</dcterms:created>
  <dcterms:modified xsi:type="dcterms:W3CDTF">2018-03-03T17:04:57Z</dcterms:modified>
</cp:coreProperties>
</file>